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1" d="100"/>
          <a:sy n="81" d="100"/>
        </p:scale>
        <p:origin x="2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DFCA1E-9E05-40BE-9747-A23F5DE3EDED}" type="datetimeFigureOut">
              <a:rPr lang="es-ES" smtClean="0"/>
              <a:t>14/06/2023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398BF2-85AE-4A52-8D15-67CBADE45CA9}" type="slidenum">
              <a:rPr lang="es-ES" smtClean="0"/>
              <a:t>‹Nº›</a:t>
            </a:fld>
            <a:endParaRPr lang="es-ES"/>
          </a:p>
        </p:txBody>
      </p:sp>
    </p:spTree>
    <p:extLst>
      <p:ext uri="{BB962C8B-B14F-4D97-AF65-F5344CB8AC3E}">
        <p14:creationId xmlns:p14="http://schemas.microsoft.com/office/powerpoint/2010/main" val="3576758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lnSpc>
                <a:spcPct val="100000"/>
              </a:lnSpc>
              <a:spcBef>
                <a:spcPct val="0"/>
              </a:spcBef>
              <a:buFontTx/>
              <a:buNone/>
            </a:pPr>
            <a:r>
              <a:rPr lang="en-US" altLang="en-US" sz="1200" dirty="0" smtClean="0"/>
              <a:t>La </a:t>
            </a:r>
            <a:r>
              <a:rPr lang="en-US" altLang="en-US" sz="1200" dirty="0" err="1" smtClean="0"/>
              <a:t>jerarquía</a:t>
            </a:r>
            <a:r>
              <a:rPr lang="en-US" altLang="en-US" sz="1200" dirty="0" smtClean="0"/>
              <a:t> de </a:t>
            </a:r>
            <a:r>
              <a:rPr lang="en-US" altLang="en-US" sz="1200" dirty="0" err="1" smtClean="0"/>
              <a:t>los</a:t>
            </a:r>
            <a:r>
              <a:rPr lang="en-US" altLang="en-US" sz="1200" dirty="0" smtClean="0"/>
              <a:t> </a:t>
            </a:r>
            <a:r>
              <a:rPr lang="en-US" altLang="en-US" sz="1200" dirty="0" err="1" smtClean="0"/>
              <a:t>tableros</a:t>
            </a:r>
            <a:r>
              <a:rPr lang="en-US" altLang="en-US" sz="1200" dirty="0" smtClean="0"/>
              <a:t> de </a:t>
            </a:r>
            <a:r>
              <a:rPr lang="en-US" altLang="en-US" sz="1200" dirty="0" err="1" smtClean="0"/>
              <a:t>distribución</a:t>
            </a:r>
            <a:r>
              <a:rPr lang="en-US" altLang="en-US" sz="1200" dirty="0" smtClean="0"/>
              <a:t>, </a:t>
            </a:r>
            <a:r>
              <a:rPr lang="en-US" altLang="en-US" sz="1200" dirty="0" err="1" smtClean="0"/>
              <a:t>por</a:t>
            </a:r>
            <a:r>
              <a:rPr lang="en-US" altLang="en-US" sz="1200" dirty="0" smtClean="0"/>
              <a:t> </a:t>
            </a:r>
            <a:r>
              <a:rPr lang="en-US" altLang="en-US" sz="1200" dirty="0" err="1" smtClean="0"/>
              <a:t>ejemplo</a:t>
            </a:r>
            <a:r>
              <a:rPr lang="en-US" altLang="en-US" sz="1200" dirty="0" smtClean="0"/>
              <a:t>, SB-A, SB-B, SB-C y SB-D </a:t>
            </a:r>
            <a:r>
              <a:rPr lang="en-US" altLang="en-US" sz="1200" dirty="0" err="1" smtClean="0"/>
              <a:t>es</a:t>
            </a:r>
            <a:r>
              <a:rPr lang="en-US" altLang="en-US" sz="1200" dirty="0" smtClean="0"/>
              <a:t> </a:t>
            </a:r>
            <a:r>
              <a:rPr lang="en-US" altLang="en-US" sz="1200" dirty="0" err="1" smtClean="0"/>
              <a:t>una</a:t>
            </a:r>
            <a:r>
              <a:rPr lang="en-US" altLang="en-US" sz="1200" dirty="0" smtClean="0"/>
              <a:t> </a:t>
            </a:r>
            <a:r>
              <a:rPr lang="en-US" altLang="en-US" sz="1200" dirty="0" err="1" smtClean="0"/>
              <a:t>situación</a:t>
            </a:r>
            <a:r>
              <a:rPr lang="en-US" altLang="en-US" sz="1200" dirty="0" smtClean="0"/>
              <a:t> </a:t>
            </a:r>
            <a:r>
              <a:rPr lang="en-US" altLang="en-US" sz="1200" dirty="0" err="1" smtClean="0"/>
              <a:t>típica</a:t>
            </a:r>
            <a:r>
              <a:rPr lang="en-US" altLang="en-US" sz="1200" dirty="0" smtClean="0"/>
              <a:t>, y </a:t>
            </a:r>
            <a:r>
              <a:rPr lang="en-US" altLang="en-US" sz="1200" dirty="0" err="1" smtClean="0"/>
              <a:t>es</a:t>
            </a:r>
            <a:r>
              <a:rPr lang="en-US" altLang="en-US" sz="1200" dirty="0" smtClean="0"/>
              <a:t> </a:t>
            </a:r>
            <a:r>
              <a:rPr lang="en-US" altLang="en-US" sz="1200" dirty="0" err="1" smtClean="0"/>
              <a:t>uno</a:t>
            </a:r>
            <a:r>
              <a:rPr lang="en-US" altLang="en-US" sz="1200" dirty="0" smtClean="0"/>
              <a:t> </a:t>
            </a:r>
            <a:r>
              <a:rPr lang="en-US" altLang="en-US" sz="1200" dirty="0" err="1" smtClean="0"/>
              <a:t>en</a:t>
            </a:r>
            <a:r>
              <a:rPr lang="en-US" altLang="en-US" sz="1200" dirty="0" smtClean="0"/>
              <a:t> el que la </a:t>
            </a:r>
            <a:r>
              <a:rPr lang="en-US" altLang="en-US" sz="1200" dirty="0" err="1" smtClean="0"/>
              <a:t>coordinación</a:t>
            </a:r>
            <a:r>
              <a:rPr lang="en-US" altLang="en-US" sz="1200" dirty="0" smtClean="0"/>
              <a:t> de </a:t>
            </a:r>
            <a:r>
              <a:rPr lang="en-US" altLang="en-US" sz="1200" dirty="0" err="1" smtClean="0"/>
              <a:t>sobrecorriente</a:t>
            </a:r>
            <a:r>
              <a:rPr lang="en-US" altLang="en-US" sz="1200" dirty="0" smtClean="0"/>
              <a:t> </a:t>
            </a:r>
            <a:r>
              <a:rPr lang="en-US" altLang="en-US" sz="1200" dirty="0" err="1" smtClean="0"/>
              <a:t>ocasionalmente</a:t>
            </a:r>
            <a:r>
              <a:rPr lang="en-US" altLang="en-US" sz="1200" dirty="0" smtClean="0"/>
              <a:t> </a:t>
            </a:r>
            <a:r>
              <a:rPr lang="en-US" altLang="en-US" sz="1200" dirty="0" err="1" smtClean="0"/>
              <a:t>puede</a:t>
            </a:r>
            <a:r>
              <a:rPr lang="en-US" altLang="en-US" sz="1200" dirty="0" smtClean="0"/>
              <a:t> </a:t>
            </a:r>
            <a:r>
              <a:rPr lang="en-US" altLang="en-US" sz="1200" dirty="0" err="1" smtClean="0"/>
              <a:t>ser</a:t>
            </a:r>
            <a:r>
              <a:rPr lang="en-US" altLang="en-US" sz="1200" dirty="0" smtClean="0"/>
              <a:t> </a:t>
            </a:r>
            <a:r>
              <a:rPr lang="en-US" altLang="en-US" sz="1200" dirty="0" err="1" smtClean="0"/>
              <a:t>difícil</a:t>
            </a:r>
            <a:r>
              <a:rPr lang="en-US" altLang="en-US" sz="1200" dirty="0" smtClean="0"/>
              <a:t> de </a:t>
            </a:r>
            <a:r>
              <a:rPr lang="en-US" altLang="en-US" sz="1200" dirty="0" err="1" smtClean="0"/>
              <a:t>lograr</a:t>
            </a:r>
            <a:r>
              <a:rPr lang="en-US" altLang="en-US" sz="1200" dirty="0" smtClean="0"/>
              <a:t> para </a:t>
            </a:r>
            <a:r>
              <a:rPr lang="en-US" altLang="en-US" sz="1200" dirty="0" err="1" smtClean="0"/>
              <a:t>todos</a:t>
            </a:r>
            <a:r>
              <a:rPr lang="en-US" altLang="en-US" sz="1200" dirty="0" smtClean="0"/>
              <a:t> las </a:t>
            </a:r>
            <a:r>
              <a:rPr lang="en-US" altLang="en-US" sz="1200" dirty="0" err="1" smtClean="0"/>
              <a:t>consideraciones</a:t>
            </a:r>
            <a:r>
              <a:rPr lang="en-US" altLang="en-US" sz="1200" dirty="0" smtClean="0"/>
              <a:t>.</a:t>
            </a:r>
          </a:p>
          <a:p>
            <a:pPr algn="just">
              <a:lnSpc>
                <a:spcPct val="100000"/>
              </a:lnSpc>
              <a:spcBef>
                <a:spcPct val="0"/>
              </a:spcBef>
              <a:buFontTx/>
              <a:buNone/>
            </a:pPr>
            <a:r>
              <a:rPr lang="en-US" altLang="en-US" sz="1200" dirty="0" smtClean="0"/>
              <a:t>Hay dos </a:t>
            </a:r>
            <a:r>
              <a:rPr lang="en-US" altLang="en-US" sz="1200" dirty="0" err="1" smtClean="0"/>
              <a:t>casos</a:t>
            </a:r>
            <a:r>
              <a:rPr lang="en-US" altLang="en-US" sz="1200" dirty="0" smtClean="0"/>
              <a:t> </a:t>
            </a:r>
            <a:r>
              <a:rPr lang="en-US" altLang="en-US" sz="1200" dirty="0" err="1" smtClean="0"/>
              <a:t>operativos</a:t>
            </a:r>
            <a:r>
              <a:rPr lang="en-US" altLang="en-US" sz="1200" dirty="0" smtClean="0"/>
              <a:t> </a:t>
            </a:r>
            <a:r>
              <a:rPr lang="en-US" altLang="en-US" sz="1200" dirty="0" err="1" smtClean="0"/>
              <a:t>básicos</a:t>
            </a:r>
            <a:r>
              <a:rPr lang="en-US" altLang="en-US" sz="1200" dirty="0" smtClean="0"/>
              <a:t> a </a:t>
            </a:r>
            <a:r>
              <a:rPr lang="en-US" altLang="en-US" sz="1200" dirty="0" err="1" smtClean="0"/>
              <a:t>considerar</a:t>
            </a:r>
            <a:r>
              <a:rPr lang="en-US" altLang="en-US" sz="1200" dirty="0" smtClean="0"/>
              <a:t>: </a:t>
            </a:r>
          </a:p>
          <a:p>
            <a:pPr algn="just">
              <a:lnSpc>
                <a:spcPct val="100000"/>
              </a:lnSpc>
              <a:spcBef>
                <a:spcPct val="0"/>
              </a:spcBef>
              <a:buFontTx/>
              <a:buNone/>
            </a:pPr>
            <a:endParaRPr lang="en-US" altLang="en-US" sz="1200" dirty="0" smtClean="0"/>
          </a:p>
          <a:p>
            <a:pPr algn="just">
              <a:lnSpc>
                <a:spcPct val="100000"/>
              </a:lnSpc>
              <a:spcBef>
                <a:spcPct val="0"/>
              </a:spcBef>
              <a:buFontTx/>
              <a:buNone/>
            </a:pPr>
            <a:r>
              <a:rPr lang="en-US" altLang="en-US" sz="1200" dirty="0" smtClean="0"/>
              <a:t>a) Sistema de </a:t>
            </a:r>
            <a:r>
              <a:rPr lang="en-US" altLang="en-US" sz="1200" dirty="0" err="1" smtClean="0"/>
              <a:t>potencia</a:t>
            </a:r>
            <a:r>
              <a:rPr lang="en-US" altLang="en-US" sz="1200" dirty="0" smtClean="0"/>
              <a:t> </a:t>
            </a:r>
            <a:r>
              <a:rPr lang="en-US" altLang="en-US" sz="1200" dirty="0" err="1" smtClean="0"/>
              <a:t>completamente</a:t>
            </a:r>
            <a:r>
              <a:rPr lang="en-US" altLang="en-US" sz="1200" dirty="0" smtClean="0"/>
              <a:t> </a:t>
            </a:r>
            <a:r>
              <a:rPr lang="en-US" altLang="en-US" sz="1200" dirty="0" err="1" smtClean="0"/>
              <a:t>cargado</a:t>
            </a:r>
            <a:r>
              <a:rPr lang="en-US" altLang="en-US" sz="1200" dirty="0" smtClean="0"/>
              <a:t> con </a:t>
            </a:r>
            <a:r>
              <a:rPr lang="en-US" altLang="en-US" sz="1200" dirty="0" err="1" smtClean="0"/>
              <a:t>todos</a:t>
            </a:r>
            <a:r>
              <a:rPr lang="en-US" altLang="en-US" sz="1200" dirty="0" smtClean="0"/>
              <a:t> </a:t>
            </a:r>
            <a:r>
              <a:rPr lang="en-US" altLang="en-US" sz="1200" dirty="0" err="1" smtClean="0"/>
              <a:t>los</a:t>
            </a:r>
            <a:r>
              <a:rPr lang="en-US" altLang="en-US" sz="1200" dirty="0" smtClean="0"/>
              <a:t> </a:t>
            </a:r>
            <a:r>
              <a:rPr lang="en-US" altLang="en-US" sz="1200" dirty="0" err="1" smtClean="0"/>
              <a:t>generadores</a:t>
            </a:r>
            <a:r>
              <a:rPr lang="en-US" altLang="en-US" sz="1200" dirty="0" smtClean="0"/>
              <a:t> </a:t>
            </a:r>
            <a:r>
              <a:rPr lang="en-US" altLang="en-US" sz="1200" dirty="0" err="1" smtClean="0"/>
              <a:t>principales</a:t>
            </a:r>
            <a:r>
              <a:rPr lang="en-US" altLang="en-US" sz="1200" dirty="0" smtClean="0"/>
              <a:t> </a:t>
            </a:r>
            <a:r>
              <a:rPr lang="en-US" altLang="en-US" sz="1200" dirty="0" err="1" smtClean="0"/>
              <a:t>funcionando</a:t>
            </a:r>
            <a:r>
              <a:rPr lang="en-US" altLang="en-US" sz="1200" dirty="0" smtClean="0"/>
              <a:t>. (</a:t>
            </a:r>
            <a:r>
              <a:rPr lang="en-US" altLang="en-US" sz="1200" dirty="0" err="1" smtClean="0"/>
              <a:t>Por</a:t>
            </a:r>
            <a:r>
              <a:rPr lang="en-US" altLang="en-US" sz="1200" dirty="0" smtClean="0"/>
              <a:t> lo general, </a:t>
            </a:r>
            <a:r>
              <a:rPr lang="en-US" altLang="en-US" sz="1200" dirty="0" err="1" smtClean="0"/>
              <a:t>uno</a:t>
            </a:r>
            <a:r>
              <a:rPr lang="en-US" altLang="en-US" sz="1200" dirty="0" smtClean="0"/>
              <a:t> </a:t>
            </a:r>
            <a:r>
              <a:rPr lang="en-US" altLang="en-US" sz="1200" dirty="0" err="1" smtClean="0"/>
              <a:t>está</a:t>
            </a:r>
            <a:r>
              <a:rPr lang="en-US" altLang="en-US" sz="1200" dirty="0" smtClean="0"/>
              <a:t> </a:t>
            </a:r>
            <a:r>
              <a:rPr lang="en-US" altLang="en-US" sz="1200" dirty="0" err="1" smtClean="0"/>
              <a:t>fuera</a:t>
            </a:r>
            <a:r>
              <a:rPr lang="en-US" altLang="en-US" sz="1200" dirty="0" smtClean="0"/>
              <a:t> de </a:t>
            </a:r>
            <a:r>
              <a:rPr lang="en-US" altLang="en-US" sz="1200" dirty="0" err="1" smtClean="0"/>
              <a:t>línea</a:t>
            </a:r>
            <a:r>
              <a:rPr lang="en-US" altLang="en-US" sz="1200" dirty="0" smtClean="0"/>
              <a:t> </a:t>
            </a:r>
            <a:r>
              <a:rPr lang="en-US" altLang="en-US" sz="1200" dirty="0" err="1" smtClean="0"/>
              <a:t>como</a:t>
            </a:r>
            <a:r>
              <a:rPr lang="en-US" altLang="en-US" sz="1200" dirty="0" smtClean="0"/>
              <a:t> un standby, </a:t>
            </a:r>
            <a:r>
              <a:rPr lang="en-US" altLang="en-US" sz="1200" dirty="0" err="1" smtClean="0"/>
              <a:t>pero</a:t>
            </a:r>
            <a:r>
              <a:rPr lang="en-US" altLang="en-US" sz="1200" dirty="0" smtClean="0"/>
              <a:t> </a:t>
            </a:r>
            <a:r>
              <a:rPr lang="en-US" altLang="en-US" sz="1200" dirty="0" err="1" smtClean="0"/>
              <a:t>periódicamente</a:t>
            </a:r>
            <a:r>
              <a:rPr lang="en-US" altLang="en-US" sz="1200" dirty="0" smtClean="0"/>
              <a:t> </a:t>
            </a:r>
            <a:r>
              <a:rPr lang="en-US" altLang="en-US" sz="1200" dirty="0" err="1" smtClean="0"/>
              <a:t>este</a:t>
            </a:r>
            <a:r>
              <a:rPr lang="en-US" altLang="en-US" sz="1200" dirty="0" smtClean="0"/>
              <a:t> </a:t>
            </a:r>
            <a:r>
              <a:rPr lang="en-US" altLang="en-US" sz="1200" dirty="0" err="1" smtClean="0"/>
              <a:t>generador</a:t>
            </a:r>
            <a:r>
              <a:rPr lang="en-US" altLang="en-US" sz="1200" dirty="0" smtClean="0"/>
              <a:t> </a:t>
            </a:r>
            <a:r>
              <a:rPr lang="en-US" altLang="en-US" sz="1200" dirty="0" err="1" smtClean="0"/>
              <a:t>deberá</a:t>
            </a:r>
            <a:r>
              <a:rPr lang="en-US" altLang="en-US" sz="1200" dirty="0" smtClean="0"/>
              <a:t> </a:t>
            </a:r>
            <a:r>
              <a:rPr lang="en-US" altLang="en-US" sz="1200" dirty="0" err="1" smtClean="0"/>
              <a:t>ponerse</a:t>
            </a:r>
            <a:r>
              <a:rPr lang="en-US" altLang="en-US" sz="1200" dirty="0" smtClean="0"/>
              <a:t> </a:t>
            </a:r>
            <a:r>
              <a:rPr lang="en-US" altLang="en-US" sz="1200" dirty="0" err="1" smtClean="0"/>
              <a:t>en</a:t>
            </a:r>
            <a:r>
              <a:rPr lang="en-US" altLang="en-US" sz="1200" dirty="0" smtClean="0"/>
              <a:t> </a:t>
            </a:r>
            <a:r>
              <a:rPr lang="en-US" altLang="en-US" sz="1200" dirty="0" err="1" smtClean="0"/>
              <a:t>línea</a:t>
            </a:r>
            <a:r>
              <a:rPr lang="en-US" altLang="en-US" sz="1200" dirty="0" smtClean="0"/>
              <a:t> para </a:t>
            </a:r>
            <a:r>
              <a:rPr lang="en-US" altLang="en-US" sz="1200" dirty="0" err="1" smtClean="0"/>
              <a:t>relevar</a:t>
            </a:r>
            <a:r>
              <a:rPr lang="en-US" altLang="en-US" sz="1200" dirty="0" smtClean="0"/>
              <a:t> a </a:t>
            </a:r>
            <a:r>
              <a:rPr lang="en-US" altLang="en-US" sz="1200" dirty="0" err="1" smtClean="0"/>
              <a:t>uno</a:t>
            </a:r>
            <a:r>
              <a:rPr lang="en-US" altLang="en-US" sz="1200" dirty="0" smtClean="0"/>
              <a:t> de </a:t>
            </a:r>
            <a:r>
              <a:rPr lang="en-US" altLang="en-US" sz="1200" dirty="0" err="1" smtClean="0"/>
              <a:t>los</a:t>
            </a:r>
            <a:r>
              <a:rPr lang="en-US" altLang="en-US" sz="1200" dirty="0" smtClean="0"/>
              <a:t> </a:t>
            </a:r>
            <a:r>
              <a:rPr lang="en-US" altLang="en-US" sz="1200" dirty="0" err="1" smtClean="0"/>
              <a:t>otros</a:t>
            </a:r>
            <a:r>
              <a:rPr lang="en-US" altLang="en-US" sz="1200" dirty="0" smtClean="0"/>
              <a:t>. </a:t>
            </a:r>
            <a:r>
              <a:rPr lang="en-US" altLang="en-US" sz="1200" dirty="0" err="1" smtClean="0"/>
              <a:t>Por</a:t>
            </a:r>
            <a:r>
              <a:rPr lang="en-US" altLang="en-US" sz="1200" dirty="0" smtClean="0"/>
              <a:t> lo </a:t>
            </a:r>
            <a:r>
              <a:rPr lang="en-US" altLang="en-US" sz="1200" dirty="0" err="1" smtClean="0"/>
              <a:t>tanto</a:t>
            </a:r>
            <a:r>
              <a:rPr lang="en-US" altLang="en-US" sz="1200" dirty="0" smtClean="0"/>
              <a:t>, </a:t>
            </a:r>
            <a:r>
              <a:rPr lang="en-US" altLang="en-US" sz="1200" dirty="0" err="1" smtClean="0"/>
              <a:t>podría</a:t>
            </a:r>
            <a:r>
              <a:rPr lang="en-US" altLang="en-US" sz="1200" dirty="0" smtClean="0"/>
              <a:t> </a:t>
            </a:r>
            <a:r>
              <a:rPr lang="en-US" altLang="en-US" sz="1200" dirty="0" err="1" smtClean="0"/>
              <a:t>ocurrir</a:t>
            </a:r>
            <a:r>
              <a:rPr lang="en-US" altLang="en-US" sz="1200" dirty="0" smtClean="0"/>
              <a:t> </a:t>
            </a:r>
            <a:r>
              <a:rPr lang="en-US" altLang="en-US" sz="1200" dirty="0" err="1" smtClean="0"/>
              <a:t>una</a:t>
            </a:r>
            <a:r>
              <a:rPr lang="en-US" altLang="en-US" sz="1200" dirty="0" smtClean="0"/>
              <a:t> </a:t>
            </a:r>
            <a:r>
              <a:rPr lang="en-US" altLang="en-US" sz="1200" dirty="0" err="1" smtClean="0"/>
              <a:t>falla</a:t>
            </a:r>
            <a:r>
              <a:rPr lang="en-US" altLang="en-US" sz="1200" dirty="0" smtClean="0"/>
              <a:t> </a:t>
            </a:r>
            <a:r>
              <a:rPr lang="en-US" altLang="en-US" sz="1200" dirty="0" err="1" smtClean="0"/>
              <a:t>importante</a:t>
            </a:r>
            <a:r>
              <a:rPr lang="en-US" altLang="en-US" sz="1200" dirty="0" smtClean="0"/>
              <a:t> </a:t>
            </a:r>
            <a:r>
              <a:rPr lang="en-US" altLang="en-US" sz="1200" dirty="0" err="1" smtClean="0"/>
              <a:t>durante</a:t>
            </a:r>
            <a:r>
              <a:rPr lang="en-US" altLang="en-US" sz="1200" dirty="0" smtClean="0"/>
              <a:t> la </a:t>
            </a:r>
            <a:r>
              <a:rPr lang="en-US" altLang="en-US" sz="1200" dirty="0" err="1" smtClean="0"/>
              <a:t>situación</a:t>
            </a:r>
            <a:r>
              <a:rPr lang="en-US" altLang="en-US" sz="1200" dirty="0" smtClean="0"/>
              <a:t> de </a:t>
            </a:r>
            <a:r>
              <a:rPr lang="en-US" altLang="en-US" sz="1200" dirty="0" err="1" smtClean="0"/>
              <a:t>cambio</a:t>
            </a:r>
            <a:r>
              <a:rPr lang="en-US" altLang="en-US" sz="1200" dirty="0" smtClean="0"/>
              <a:t>.)</a:t>
            </a:r>
          </a:p>
          <a:p>
            <a:pPr algn="just">
              <a:lnSpc>
                <a:spcPct val="100000"/>
              </a:lnSpc>
              <a:spcBef>
                <a:spcPct val="0"/>
              </a:spcBef>
              <a:buFontTx/>
              <a:buNone/>
            </a:pPr>
            <a:endParaRPr lang="en-US" altLang="en-US" sz="1200" dirty="0" smtClean="0"/>
          </a:p>
          <a:p>
            <a:pPr algn="just">
              <a:lnSpc>
                <a:spcPct val="100000"/>
              </a:lnSpc>
              <a:spcBef>
                <a:spcPct val="0"/>
              </a:spcBef>
              <a:buFontTx/>
              <a:buNone/>
            </a:pPr>
            <a:r>
              <a:rPr lang="en-US" altLang="en-US" sz="1200" dirty="0" smtClean="0"/>
              <a:t>b) Sistema de </a:t>
            </a:r>
            <a:r>
              <a:rPr lang="en-US" altLang="en-US" sz="1200" dirty="0" err="1" smtClean="0"/>
              <a:t>potencia</a:t>
            </a:r>
            <a:r>
              <a:rPr lang="en-US" altLang="en-US" sz="1200" dirty="0" smtClean="0"/>
              <a:t> con </a:t>
            </a:r>
            <a:r>
              <a:rPr lang="en-US" altLang="en-US" sz="1200" dirty="0" err="1" smtClean="0"/>
              <a:t>carga</a:t>
            </a:r>
            <a:r>
              <a:rPr lang="en-US" altLang="en-US" sz="1200" dirty="0" smtClean="0"/>
              <a:t> </a:t>
            </a:r>
            <a:r>
              <a:rPr lang="en-US" altLang="en-US" sz="1200" dirty="0" err="1" smtClean="0"/>
              <a:t>ligera</a:t>
            </a:r>
            <a:r>
              <a:rPr lang="en-US" altLang="en-US" sz="1200" dirty="0" smtClean="0"/>
              <a:t> con un solo </a:t>
            </a:r>
            <a:r>
              <a:rPr lang="en-US" altLang="en-US" sz="1200" dirty="0" err="1" smtClean="0"/>
              <a:t>generador</a:t>
            </a:r>
            <a:r>
              <a:rPr lang="en-US" altLang="en-US" sz="1200" dirty="0" smtClean="0"/>
              <a:t> </a:t>
            </a:r>
            <a:r>
              <a:rPr lang="en-US" altLang="en-US" sz="1200" dirty="0" err="1" smtClean="0"/>
              <a:t>en</a:t>
            </a:r>
            <a:r>
              <a:rPr lang="en-US" altLang="en-US" sz="1200" dirty="0" smtClean="0"/>
              <a:t> </a:t>
            </a:r>
            <a:r>
              <a:rPr lang="en-US" altLang="en-US" sz="1200" dirty="0" err="1" smtClean="0"/>
              <a:t>funcionamiento</a:t>
            </a:r>
            <a:r>
              <a:rPr lang="en-US" altLang="en-US" sz="1200" dirty="0" smtClean="0"/>
              <a:t>. </a:t>
            </a:r>
            <a:r>
              <a:rPr lang="en-US" altLang="en-US" sz="1200" dirty="0" err="1" smtClean="0"/>
              <a:t>Esto</a:t>
            </a:r>
            <a:r>
              <a:rPr lang="en-US" altLang="en-US" sz="1200" dirty="0" smtClean="0"/>
              <a:t> </a:t>
            </a:r>
            <a:r>
              <a:rPr lang="en-US" altLang="en-US" sz="1200" dirty="0" err="1" smtClean="0"/>
              <a:t>podría</a:t>
            </a:r>
            <a:r>
              <a:rPr lang="en-US" altLang="en-US" sz="1200" dirty="0" smtClean="0"/>
              <a:t> </a:t>
            </a:r>
            <a:r>
              <a:rPr lang="en-US" altLang="en-US" sz="1200" dirty="0" err="1" smtClean="0"/>
              <a:t>ser</a:t>
            </a:r>
            <a:r>
              <a:rPr lang="en-US" altLang="en-US" sz="1200" dirty="0" smtClean="0"/>
              <a:t> </a:t>
            </a:r>
            <a:r>
              <a:rPr lang="en-US" altLang="en-US" sz="1200" dirty="0" err="1" smtClean="0"/>
              <a:t>durante</a:t>
            </a:r>
            <a:r>
              <a:rPr lang="en-US" altLang="en-US" sz="1200" dirty="0" smtClean="0"/>
              <a:t> la </a:t>
            </a:r>
            <a:r>
              <a:rPr lang="en-US" altLang="en-US" sz="1200" dirty="0" err="1" smtClean="0"/>
              <a:t>puesta</a:t>
            </a:r>
            <a:r>
              <a:rPr lang="en-US" altLang="en-US" sz="1200" dirty="0" smtClean="0"/>
              <a:t> </a:t>
            </a:r>
            <a:r>
              <a:rPr lang="en-US" altLang="en-US" sz="1200" dirty="0" err="1" smtClean="0"/>
              <a:t>en</a:t>
            </a:r>
            <a:r>
              <a:rPr lang="en-US" altLang="en-US" sz="1200" dirty="0" smtClean="0"/>
              <a:t> </a:t>
            </a:r>
            <a:r>
              <a:rPr lang="en-US" altLang="en-US" sz="1200" dirty="0" err="1" smtClean="0"/>
              <a:t>marcha</a:t>
            </a:r>
            <a:r>
              <a:rPr lang="en-US" altLang="en-US" sz="1200" dirty="0" smtClean="0"/>
              <a:t> de la planta de </a:t>
            </a:r>
            <a:r>
              <a:rPr lang="en-US" altLang="en-US" sz="1200" dirty="0" err="1" smtClean="0"/>
              <a:t>producción</a:t>
            </a:r>
            <a:r>
              <a:rPr lang="en-US" altLang="en-US" sz="1200" dirty="0" smtClean="0"/>
              <a:t>. Las </a:t>
            </a:r>
            <a:r>
              <a:rPr lang="en-US" altLang="en-US" sz="1200" dirty="0" err="1" smtClean="0"/>
              <a:t>corrientes</a:t>
            </a:r>
            <a:r>
              <a:rPr lang="en-US" altLang="en-US" sz="1200" dirty="0" smtClean="0"/>
              <a:t> de </a:t>
            </a:r>
            <a:r>
              <a:rPr lang="en-US" altLang="en-US" sz="1200" dirty="0" err="1" smtClean="0"/>
              <a:t>falla</a:t>
            </a:r>
            <a:r>
              <a:rPr lang="en-US" altLang="en-US" sz="1200" dirty="0" smtClean="0"/>
              <a:t> </a:t>
            </a:r>
            <a:r>
              <a:rPr lang="en-US" altLang="en-US" sz="1200" dirty="0" err="1" smtClean="0"/>
              <a:t>en</a:t>
            </a:r>
            <a:r>
              <a:rPr lang="en-US" altLang="en-US" sz="1200" dirty="0" smtClean="0"/>
              <a:t> </a:t>
            </a:r>
            <a:r>
              <a:rPr lang="en-US" altLang="en-US" sz="1200" dirty="0" err="1" smtClean="0"/>
              <a:t>todo</a:t>
            </a:r>
            <a:r>
              <a:rPr lang="en-US" altLang="en-US" sz="1200" dirty="0" smtClean="0"/>
              <a:t> el </a:t>
            </a:r>
            <a:r>
              <a:rPr lang="en-US" altLang="en-US" sz="1200" dirty="0" err="1" smtClean="0"/>
              <a:t>sistema</a:t>
            </a:r>
            <a:r>
              <a:rPr lang="en-US" altLang="en-US" sz="1200" dirty="0" smtClean="0"/>
              <a:t> </a:t>
            </a:r>
            <a:r>
              <a:rPr lang="en-US" altLang="en-US" sz="1200" dirty="0" err="1" smtClean="0"/>
              <a:t>estarán</a:t>
            </a:r>
            <a:r>
              <a:rPr lang="en-US" altLang="en-US" sz="1200" dirty="0" smtClean="0"/>
              <a:t> </a:t>
            </a:r>
            <a:r>
              <a:rPr lang="en-US" altLang="en-US" sz="1200" dirty="0" err="1" smtClean="0"/>
              <a:t>en</a:t>
            </a:r>
            <a:r>
              <a:rPr lang="en-US" altLang="en-US" sz="1200" dirty="0" smtClean="0"/>
              <a:t> </a:t>
            </a:r>
            <a:r>
              <a:rPr lang="en-US" altLang="en-US" sz="1200" dirty="0" err="1" smtClean="0"/>
              <a:t>sus</a:t>
            </a:r>
            <a:r>
              <a:rPr lang="en-US" altLang="en-US" sz="1200" dirty="0" smtClean="0"/>
              <a:t> </a:t>
            </a:r>
            <a:r>
              <a:rPr lang="en-US" altLang="en-US" sz="1200" dirty="0" err="1" smtClean="0"/>
              <a:t>niveles</a:t>
            </a:r>
            <a:r>
              <a:rPr lang="en-US" altLang="en-US" sz="1200" dirty="0" smtClean="0"/>
              <a:t> </a:t>
            </a:r>
            <a:r>
              <a:rPr lang="en-US" altLang="en-US" sz="1200" dirty="0" err="1" smtClean="0"/>
              <a:t>más</a:t>
            </a:r>
            <a:r>
              <a:rPr lang="en-US" altLang="en-US" sz="1200" dirty="0" smtClean="0"/>
              <a:t> </a:t>
            </a:r>
            <a:r>
              <a:rPr lang="en-US" altLang="en-US" sz="1200" dirty="0" err="1" smtClean="0"/>
              <a:t>bajos</a:t>
            </a:r>
            <a:r>
              <a:rPr lang="en-US" altLang="en-US" sz="1200" dirty="0" smtClean="0"/>
              <a:t> y </a:t>
            </a:r>
            <a:r>
              <a:rPr lang="en-US" altLang="en-US" sz="1200" dirty="0" err="1" smtClean="0"/>
              <a:t>esto</a:t>
            </a:r>
            <a:r>
              <a:rPr lang="en-US" altLang="en-US" sz="1200" dirty="0" smtClean="0"/>
              <a:t> </a:t>
            </a:r>
            <a:r>
              <a:rPr lang="en-US" altLang="en-US" sz="1200" dirty="0" err="1" smtClean="0"/>
              <a:t>tenderá</a:t>
            </a:r>
            <a:r>
              <a:rPr lang="en-US" altLang="en-US" sz="1200" dirty="0" smtClean="0"/>
              <a:t> a </a:t>
            </a:r>
            <a:r>
              <a:rPr lang="en-US" altLang="en-US" sz="1200" dirty="0" err="1" smtClean="0"/>
              <a:t>hacer</a:t>
            </a:r>
            <a:r>
              <a:rPr lang="en-US" altLang="en-US" sz="1200" dirty="0" smtClean="0"/>
              <a:t> que </a:t>
            </a:r>
            <a:r>
              <a:rPr lang="en-US" altLang="en-US" sz="1200" dirty="0" err="1" smtClean="0"/>
              <a:t>aumenten</a:t>
            </a:r>
            <a:r>
              <a:rPr lang="en-US" altLang="en-US" sz="1200" dirty="0" smtClean="0"/>
              <a:t> </a:t>
            </a:r>
            <a:r>
              <a:rPr lang="en-US" altLang="en-US" sz="1200" dirty="0" err="1" smtClean="0"/>
              <a:t>los</a:t>
            </a:r>
            <a:r>
              <a:rPr lang="en-US" altLang="en-US" sz="1200" dirty="0" smtClean="0"/>
              <a:t> </a:t>
            </a:r>
            <a:r>
              <a:rPr lang="en-US" altLang="en-US" sz="1200" dirty="0" err="1" smtClean="0"/>
              <a:t>tiempos</a:t>
            </a:r>
            <a:r>
              <a:rPr lang="en-US" altLang="en-US" sz="1200" dirty="0" smtClean="0"/>
              <a:t> de </a:t>
            </a:r>
            <a:r>
              <a:rPr lang="en-US" altLang="en-US" sz="1200" dirty="0" err="1" smtClean="0"/>
              <a:t>eliminación</a:t>
            </a:r>
            <a:r>
              <a:rPr lang="en-US" altLang="en-US" sz="1200" dirty="0" smtClean="0"/>
              <a:t> de </a:t>
            </a:r>
            <a:r>
              <a:rPr lang="en-US" altLang="en-US" sz="1200" dirty="0" err="1" smtClean="0"/>
              <a:t>fallas</a:t>
            </a:r>
            <a:r>
              <a:rPr lang="en-US" altLang="en-US" sz="1200" dirty="0" smtClean="0"/>
              <a:t> y que </a:t>
            </a:r>
            <a:r>
              <a:rPr lang="en-US" altLang="en-US" sz="1200" dirty="0" err="1" smtClean="0"/>
              <a:t>aumenten</a:t>
            </a:r>
            <a:r>
              <a:rPr lang="en-US" altLang="en-US" sz="1200" dirty="0" smtClean="0"/>
              <a:t> </a:t>
            </a:r>
            <a:r>
              <a:rPr lang="en-US" altLang="en-US" sz="1200" dirty="0" err="1" smtClean="0"/>
              <a:t>los</a:t>
            </a:r>
            <a:r>
              <a:rPr lang="en-US" altLang="en-US" sz="1200" dirty="0" smtClean="0"/>
              <a:t> </a:t>
            </a:r>
            <a:r>
              <a:rPr lang="en-US" altLang="en-US" sz="1200" dirty="0" err="1" smtClean="0"/>
              <a:t>márgenes</a:t>
            </a:r>
            <a:r>
              <a:rPr lang="en-US" altLang="en-US" sz="1200" dirty="0" smtClean="0"/>
              <a:t> de </a:t>
            </a:r>
            <a:r>
              <a:rPr lang="en-US" altLang="en-US" sz="1200" dirty="0" err="1" smtClean="0"/>
              <a:t>coordinación</a:t>
            </a:r>
            <a:r>
              <a:rPr lang="en-US" altLang="en-US" sz="1200" dirty="0" smtClean="0"/>
              <a:t>.</a:t>
            </a:r>
          </a:p>
          <a:p>
            <a:pPr algn="just">
              <a:lnSpc>
                <a:spcPct val="100000"/>
              </a:lnSpc>
              <a:spcBef>
                <a:spcPct val="0"/>
              </a:spcBef>
              <a:buFontTx/>
              <a:buNone/>
            </a:pPr>
            <a:endParaRPr lang="en-US" altLang="en-US" sz="1200" dirty="0" smtClean="0"/>
          </a:p>
          <a:p>
            <a:pPr algn="just">
              <a:lnSpc>
                <a:spcPct val="100000"/>
              </a:lnSpc>
              <a:spcBef>
                <a:spcPct val="0"/>
              </a:spcBef>
              <a:buFontTx/>
              <a:buNone/>
            </a:pPr>
            <a:r>
              <a:rPr lang="en-US" altLang="en-US" sz="1200" dirty="0" smtClean="0"/>
              <a:t>La </a:t>
            </a:r>
            <a:r>
              <a:rPr lang="en-US" altLang="en-US" sz="1200" dirty="0" err="1" smtClean="0"/>
              <a:t>coordinación</a:t>
            </a:r>
            <a:r>
              <a:rPr lang="en-US" altLang="en-US" sz="1200" dirty="0" smtClean="0"/>
              <a:t> de </a:t>
            </a:r>
            <a:r>
              <a:rPr lang="en-US" altLang="en-US" sz="1200" dirty="0" err="1" smtClean="0"/>
              <a:t>reles</a:t>
            </a:r>
            <a:r>
              <a:rPr lang="en-US" altLang="en-US" sz="1200" dirty="0" smtClean="0"/>
              <a:t> se </a:t>
            </a:r>
            <a:r>
              <a:rPr lang="en-US" altLang="en-US" sz="1200" dirty="0" err="1" smtClean="0"/>
              <a:t>basa</a:t>
            </a:r>
            <a:r>
              <a:rPr lang="en-US" altLang="en-US" sz="1200" dirty="0" smtClean="0"/>
              <a:t> </a:t>
            </a:r>
            <a:r>
              <a:rPr lang="en-US" altLang="en-US" sz="1200" dirty="0" err="1" smtClean="0"/>
              <a:t>principalmente</a:t>
            </a:r>
            <a:r>
              <a:rPr lang="en-US" altLang="en-US" sz="1200" dirty="0" smtClean="0"/>
              <a:t> </a:t>
            </a:r>
            <a:r>
              <a:rPr lang="en-US" altLang="en-US" sz="1200" dirty="0" err="1" smtClean="0"/>
              <a:t>en</a:t>
            </a:r>
            <a:r>
              <a:rPr lang="en-US" altLang="en-US" sz="1200" dirty="0" smtClean="0"/>
              <a:t> </a:t>
            </a:r>
            <a:r>
              <a:rPr lang="en-US" altLang="en-US" sz="1200" dirty="0" err="1" smtClean="0"/>
              <a:t>los</a:t>
            </a:r>
            <a:r>
              <a:rPr lang="en-US" altLang="en-US" sz="1200" dirty="0" smtClean="0"/>
              <a:t> </a:t>
            </a:r>
            <a:r>
              <a:rPr lang="en-US" altLang="en-US" sz="1200" dirty="0" err="1" smtClean="0"/>
              <a:t>requisitos</a:t>
            </a:r>
            <a:r>
              <a:rPr lang="en-US" altLang="en-US" sz="1200" dirty="0" smtClean="0"/>
              <a:t> </a:t>
            </a:r>
            <a:r>
              <a:rPr lang="en-US" altLang="en-US" sz="1200" dirty="0" err="1" smtClean="0"/>
              <a:t>impuestos</a:t>
            </a:r>
            <a:r>
              <a:rPr lang="en-US" altLang="en-US" sz="1200" dirty="0" smtClean="0"/>
              <a:t> </a:t>
            </a:r>
            <a:r>
              <a:rPr lang="en-US" altLang="en-US" sz="1200" dirty="0" err="1" smtClean="0"/>
              <a:t>por</a:t>
            </a:r>
            <a:r>
              <a:rPr lang="en-US" altLang="en-US" sz="1200" dirty="0" smtClean="0"/>
              <a:t> el </a:t>
            </a:r>
            <a:r>
              <a:rPr lang="en-US" altLang="en-US" sz="1200" dirty="0" err="1" smtClean="0"/>
              <a:t>caso</a:t>
            </a:r>
            <a:r>
              <a:rPr lang="en-US" altLang="en-US" sz="1200" dirty="0" smtClean="0"/>
              <a:t> a), </a:t>
            </a:r>
            <a:r>
              <a:rPr lang="en-US" altLang="en-US" sz="1200" dirty="0" err="1" smtClean="0"/>
              <a:t>p.ej</a:t>
            </a:r>
            <a:r>
              <a:rPr lang="en-US" altLang="en-US" sz="1200" dirty="0" smtClean="0"/>
              <a:t>. </a:t>
            </a:r>
            <a:r>
              <a:rPr lang="en-US" altLang="en-US" sz="1200" dirty="0" err="1" smtClean="0"/>
              <a:t>comenzando</a:t>
            </a:r>
            <a:r>
              <a:rPr lang="en-US" altLang="en-US" sz="1200" dirty="0" smtClean="0"/>
              <a:t> </a:t>
            </a:r>
            <a:r>
              <a:rPr lang="en-US" altLang="en-US" sz="1200" dirty="0" err="1" smtClean="0"/>
              <a:t>por</a:t>
            </a:r>
            <a:r>
              <a:rPr lang="en-US" altLang="en-US" sz="1200" dirty="0" smtClean="0"/>
              <a:t> </a:t>
            </a:r>
            <a:r>
              <a:rPr lang="en-US" altLang="en-US" sz="1200" dirty="0" err="1" smtClean="0"/>
              <a:t>motores</a:t>
            </a:r>
            <a:r>
              <a:rPr lang="en-US" altLang="en-US" sz="1200" dirty="0" smtClean="0"/>
              <a:t> </a:t>
            </a:r>
            <a:r>
              <a:rPr lang="en-US" altLang="en-US" sz="1200" dirty="0" err="1" smtClean="0"/>
              <a:t>grandes</a:t>
            </a:r>
            <a:r>
              <a:rPr lang="en-US" altLang="en-US" sz="1200" dirty="0" smtClean="0"/>
              <a:t> </a:t>
            </a:r>
            <a:r>
              <a:rPr lang="en-US" altLang="en-US" sz="1200" dirty="0" err="1" smtClean="0"/>
              <a:t>directos</a:t>
            </a:r>
            <a:r>
              <a:rPr lang="en-US" altLang="en-US" sz="1200" dirty="0" smtClean="0"/>
              <a:t> </a:t>
            </a:r>
            <a:r>
              <a:rPr lang="en-US" altLang="en-US" sz="1200" dirty="0" err="1" smtClean="0"/>
              <a:t>en</a:t>
            </a:r>
            <a:r>
              <a:rPr lang="en-US" altLang="en-US" sz="1200" dirty="0" smtClean="0"/>
              <a:t> </a:t>
            </a:r>
            <a:r>
              <a:rPr lang="en-US" altLang="en-US" sz="1200" dirty="0" err="1" smtClean="0"/>
              <a:t>línea</a:t>
            </a:r>
            <a:r>
              <a:rPr lang="en-US" altLang="en-US" sz="1200" dirty="0" smtClean="0"/>
              <a:t>, </a:t>
            </a:r>
            <a:r>
              <a:rPr lang="en-US" altLang="en-US" sz="1200" dirty="0" err="1" smtClean="0"/>
              <a:t>fallas</a:t>
            </a:r>
            <a:r>
              <a:rPr lang="en-US" altLang="en-US" sz="1200" dirty="0" smtClean="0"/>
              <a:t> </a:t>
            </a:r>
            <a:r>
              <a:rPr lang="en-US" altLang="en-US" sz="1200" dirty="0" err="1" smtClean="0"/>
              <a:t>en</a:t>
            </a:r>
            <a:r>
              <a:rPr lang="en-US" altLang="en-US" sz="1200" dirty="0" smtClean="0"/>
              <a:t> las </a:t>
            </a:r>
            <a:r>
              <a:rPr lang="en-US" altLang="en-US" sz="1200" dirty="0" err="1" smtClean="0"/>
              <a:t>barras</a:t>
            </a:r>
            <a:r>
              <a:rPr lang="en-US" altLang="en-US" sz="1200" dirty="0" smtClean="0"/>
              <a:t> del </a:t>
            </a:r>
            <a:r>
              <a:rPr lang="en-US" altLang="en-US" sz="1200" dirty="0" err="1" smtClean="0"/>
              <a:t>tablero</a:t>
            </a:r>
            <a:r>
              <a:rPr lang="en-US" altLang="en-US" sz="1200" dirty="0" smtClean="0"/>
              <a:t> de </a:t>
            </a:r>
            <a:r>
              <a:rPr lang="en-US" altLang="en-US" sz="1200" dirty="0" err="1" smtClean="0"/>
              <a:t>distribución</a:t>
            </a:r>
            <a:r>
              <a:rPr lang="en-US" altLang="en-US" sz="1200" dirty="0" smtClean="0"/>
              <a:t>, </a:t>
            </a:r>
            <a:r>
              <a:rPr lang="en-US" altLang="en-US" sz="1200" dirty="0" err="1" smtClean="0"/>
              <a:t>fallas</a:t>
            </a:r>
            <a:r>
              <a:rPr lang="en-US" altLang="en-US" sz="1200" dirty="0" smtClean="0"/>
              <a:t> </a:t>
            </a:r>
            <a:r>
              <a:rPr lang="en-US" altLang="en-US" sz="1200" dirty="0" err="1" smtClean="0"/>
              <a:t>en</a:t>
            </a:r>
            <a:r>
              <a:rPr lang="en-US" altLang="en-US" sz="1200" dirty="0" smtClean="0"/>
              <a:t> las </a:t>
            </a:r>
            <a:r>
              <a:rPr lang="en-US" altLang="en-US" sz="1200" dirty="0" err="1" smtClean="0"/>
              <a:t>cajas</a:t>
            </a:r>
            <a:r>
              <a:rPr lang="en-US" altLang="en-US" sz="1200" dirty="0" smtClean="0"/>
              <a:t> de </a:t>
            </a:r>
            <a:r>
              <a:rPr lang="en-US" altLang="en-US" sz="1200" dirty="0" err="1" smtClean="0"/>
              <a:t>terminales</a:t>
            </a:r>
            <a:r>
              <a:rPr lang="en-US" altLang="en-US" sz="1200" dirty="0" smtClean="0"/>
              <a:t> de </a:t>
            </a:r>
            <a:r>
              <a:rPr lang="en-US" altLang="en-US" sz="1200" dirty="0" err="1" smtClean="0"/>
              <a:t>los</a:t>
            </a:r>
            <a:r>
              <a:rPr lang="en-US" altLang="en-US" sz="1200" dirty="0" smtClean="0"/>
              <a:t> </a:t>
            </a:r>
            <a:r>
              <a:rPr lang="en-US" altLang="en-US" sz="1200" dirty="0" err="1" smtClean="0"/>
              <a:t>consumidores</a:t>
            </a:r>
            <a:r>
              <a:rPr lang="en-US" altLang="en-US" sz="1200" dirty="0" smtClean="0"/>
              <a:t>. </a:t>
            </a:r>
          </a:p>
          <a:p>
            <a:endParaRPr lang="es-ES" dirty="0"/>
          </a:p>
        </p:txBody>
      </p:sp>
      <p:sp>
        <p:nvSpPr>
          <p:cNvPr id="4" name="Marcador de número de diapositiva 3"/>
          <p:cNvSpPr>
            <a:spLocks noGrp="1"/>
          </p:cNvSpPr>
          <p:nvPr>
            <p:ph type="sldNum" sz="quarter" idx="10"/>
          </p:nvPr>
        </p:nvSpPr>
        <p:spPr/>
        <p:txBody>
          <a:bodyPr/>
          <a:lstStyle/>
          <a:p>
            <a:fld id="{4DF7EC8A-CFDA-4817-8A6B-E694783E0927}" type="slidenum">
              <a:rPr lang="es-ES" smtClean="0"/>
              <a:t>3</a:t>
            </a:fld>
            <a:endParaRPr lang="es-ES"/>
          </a:p>
        </p:txBody>
      </p:sp>
    </p:spTree>
    <p:extLst>
      <p:ext uri="{BB962C8B-B14F-4D97-AF65-F5344CB8AC3E}">
        <p14:creationId xmlns:p14="http://schemas.microsoft.com/office/powerpoint/2010/main" val="3116769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lnSpc>
                <a:spcPct val="100000"/>
              </a:lnSpc>
              <a:spcBef>
                <a:spcPct val="0"/>
              </a:spcBef>
              <a:buFontTx/>
              <a:buNone/>
            </a:pPr>
            <a:r>
              <a:rPr lang="en-US" altLang="en-US" sz="1200" dirty="0" err="1" smtClean="0"/>
              <a:t>Es</a:t>
            </a:r>
            <a:r>
              <a:rPr lang="en-US" altLang="en-US" sz="1200" dirty="0" smtClean="0"/>
              <a:t> </a:t>
            </a:r>
            <a:r>
              <a:rPr lang="en-US" altLang="en-US" sz="1200" dirty="0" err="1" smtClean="0"/>
              <a:t>razonable</a:t>
            </a:r>
            <a:r>
              <a:rPr lang="en-US" altLang="en-US" sz="1200" dirty="0" smtClean="0"/>
              <a:t> </a:t>
            </a:r>
            <a:r>
              <a:rPr lang="en-US" altLang="en-US" sz="1200" dirty="0" err="1" smtClean="0"/>
              <a:t>suponer</a:t>
            </a:r>
            <a:r>
              <a:rPr lang="en-US" altLang="en-US" sz="1200" dirty="0" smtClean="0"/>
              <a:t> que la planta </a:t>
            </a:r>
            <a:r>
              <a:rPr lang="en-US" altLang="en-US" sz="1200" dirty="0" err="1" smtClean="0"/>
              <a:t>operará</a:t>
            </a:r>
            <a:r>
              <a:rPr lang="en-US" altLang="en-US" sz="1200" dirty="0" smtClean="0"/>
              <a:t> </a:t>
            </a:r>
            <a:r>
              <a:rPr lang="en-US" altLang="en-US" sz="1200" dirty="0" err="1" smtClean="0"/>
              <a:t>como</a:t>
            </a:r>
            <a:r>
              <a:rPr lang="en-US" altLang="en-US" sz="1200" dirty="0" smtClean="0"/>
              <a:t> </a:t>
            </a:r>
            <a:r>
              <a:rPr lang="en-US" altLang="en-US" sz="1200" dirty="0" err="1" smtClean="0"/>
              <a:t>en</a:t>
            </a:r>
            <a:r>
              <a:rPr lang="en-US" altLang="en-US" sz="1200" dirty="0" smtClean="0"/>
              <a:t> a) </a:t>
            </a:r>
            <a:r>
              <a:rPr lang="en-US" altLang="en-US" sz="1200" dirty="0" err="1" smtClean="0"/>
              <a:t>durante</a:t>
            </a:r>
            <a:r>
              <a:rPr lang="en-US" altLang="en-US" sz="1200" dirty="0" smtClean="0"/>
              <a:t> el 90% o </a:t>
            </a:r>
            <a:r>
              <a:rPr lang="en-US" altLang="en-US" sz="1200" dirty="0" err="1" smtClean="0"/>
              <a:t>más</a:t>
            </a:r>
            <a:r>
              <a:rPr lang="en-US" altLang="en-US" sz="1200" dirty="0" smtClean="0"/>
              <a:t> de </a:t>
            </a:r>
            <a:r>
              <a:rPr lang="en-US" altLang="en-US" sz="1200" dirty="0" err="1" smtClean="0"/>
              <a:t>su</a:t>
            </a:r>
            <a:r>
              <a:rPr lang="en-US" altLang="en-US" sz="1200" dirty="0" smtClean="0"/>
              <a:t> </a:t>
            </a:r>
            <a:r>
              <a:rPr lang="en-US" altLang="en-US" sz="1200" dirty="0" err="1" smtClean="0"/>
              <a:t>vida</a:t>
            </a:r>
            <a:r>
              <a:rPr lang="en-US" altLang="en-US" sz="1200" dirty="0" smtClean="0"/>
              <a:t> </a:t>
            </a:r>
            <a:r>
              <a:rPr lang="en-US" altLang="en-US" sz="1200" dirty="0" err="1" smtClean="0"/>
              <a:t>útil</a:t>
            </a:r>
            <a:r>
              <a:rPr lang="en-US" altLang="en-US" sz="1200" dirty="0" smtClean="0"/>
              <a:t>. Sin embargo, el </a:t>
            </a:r>
            <a:r>
              <a:rPr lang="en-US" altLang="en-US" sz="1200" dirty="0" err="1" smtClean="0"/>
              <a:t>sistema</a:t>
            </a:r>
            <a:r>
              <a:rPr lang="en-US" altLang="en-US" sz="1200" dirty="0" smtClean="0"/>
              <a:t> </a:t>
            </a:r>
            <a:r>
              <a:rPr lang="en-US" altLang="en-US" sz="1200" dirty="0" err="1" smtClean="0"/>
              <a:t>debe</a:t>
            </a:r>
            <a:r>
              <a:rPr lang="en-US" altLang="en-US" sz="1200" dirty="0" smtClean="0"/>
              <a:t> </a:t>
            </a:r>
            <a:r>
              <a:rPr lang="en-US" altLang="en-US" sz="1200" dirty="0" err="1" smtClean="0"/>
              <a:t>tener</a:t>
            </a:r>
            <a:r>
              <a:rPr lang="en-US" altLang="en-US" sz="1200" dirty="0" smtClean="0"/>
              <a:t> </a:t>
            </a:r>
            <a:r>
              <a:rPr lang="en-US" altLang="en-US" sz="1200" dirty="0" err="1" smtClean="0"/>
              <a:t>una</a:t>
            </a:r>
            <a:r>
              <a:rPr lang="en-US" altLang="en-US" sz="1200" dirty="0" smtClean="0"/>
              <a:t> </a:t>
            </a:r>
            <a:r>
              <a:rPr lang="en-US" altLang="en-US" sz="1200" dirty="0" err="1" smtClean="0"/>
              <a:t>coordinación</a:t>
            </a:r>
            <a:r>
              <a:rPr lang="en-US" altLang="en-US" sz="1200" dirty="0" smtClean="0"/>
              <a:t> </a:t>
            </a:r>
            <a:r>
              <a:rPr lang="en-US" altLang="en-US" sz="1200" dirty="0" err="1" smtClean="0"/>
              <a:t>satisfactoria</a:t>
            </a:r>
            <a:r>
              <a:rPr lang="en-US" altLang="en-US" sz="1200" dirty="0" smtClean="0"/>
              <a:t>, no </a:t>
            </a:r>
            <a:r>
              <a:rPr lang="en-US" altLang="en-US" sz="1200" dirty="0" err="1" smtClean="0"/>
              <a:t>necesariamente</a:t>
            </a:r>
            <a:r>
              <a:rPr lang="en-US" altLang="en-US" sz="1200" dirty="0" smtClean="0"/>
              <a:t> la </a:t>
            </a:r>
            <a:r>
              <a:rPr lang="en-US" altLang="en-US" sz="1200" dirty="0" err="1" smtClean="0"/>
              <a:t>mejor</a:t>
            </a:r>
            <a:r>
              <a:rPr lang="en-US" altLang="en-US" sz="1200" dirty="0" smtClean="0"/>
              <a:t>, para el </a:t>
            </a:r>
            <a:r>
              <a:rPr lang="en-US" altLang="en-US" sz="1200" dirty="0" err="1" smtClean="0"/>
              <a:t>arranque</a:t>
            </a:r>
            <a:r>
              <a:rPr lang="en-US" altLang="en-US" sz="1200" dirty="0" smtClean="0"/>
              <a:t> y </a:t>
            </a:r>
            <a:r>
              <a:rPr lang="en-US" altLang="en-US" sz="1200" dirty="0" err="1" smtClean="0"/>
              <a:t>en</a:t>
            </a:r>
            <a:r>
              <a:rPr lang="en-US" altLang="en-US" sz="1200" dirty="0" smtClean="0"/>
              <a:t> </a:t>
            </a:r>
            <a:r>
              <a:rPr lang="en-US" altLang="en-US" sz="1200" dirty="0" err="1" smtClean="0"/>
              <a:t>operacionesla</a:t>
            </a:r>
            <a:r>
              <a:rPr lang="en-US" altLang="en-US" sz="1200" dirty="0" smtClean="0"/>
              <a:t> con </a:t>
            </a:r>
            <a:r>
              <a:rPr lang="en-US" altLang="en-US" sz="1200" dirty="0" err="1" smtClean="0"/>
              <a:t>carga</a:t>
            </a:r>
            <a:r>
              <a:rPr lang="en-US" altLang="en-US" sz="1200" dirty="0" smtClean="0"/>
              <a:t> </a:t>
            </a:r>
            <a:r>
              <a:rPr lang="en-US" altLang="en-US" sz="1200" dirty="0" err="1" smtClean="0"/>
              <a:t>ligera</a:t>
            </a:r>
            <a:r>
              <a:rPr lang="en-US" altLang="en-US" sz="1200" dirty="0" smtClean="0"/>
              <a:t> </a:t>
            </a:r>
            <a:r>
              <a:rPr lang="en-US" altLang="en-US" sz="1200" dirty="0" err="1" smtClean="0"/>
              <a:t>como</a:t>
            </a:r>
            <a:r>
              <a:rPr lang="en-US" altLang="en-US" sz="1200" dirty="0" smtClean="0"/>
              <a:t> </a:t>
            </a:r>
            <a:r>
              <a:rPr lang="en-US" altLang="en-US" sz="1200" dirty="0" err="1" smtClean="0"/>
              <a:t>en</a:t>
            </a:r>
            <a:r>
              <a:rPr lang="en-US" altLang="en-US" sz="1200" dirty="0" smtClean="0"/>
              <a:t> el </a:t>
            </a:r>
            <a:r>
              <a:rPr lang="en-US" altLang="en-US" sz="1200" dirty="0" err="1" smtClean="0"/>
              <a:t>caso</a:t>
            </a:r>
            <a:r>
              <a:rPr lang="en-US" altLang="en-US" sz="1200" dirty="0" smtClean="0"/>
              <a:t> b). Las </a:t>
            </a:r>
            <a:r>
              <a:rPr lang="en-US" altLang="en-US" sz="1200" dirty="0" err="1" smtClean="0"/>
              <a:t>restricciones</a:t>
            </a:r>
            <a:r>
              <a:rPr lang="en-US" altLang="en-US" sz="1200" dirty="0" smtClean="0"/>
              <a:t> de </a:t>
            </a:r>
            <a:r>
              <a:rPr lang="en-US" altLang="en-US" sz="1200" dirty="0" err="1" smtClean="0"/>
              <a:t>operación</a:t>
            </a:r>
            <a:r>
              <a:rPr lang="en-US" altLang="en-US" sz="1200" dirty="0" smtClean="0"/>
              <a:t> con </a:t>
            </a:r>
            <a:r>
              <a:rPr lang="en-US" altLang="en-US" sz="1200" dirty="0" err="1" smtClean="0"/>
              <a:t>carga</a:t>
            </a:r>
            <a:r>
              <a:rPr lang="en-US" altLang="en-US" sz="1200" dirty="0" smtClean="0"/>
              <a:t> </a:t>
            </a:r>
            <a:r>
              <a:rPr lang="en-US" altLang="en-US" sz="1200" dirty="0" err="1" smtClean="0"/>
              <a:t>ligera</a:t>
            </a:r>
            <a:r>
              <a:rPr lang="en-US" altLang="en-US" sz="1200" dirty="0" smtClean="0"/>
              <a:t> </a:t>
            </a:r>
            <a:r>
              <a:rPr lang="en-US" altLang="en-US" sz="1200" dirty="0" err="1" smtClean="0"/>
              <a:t>pueden</a:t>
            </a:r>
            <a:r>
              <a:rPr lang="en-US" altLang="en-US" sz="1200" dirty="0" smtClean="0"/>
              <a:t> </a:t>
            </a:r>
            <a:r>
              <a:rPr lang="en-US" altLang="en-US" sz="1200" dirty="0" err="1" smtClean="0"/>
              <a:t>ayudar</a:t>
            </a:r>
            <a:r>
              <a:rPr lang="en-US" altLang="en-US" sz="1200" dirty="0" smtClean="0"/>
              <a:t> a </a:t>
            </a:r>
            <a:r>
              <a:rPr lang="en-US" altLang="en-US" sz="1200" dirty="0" err="1" smtClean="0"/>
              <a:t>los</a:t>
            </a:r>
            <a:r>
              <a:rPr lang="en-US" altLang="en-US" sz="1200" dirty="0" smtClean="0"/>
              <a:t> </a:t>
            </a:r>
            <a:r>
              <a:rPr lang="en-US" altLang="en-US" sz="1200" dirty="0" err="1" smtClean="0"/>
              <a:t>cálculos</a:t>
            </a:r>
            <a:r>
              <a:rPr lang="en-US" altLang="en-US" sz="1200" dirty="0" smtClean="0"/>
              <a:t> de </a:t>
            </a:r>
            <a:r>
              <a:rPr lang="en-US" altLang="en-US" sz="1200" dirty="0" err="1" smtClean="0"/>
              <a:t>coordinación</a:t>
            </a:r>
            <a:r>
              <a:rPr lang="en-US" altLang="en-US" sz="1200" dirty="0" smtClean="0"/>
              <a:t> </a:t>
            </a:r>
            <a:r>
              <a:rPr lang="en-US" altLang="en-US" sz="1200" dirty="0" err="1" smtClean="0"/>
              <a:t>p.ej</a:t>
            </a:r>
            <a:r>
              <a:rPr lang="en-US" altLang="en-US" sz="1200" dirty="0" smtClean="0"/>
              <a:t>. la </a:t>
            </a:r>
            <a:r>
              <a:rPr lang="en-US" altLang="en-US" sz="1200" dirty="0" err="1" smtClean="0"/>
              <a:t>mayoría</a:t>
            </a:r>
            <a:r>
              <a:rPr lang="en-US" altLang="en-US" sz="1200" dirty="0" smtClean="0"/>
              <a:t> de </a:t>
            </a:r>
            <a:r>
              <a:rPr lang="en-US" altLang="en-US" sz="1200" dirty="0" err="1" smtClean="0"/>
              <a:t>los</a:t>
            </a:r>
            <a:r>
              <a:rPr lang="en-US" altLang="en-US" sz="1200" dirty="0" smtClean="0"/>
              <a:t> </a:t>
            </a:r>
            <a:r>
              <a:rPr lang="en-US" altLang="en-US" sz="1200" dirty="0" err="1" smtClean="0"/>
              <a:t>motores</a:t>
            </a:r>
            <a:r>
              <a:rPr lang="en-US" altLang="en-US" sz="1200" dirty="0" smtClean="0"/>
              <a:t> </a:t>
            </a:r>
            <a:r>
              <a:rPr lang="en-US" altLang="en-US" sz="1200" dirty="0" err="1" smtClean="0"/>
              <a:t>alta</a:t>
            </a:r>
            <a:r>
              <a:rPr lang="en-US" altLang="en-US" sz="1200" dirty="0" smtClean="0"/>
              <a:t> </a:t>
            </a:r>
            <a:r>
              <a:rPr lang="en-US" altLang="en-US" sz="1200" dirty="0" err="1" smtClean="0"/>
              <a:t>tensión</a:t>
            </a:r>
            <a:r>
              <a:rPr lang="en-US" altLang="en-US" sz="1200" dirty="0" smtClean="0"/>
              <a:t> </a:t>
            </a:r>
            <a:r>
              <a:rPr lang="en-US" altLang="en-US" sz="1200" dirty="0" err="1" smtClean="0"/>
              <a:t>grandes</a:t>
            </a:r>
            <a:r>
              <a:rPr lang="en-US" altLang="en-US" sz="1200" dirty="0" smtClean="0"/>
              <a:t> no </a:t>
            </a:r>
            <a:r>
              <a:rPr lang="en-US" altLang="en-US" sz="1200" dirty="0" err="1" smtClean="0"/>
              <a:t>estarían</a:t>
            </a:r>
            <a:r>
              <a:rPr lang="en-US" altLang="en-US" sz="1200" dirty="0" smtClean="0"/>
              <a:t> </a:t>
            </a:r>
            <a:r>
              <a:rPr lang="en-US" altLang="en-US" sz="1200" dirty="0" err="1" smtClean="0"/>
              <a:t>funcionando</a:t>
            </a:r>
            <a:r>
              <a:rPr lang="en-US" altLang="en-US" sz="1200" dirty="0" smtClean="0"/>
              <a:t>, </a:t>
            </a:r>
            <a:r>
              <a:rPr lang="en-US" altLang="en-US" sz="1200" dirty="0" err="1" smtClean="0"/>
              <a:t>por</a:t>
            </a:r>
            <a:r>
              <a:rPr lang="en-US" altLang="en-US" sz="1200" dirty="0" smtClean="0"/>
              <a:t> lo </a:t>
            </a:r>
            <a:r>
              <a:rPr lang="en-US" altLang="en-US" sz="1200" dirty="0" err="1" smtClean="0"/>
              <a:t>tanto</a:t>
            </a:r>
            <a:r>
              <a:rPr lang="en-US" altLang="en-US" sz="1200" dirty="0" smtClean="0"/>
              <a:t>, no </a:t>
            </a:r>
            <a:r>
              <a:rPr lang="en-US" altLang="en-US" sz="1200" dirty="0" err="1" smtClean="0"/>
              <a:t>es</a:t>
            </a:r>
            <a:r>
              <a:rPr lang="en-US" altLang="en-US" sz="1200" dirty="0" smtClean="0"/>
              <a:t> </a:t>
            </a:r>
            <a:r>
              <a:rPr lang="en-US" altLang="en-US" sz="1200" dirty="0" err="1" smtClean="0"/>
              <a:t>necesario</a:t>
            </a:r>
            <a:r>
              <a:rPr lang="en-US" altLang="en-US" sz="1200" dirty="0" smtClean="0"/>
              <a:t> que </a:t>
            </a:r>
            <a:r>
              <a:rPr lang="en-US" altLang="en-US" sz="1200" dirty="0" err="1" smtClean="0"/>
              <a:t>sus</a:t>
            </a:r>
            <a:r>
              <a:rPr lang="en-US" altLang="en-US" sz="1200" dirty="0" smtClean="0"/>
              <a:t> </a:t>
            </a:r>
            <a:r>
              <a:rPr lang="en-US" altLang="en-US" sz="1200" dirty="0" err="1" smtClean="0"/>
              <a:t>rendimientos</a:t>
            </a:r>
            <a:r>
              <a:rPr lang="en-US" altLang="en-US" sz="1200" dirty="0" smtClean="0"/>
              <a:t> de </a:t>
            </a:r>
            <a:r>
              <a:rPr lang="en-US" altLang="en-US" sz="1200" dirty="0" err="1" smtClean="0"/>
              <a:t>arranque</a:t>
            </a:r>
            <a:r>
              <a:rPr lang="en-US" altLang="en-US" sz="1200" dirty="0" smtClean="0"/>
              <a:t> </a:t>
            </a:r>
            <a:r>
              <a:rPr lang="en-US" altLang="en-US" sz="1200" dirty="0" err="1" smtClean="0"/>
              <a:t>sean</a:t>
            </a:r>
            <a:r>
              <a:rPr lang="en-US" altLang="en-US" sz="1200" dirty="0" smtClean="0"/>
              <a:t> </a:t>
            </a:r>
            <a:r>
              <a:rPr lang="en-US" altLang="en-US" sz="1200" dirty="0" err="1" smtClean="0"/>
              <a:t>considerado</a:t>
            </a:r>
            <a:r>
              <a:rPr lang="en-US" altLang="en-US" sz="1200" dirty="0" smtClean="0"/>
              <a:t>, </a:t>
            </a:r>
            <a:r>
              <a:rPr lang="en-US" altLang="en-US" sz="1200" dirty="0" err="1" smtClean="0"/>
              <a:t>cuando</a:t>
            </a:r>
            <a:r>
              <a:rPr lang="en-US" altLang="en-US" sz="1200" dirty="0" smtClean="0"/>
              <a:t> se </a:t>
            </a:r>
            <a:r>
              <a:rPr lang="en-US" altLang="en-US" sz="1200" dirty="0" err="1" smtClean="0"/>
              <a:t>examinan</a:t>
            </a:r>
            <a:r>
              <a:rPr lang="en-US" altLang="en-US" sz="1200" dirty="0" smtClean="0"/>
              <a:t> </a:t>
            </a:r>
            <a:r>
              <a:rPr lang="en-US" altLang="en-US" sz="1200" dirty="0" err="1" smtClean="0"/>
              <a:t>los</a:t>
            </a:r>
            <a:r>
              <a:rPr lang="en-US" altLang="en-US" sz="1200" dirty="0" smtClean="0"/>
              <a:t> </a:t>
            </a:r>
            <a:r>
              <a:rPr lang="en-US" altLang="en-US" sz="1200" dirty="0" err="1" smtClean="0"/>
              <a:t>interruptores</a:t>
            </a:r>
            <a:r>
              <a:rPr lang="en-US" altLang="en-US" sz="1200" dirty="0" smtClean="0"/>
              <a:t> </a:t>
            </a:r>
            <a:r>
              <a:rPr lang="en-US" altLang="en-US" sz="1200" dirty="0" err="1" smtClean="0"/>
              <a:t>automáticos</a:t>
            </a:r>
            <a:r>
              <a:rPr lang="en-US" altLang="en-US" sz="1200" dirty="0" smtClean="0"/>
              <a:t> del </a:t>
            </a:r>
            <a:r>
              <a:rPr lang="en-US" altLang="en-US" sz="1200" dirty="0" err="1" smtClean="0"/>
              <a:t>alimentador</a:t>
            </a:r>
            <a:r>
              <a:rPr lang="en-US" altLang="en-US" sz="1200" dirty="0" smtClean="0"/>
              <a:t> del </a:t>
            </a:r>
            <a:r>
              <a:rPr lang="en-US" altLang="en-US" sz="1200" dirty="0" err="1" smtClean="0"/>
              <a:t>tablero</a:t>
            </a:r>
            <a:r>
              <a:rPr lang="en-US" altLang="en-US" sz="1200" dirty="0" smtClean="0"/>
              <a:t> de </a:t>
            </a:r>
            <a:r>
              <a:rPr lang="en-US" altLang="en-US" sz="1200" dirty="0" err="1" smtClean="0"/>
              <a:t>distribución</a:t>
            </a:r>
            <a:r>
              <a:rPr lang="en-US" altLang="en-US" sz="1200" dirty="0" smtClean="0"/>
              <a:t>.</a:t>
            </a:r>
          </a:p>
          <a:p>
            <a:pPr algn="just">
              <a:lnSpc>
                <a:spcPct val="100000"/>
              </a:lnSpc>
              <a:spcBef>
                <a:spcPct val="0"/>
              </a:spcBef>
              <a:buFontTx/>
              <a:buNone/>
            </a:pPr>
            <a:r>
              <a:rPr lang="en-US" altLang="en-US" sz="1200" dirty="0" err="1" smtClean="0"/>
              <a:t>Cuando</a:t>
            </a:r>
            <a:r>
              <a:rPr lang="en-US" altLang="en-US" sz="1200" dirty="0" smtClean="0"/>
              <a:t> se </a:t>
            </a:r>
            <a:r>
              <a:rPr lang="en-US" altLang="en-US" sz="1200" dirty="0" err="1" smtClean="0"/>
              <a:t>trazan</a:t>
            </a:r>
            <a:r>
              <a:rPr lang="en-US" altLang="en-US" sz="1200" dirty="0" smtClean="0"/>
              <a:t> </a:t>
            </a:r>
            <a:r>
              <a:rPr lang="en-US" altLang="en-US" sz="1200" dirty="0" err="1" smtClean="0"/>
              <a:t>todas</a:t>
            </a:r>
            <a:r>
              <a:rPr lang="en-US" altLang="en-US" sz="1200" dirty="0" smtClean="0"/>
              <a:t> las </a:t>
            </a:r>
            <a:r>
              <a:rPr lang="en-US" altLang="en-US" sz="1200" dirty="0" err="1" smtClean="0"/>
              <a:t>curvas</a:t>
            </a:r>
            <a:r>
              <a:rPr lang="en-US" altLang="en-US" sz="1200" dirty="0" smtClean="0"/>
              <a:t> de </a:t>
            </a:r>
            <a:r>
              <a:rPr lang="en-US" altLang="en-US" sz="1200" dirty="0" err="1" smtClean="0"/>
              <a:t>sobrecorriente</a:t>
            </a:r>
            <a:r>
              <a:rPr lang="en-US" altLang="en-US" sz="1200" dirty="0" smtClean="0"/>
              <a:t> para </a:t>
            </a:r>
            <a:r>
              <a:rPr lang="en-US" altLang="en-US" sz="1200" dirty="0" err="1" smtClean="0"/>
              <a:t>los</a:t>
            </a:r>
            <a:r>
              <a:rPr lang="en-US" altLang="en-US" sz="1200" dirty="0" smtClean="0"/>
              <a:t> </a:t>
            </a:r>
            <a:r>
              <a:rPr lang="en-US" altLang="en-US" sz="1200" dirty="0" err="1" smtClean="0"/>
              <a:t>generadores</a:t>
            </a:r>
            <a:r>
              <a:rPr lang="en-US" altLang="en-US" sz="1200" dirty="0" smtClean="0"/>
              <a:t> </a:t>
            </a:r>
            <a:r>
              <a:rPr lang="en-US" altLang="en-US" sz="1200" dirty="0" err="1" smtClean="0"/>
              <a:t>principales</a:t>
            </a:r>
            <a:r>
              <a:rPr lang="en-US" altLang="en-US" sz="1200" dirty="0" smtClean="0"/>
              <a:t>, </a:t>
            </a:r>
            <a:r>
              <a:rPr lang="en-US" altLang="en-US" sz="1200" dirty="0" err="1" smtClean="0"/>
              <a:t>alimentadores</a:t>
            </a:r>
            <a:r>
              <a:rPr lang="en-US" altLang="en-US" sz="1200" dirty="0" smtClean="0"/>
              <a:t> de </a:t>
            </a:r>
            <a:r>
              <a:rPr lang="en-US" altLang="en-US" sz="1200" dirty="0" err="1" smtClean="0"/>
              <a:t>transformadores</a:t>
            </a:r>
            <a:r>
              <a:rPr lang="en-US" altLang="en-US" sz="1200" dirty="0" smtClean="0"/>
              <a:t>, </a:t>
            </a:r>
            <a:r>
              <a:rPr lang="en-US" altLang="en-US" sz="1200" dirty="0" err="1" smtClean="0"/>
              <a:t>grandes</a:t>
            </a:r>
            <a:r>
              <a:rPr lang="en-US" altLang="en-US" sz="1200" dirty="0" smtClean="0"/>
              <a:t> </a:t>
            </a:r>
            <a:r>
              <a:rPr lang="en-US" altLang="en-US" sz="1200" dirty="0" err="1" smtClean="0"/>
              <a:t>motores</a:t>
            </a:r>
            <a:r>
              <a:rPr lang="en-US" altLang="en-US" sz="1200" dirty="0" smtClean="0"/>
              <a:t> y </a:t>
            </a:r>
            <a:r>
              <a:rPr lang="en-US" altLang="en-US" sz="1200" dirty="0" err="1" smtClean="0"/>
              <a:t>alimentadores</a:t>
            </a:r>
            <a:r>
              <a:rPr lang="en-US" altLang="en-US" sz="1200" dirty="0" smtClean="0"/>
              <a:t> </a:t>
            </a:r>
            <a:r>
              <a:rPr lang="en-US" altLang="en-US" sz="1200" dirty="0" err="1" smtClean="0"/>
              <a:t>aguas</a:t>
            </a:r>
            <a:r>
              <a:rPr lang="en-US" altLang="en-US" sz="1200" dirty="0" smtClean="0"/>
              <a:t> </a:t>
            </a:r>
            <a:r>
              <a:rPr lang="en-US" altLang="en-US" sz="1200" dirty="0" err="1" smtClean="0"/>
              <a:t>abajo</a:t>
            </a:r>
            <a:r>
              <a:rPr lang="en-US" altLang="en-US" sz="1200" dirty="0" smtClean="0"/>
              <a:t>, </a:t>
            </a:r>
            <a:r>
              <a:rPr lang="en-US" altLang="en-US" sz="1200" dirty="0" err="1" smtClean="0"/>
              <a:t>tienden</a:t>
            </a:r>
            <a:r>
              <a:rPr lang="en-US" altLang="en-US" sz="1200" dirty="0" smtClean="0"/>
              <a:t> a </a:t>
            </a:r>
            <a:r>
              <a:rPr lang="en-US" altLang="en-US" sz="1200" dirty="0" err="1" smtClean="0"/>
              <a:t>estar</a:t>
            </a:r>
            <a:r>
              <a:rPr lang="en-US" altLang="en-US" sz="1200" dirty="0" smtClean="0"/>
              <a:t> </a:t>
            </a:r>
            <a:r>
              <a:rPr lang="en-US" altLang="en-US" sz="1200" dirty="0" err="1" smtClean="0"/>
              <a:t>ubicados</a:t>
            </a:r>
            <a:r>
              <a:rPr lang="en-US" altLang="en-US" sz="1200" dirty="0" smtClean="0"/>
              <a:t> '</a:t>
            </a:r>
            <a:r>
              <a:rPr lang="en-US" altLang="en-US" sz="1200" dirty="0" err="1" smtClean="0"/>
              <a:t>juntos</a:t>
            </a:r>
            <a:r>
              <a:rPr lang="en-US" altLang="en-US" sz="1200" dirty="0" smtClean="0"/>
              <a:t>' y sin mucho </a:t>
            </a:r>
            <a:r>
              <a:rPr lang="en-US" altLang="en-US" sz="1200" dirty="0" err="1" smtClean="0"/>
              <a:t>espacio</a:t>
            </a:r>
            <a:r>
              <a:rPr lang="en-US" altLang="en-US" sz="1200" dirty="0" smtClean="0"/>
              <a:t> para </a:t>
            </a:r>
            <a:r>
              <a:rPr lang="en-US" altLang="en-US" sz="1200" dirty="0" err="1" smtClean="0"/>
              <a:t>ajuste</a:t>
            </a:r>
            <a:r>
              <a:rPr lang="en-US" altLang="en-US" sz="1200" dirty="0" smtClean="0"/>
              <a:t>. </a:t>
            </a:r>
            <a:r>
              <a:rPr lang="en-US" altLang="en-US" sz="1200" dirty="0" err="1" smtClean="0"/>
              <a:t>Esto</a:t>
            </a:r>
            <a:r>
              <a:rPr lang="en-US" altLang="en-US" sz="1200" dirty="0" smtClean="0"/>
              <a:t> se </a:t>
            </a:r>
            <a:r>
              <a:rPr lang="en-US" altLang="en-US" sz="1200" dirty="0" err="1" smtClean="0"/>
              <a:t>hace</a:t>
            </a:r>
            <a:r>
              <a:rPr lang="en-US" altLang="en-US" sz="1200" dirty="0" smtClean="0"/>
              <a:t> </a:t>
            </a:r>
            <a:r>
              <a:rPr lang="en-US" altLang="en-US" sz="1200" dirty="0" err="1" smtClean="0"/>
              <a:t>más</a:t>
            </a:r>
            <a:r>
              <a:rPr lang="en-US" altLang="en-US" sz="1200" dirty="0" smtClean="0"/>
              <a:t> </a:t>
            </a:r>
            <a:r>
              <a:rPr lang="en-US" altLang="en-US" sz="1200" dirty="0" err="1" smtClean="0"/>
              <a:t>difícil</a:t>
            </a:r>
            <a:r>
              <a:rPr lang="en-US" altLang="en-US" sz="1200" dirty="0" smtClean="0"/>
              <a:t> </a:t>
            </a:r>
            <a:r>
              <a:rPr lang="en-US" altLang="en-US" sz="1200" dirty="0" err="1" smtClean="0"/>
              <a:t>cuando</a:t>
            </a:r>
            <a:r>
              <a:rPr lang="en-US" altLang="en-US" sz="1200" dirty="0" smtClean="0"/>
              <a:t> hay:</a:t>
            </a:r>
          </a:p>
          <a:p>
            <a:pPr algn="just">
              <a:lnSpc>
                <a:spcPct val="100000"/>
              </a:lnSpc>
              <a:spcBef>
                <a:spcPct val="0"/>
              </a:spcBef>
              <a:buFontTx/>
              <a:buNone/>
            </a:pPr>
            <a:r>
              <a:rPr lang="en-US" altLang="en-US" sz="1200" b="1" dirty="0" smtClean="0"/>
              <a:t>• Un gran </a:t>
            </a:r>
            <a:r>
              <a:rPr lang="en-US" altLang="en-US" sz="1200" b="1" dirty="0" err="1" smtClean="0"/>
              <a:t>número</a:t>
            </a:r>
            <a:r>
              <a:rPr lang="en-US" altLang="en-US" sz="1200" b="1" dirty="0" smtClean="0"/>
              <a:t> de </a:t>
            </a:r>
            <a:r>
              <a:rPr lang="en-US" altLang="en-US" sz="1200" b="1" dirty="0" err="1" smtClean="0"/>
              <a:t>pequeños</a:t>
            </a:r>
            <a:r>
              <a:rPr lang="en-US" altLang="en-US" sz="1200" b="1" dirty="0" smtClean="0"/>
              <a:t> </a:t>
            </a:r>
            <a:r>
              <a:rPr lang="en-US" altLang="en-US" sz="1200" b="1" dirty="0" err="1" smtClean="0"/>
              <a:t>generadores</a:t>
            </a:r>
            <a:r>
              <a:rPr lang="en-US" altLang="en-US" sz="1200" b="1" dirty="0" smtClean="0"/>
              <a:t> </a:t>
            </a:r>
            <a:r>
              <a:rPr lang="en-US" altLang="en-US" sz="1200" b="1" dirty="0" err="1" smtClean="0"/>
              <a:t>principales</a:t>
            </a:r>
            <a:r>
              <a:rPr lang="en-US" altLang="en-US" sz="1200" b="1" dirty="0" smtClean="0"/>
              <a:t>, </a:t>
            </a:r>
            <a:r>
              <a:rPr lang="en-US" altLang="en-US" sz="1200" b="1" dirty="0" err="1" smtClean="0"/>
              <a:t>p.ej</a:t>
            </a:r>
            <a:r>
              <a:rPr lang="en-US" altLang="en-US" sz="1200" b="1" dirty="0" smtClean="0"/>
              <a:t>. 4, 6 u 8, </a:t>
            </a:r>
            <a:r>
              <a:rPr lang="en-US" altLang="en-US" sz="1200" b="1" dirty="0" err="1" smtClean="0"/>
              <a:t>comparado</a:t>
            </a:r>
            <a:r>
              <a:rPr lang="en-US" altLang="en-US" sz="1200" b="1" dirty="0" smtClean="0"/>
              <a:t> con 2 </a:t>
            </a:r>
            <a:r>
              <a:rPr lang="en-US" altLang="en-US" sz="1200" b="1" dirty="0" err="1" smtClean="0"/>
              <a:t>generadores</a:t>
            </a:r>
            <a:r>
              <a:rPr lang="en-US" altLang="en-US" sz="1200" b="1" dirty="0" smtClean="0"/>
              <a:t>.</a:t>
            </a:r>
          </a:p>
          <a:p>
            <a:pPr algn="just">
              <a:lnSpc>
                <a:spcPct val="100000"/>
              </a:lnSpc>
              <a:spcBef>
                <a:spcPct val="0"/>
              </a:spcBef>
              <a:buFontTx/>
              <a:buNone/>
            </a:pPr>
            <a:r>
              <a:rPr lang="en-US" altLang="en-US" sz="1200" b="1" dirty="0" smtClean="0"/>
              <a:t>• Los </a:t>
            </a:r>
            <a:r>
              <a:rPr lang="en-US" altLang="en-US" sz="1200" b="1" dirty="0" err="1" smtClean="0"/>
              <a:t>motores</a:t>
            </a:r>
            <a:r>
              <a:rPr lang="en-US" altLang="en-US" sz="1200" b="1" dirty="0" smtClean="0"/>
              <a:t> </a:t>
            </a:r>
            <a:r>
              <a:rPr lang="en-US" altLang="en-US" sz="1200" b="1" dirty="0" err="1" smtClean="0"/>
              <a:t>más</a:t>
            </a:r>
            <a:r>
              <a:rPr lang="en-US" altLang="en-US" sz="1200" b="1" dirty="0" smtClean="0"/>
              <a:t> </a:t>
            </a:r>
            <a:r>
              <a:rPr lang="en-US" altLang="en-US" sz="1200" b="1" dirty="0" err="1" smtClean="0"/>
              <a:t>grandes</a:t>
            </a:r>
            <a:r>
              <a:rPr lang="en-US" altLang="en-US" sz="1200" b="1" dirty="0" smtClean="0"/>
              <a:t> que se </a:t>
            </a:r>
            <a:r>
              <a:rPr lang="en-US" altLang="en-US" sz="1200" b="1" dirty="0" err="1" smtClean="0"/>
              <a:t>arrancan</a:t>
            </a:r>
            <a:r>
              <a:rPr lang="en-US" altLang="en-US" sz="1200" b="1" dirty="0" smtClean="0"/>
              <a:t> </a:t>
            </a:r>
            <a:r>
              <a:rPr lang="en-US" altLang="en-US" sz="1200" b="1" dirty="0" err="1" smtClean="0"/>
              <a:t>directamente</a:t>
            </a:r>
            <a:r>
              <a:rPr lang="en-US" altLang="en-US" sz="1200" b="1" dirty="0" smtClean="0"/>
              <a:t> </a:t>
            </a:r>
            <a:r>
              <a:rPr lang="en-US" altLang="en-US" sz="1200" b="1" dirty="0" err="1" smtClean="0"/>
              <a:t>en</a:t>
            </a:r>
            <a:r>
              <a:rPr lang="en-US" altLang="en-US" sz="1200" b="1" dirty="0" smtClean="0"/>
              <a:t> </a:t>
            </a:r>
            <a:r>
              <a:rPr lang="en-US" altLang="en-US" sz="1200" b="1" dirty="0" err="1" smtClean="0"/>
              <a:t>línea</a:t>
            </a:r>
            <a:r>
              <a:rPr lang="en-US" altLang="en-US" sz="1200" b="1" dirty="0" smtClean="0"/>
              <a:t> </a:t>
            </a:r>
            <a:r>
              <a:rPr lang="en-US" altLang="en-US" sz="1200" b="1" dirty="0" err="1" smtClean="0"/>
              <a:t>en</a:t>
            </a:r>
            <a:r>
              <a:rPr lang="en-US" altLang="en-US" sz="1200" b="1" dirty="0" smtClean="0"/>
              <a:t> el </a:t>
            </a:r>
            <a:r>
              <a:rPr lang="en-US" altLang="en-US" sz="1200" b="1" dirty="0" err="1" smtClean="0"/>
              <a:t>tablero</a:t>
            </a:r>
            <a:r>
              <a:rPr lang="en-US" altLang="en-US" sz="1200" b="1" dirty="0" smtClean="0"/>
              <a:t> principal del </a:t>
            </a:r>
            <a:r>
              <a:rPr lang="en-US" altLang="en-US" sz="1200" b="1" dirty="0" err="1" smtClean="0"/>
              <a:t>generador</a:t>
            </a:r>
            <a:r>
              <a:rPr lang="en-US" altLang="en-US" sz="1200" b="1" dirty="0" smtClean="0"/>
              <a:t> son </a:t>
            </a:r>
            <a:r>
              <a:rPr lang="en-US" altLang="en-US" sz="1200" b="1" dirty="0" err="1" smtClean="0"/>
              <a:t>grandes</a:t>
            </a:r>
            <a:r>
              <a:rPr lang="en-US" altLang="en-US" sz="1200" b="1" dirty="0" smtClean="0"/>
              <a:t> </a:t>
            </a:r>
            <a:r>
              <a:rPr lang="en-US" altLang="en-US" sz="1200" b="1" dirty="0" err="1" smtClean="0"/>
              <a:t>en</a:t>
            </a:r>
            <a:r>
              <a:rPr lang="en-US" altLang="en-US" sz="1200" b="1" dirty="0" smtClean="0"/>
              <a:t> </a:t>
            </a:r>
            <a:r>
              <a:rPr lang="en-US" altLang="en-US" sz="1200" b="1" dirty="0" err="1" smtClean="0"/>
              <a:t>comparación</a:t>
            </a:r>
            <a:r>
              <a:rPr lang="en-US" altLang="en-US" sz="1200" b="1" dirty="0" smtClean="0"/>
              <a:t> con el </a:t>
            </a:r>
            <a:r>
              <a:rPr lang="en-US" altLang="en-US" sz="1200" b="1" dirty="0" err="1" smtClean="0"/>
              <a:t>generador</a:t>
            </a:r>
            <a:r>
              <a:rPr lang="en-US" altLang="en-US" sz="1200" b="1" dirty="0" smtClean="0"/>
              <a:t> </a:t>
            </a:r>
            <a:r>
              <a:rPr lang="en-US" altLang="en-US" sz="1200" b="1" dirty="0" err="1" smtClean="0"/>
              <a:t>más</a:t>
            </a:r>
            <a:r>
              <a:rPr lang="en-US" altLang="en-US" sz="1200" b="1" dirty="0" smtClean="0"/>
              <a:t> </a:t>
            </a:r>
            <a:r>
              <a:rPr lang="en-US" altLang="en-US" sz="1200" b="1" dirty="0" err="1" smtClean="0"/>
              <a:t>pequeño</a:t>
            </a:r>
            <a:r>
              <a:rPr lang="en-US" altLang="en-US" sz="1200" b="1" dirty="0" smtClean="0"/>
              <a:t>, </a:t>
            </a:r>
            <a:r>
              <a:rPr lang="en-US" altLang="en-US" sz="1200" b="1" dirty="0" err="1" smtClean="0"/>
              <a:t>p.ej</a:t>
            </a:r>
            <a:r>
              <a:rPr lang="en-US" altLang="en-US" sz="1200" b="1" dirty="0" smtClean="0"/>
              <a:t>. 20% o </a:t>
            </a:r>
            <a:r>
              <a:rPr lang="en-US" altLang="en-US" sz="1200" b="1" dirty="0" err="1" smtClean="0"/>
              <a:t>más</a:t>
            </a:r>
            <a:r>
              <a:rPr lang="en-US" altLang="en-US" sz="1200" b="1" dirty="0" smtClean="0"/>
              <a:t>.</a:t>
            </a:r>
          </a:p>
          <a:p>
            <a:pPr algn="just">
              <a:lnSpc>
                <a:spcPct val="100000"/>
              </a:lnSpc>
              <a:spcBef>
                <a:spcPct val="0"/>
              </a:spcBef>
              <a:buFontTx/>
              <a:buNone/>
            </a:pPr>
            <a:r>
              <a:rPr lang="en-US" altLang="en-US" sz="1200" b="1" dirty="0" smtClean="0"/>
              <a:t>• Los </a:t>
            </a:r>
            <a:r>
              <a:rPr lang="en-US" altLang="en-US" sz="1200" b="1" dirty="0" err="1" smtClean="0"/>
              <a:t>motores</a:t>
            </a:r>
            <a:r>
              <a:rPr lang="en-US" altLang="en-US" sz="1200" b="1" dirty="0" smtClean="0"/>
              <a:t> </a:t>
            </a:r>
            <a:r>
              <a:rPr lang="en-US" altLang="en-US" sz="1200" b="1" dirty="0" err="1" smtClean="0"/>
              <a:t>más</a:t>
            </a:r>
            <a:r>
              <a:rPr lang="en-US" altLang="en-US" sz="1200" b="1" dirty="0" smtClean="0"/>
              <a:t> </a:t>
            </a:r>
            <a:r>
              <a:rPr lang="en-US" altLang="en-US" sz="1200" b="1" dirty="0" err="1" smtClean="0"/>
              <a:t>grandes</a:t>
            </a:r>
            <a:r>
              <a:rPr lang="en-US" altLang="en-US" sz="1200" b="1" dirty="0" smtClean="0"/>
              <a:t> que se </a:t>
            </a:r>
            <a:r>
              <a:rPr lang="en-US" altLang="en-US" sz="1200" b="1" dirty="0" err="1" smtClean="0"/>
              <a:t>arrancan</a:t>
            </a:r>
            <a:r>
              <a:rPr lang="en-US" altLang="en-US" sz="1200" b="1" dirty="0" smtClean="0"/>
              <a:t> </a:t>
            </a:r>
            <a:r>
              <a:rPr lang="en-US" altLang="en-US" sz="1200" b="1" dirty="0" err="1" smtClean="0"/>
              <a:t>directamente</a:t>
            </a:r>
            <a:r>
              <a:rPr lang="en-US" altLang="en-US" sz="1200" b="1" dirty="0" smtClean="0"/>
              <a:t> </a:t>
            </a:r>
            <a:r>
              <a:rPr lang="en-US" altLang="en-US" sz="1200" b="1" dirty="0" err="1" smtClean="0"/>
              <a:t>en</a:t>
            </a:r>
            <a:r>
              <a:rPr lang="en-US" altLang="en-US" sz="1200" b="1" dirty="0" smtClean="0"/>
              <a:t> </a:t>
            </a:r>
            <a:r>
              <a:rPr lang="en-US" altLang="en-US" sz="1200" b="1" dirty="0" err="1" smtClean="0"/>
              <a:t>línea</a:t>
            </a:r>
            <a:r>
              <a:rPr lang="en-US" altLang="en-US" sz="1200" b="1" dirty="0" smtClean="0"/>
              <a:t> </a:t>
            </a:r>
            <a:r>
              <a:rPr lang="en-US" altLang="en-US" sz="1200" b="1" dirty="0" err="1" smtClean="0"/>
              <a:t>en</a:t>
            </a:r>
            <a:r>
              <a:rPr lang="en-US" altLang="en-US" sz="1200" b="1" dirty="0" smtClean="0"/>
              <a:t> </a:t>
            </a:r>
            <a:r>
              <a:rPr lang="en-US" altLang="en-US" sz="1200" b="1" dirty="0" err="1" smtClean="0"/>
              <a:t>los</a:t>
            </a:r>
            <a:r>
              <a:rPr lang="en-US" altLang="en-US" sz="1200" b="1" dirty="0" smtClean="0"/>
              <a:t> </a:t>
            </a:r>
            <a:r>
              <a:rPr lang="en-US" altLang="en-US" sz="1200" b="1" dirty="0" err="1" smtClean="0"/>
              <a:t>tableros</a:t>
            </a:r>
            <a:r>
              <a:rPr lang="en-US" altLang="en-US" sz="1200" b="1" dirty="0" smtClean="0"/>
              <a:t> de </a:t>
            </a:r>
            <a:r>
              <a:rPr lang="en-US" altLang="en-US" sz="1200" b="1" dirty="0" err="1" smtClean="0"/>
              <a:t>distribución</a:t>
            </a:r>
            <a:r>
              <a:rPr lang="en-US" altLang="en-US" sz="1200" b="1" dirty="0" smtClean="0"/>
              <a:t> de </a:t>
            </a:r>
            <a:r>
              <a:rPr lang="en-US" altLang="en-US" sz="1200" b="1" dirty="0" err="1" smtClean="0"/>
              <a:t>menor</a:t>
            </a:r>
            <a:r>
              <a:rPr lang="en-US" altLang="en-US" sz="1200" b="1" dirty="0" smtClean="0"/>
              <a:t> </a:t>
            </a:r>
            <a:r>
              <a:rPr lang="en-US" altLang="en-US" sz="1200" b="1" dirty="0" err="1" smtClean="0"/>
              <a:t>tensión</a:t>
            </a:r>
            <a:r>
              <a:rPr lang="en-US" altLang="en-US" sz="1200" b="1" dirty="0" smtClean="0"/>
              <a:t> son </a:t>
            </a:r>
            <a:r>
              <a:rPr lang="en-US" altLang="en-US" sz="1200" b="1" dirty="0" err="1" smtClean="0"/>
              <a:t>grandes</a:t>
            </a:r>
            <a:r>
              <a:rPr lang="en-US" altLang="en-US" sz="1200" b="1" dirty="0" smtClean="0"/>
              <a:t> </a:t>
            </a:r>
            <a:r>
              <a:rPr lang="en-US" altLang="en-US" sz="1200" b="1" dirty="0" err="1" smtClean="0"/>
              <a:t>en</a:t>
            </a:r>
            <a:r>
              <a:rPr lang="en-US" altLang="en-US" sz="1200" b="1" dirty="0" smtClean="0"/>
              <a:t> </a:t>
            </a:r>
            <a:r>
              <a:rPr lang="en-US" altLang="en-US" sz="1200" b="1" dirty="0" err="1" smtClean="0"/>
              <a:t>comparación</a:t>
            </a:r>
            <a:r>
              <a:rPr lang="en-US" altLang="en-US" sz="1200" b="1" dirty="0" smtClean="0"/>
              <a:t> con el valor nominal de </a:t>
            </a:r>
            <a:r>
              <a:rPr lang="en-US" altLang="en-US" sz="1200" b="1" dirty="0" err="1" smtClean="0"/>
              <a:t>los</a:t>
            </a:r>
            <a:r>
              <a:rPr lang="en-US" altLang="en-US" sz="1200" b="1" dirty="0" smtClean="0"/>
              <a:t> </a:t>
            </a:r>
            <a:r>
              <a:rPr lang="en-US" altLang="en-US" sz="1200" b="1" dirty="0" err="1" smtClean="0"/>
              <a:t>transformadores</a:t>
            </a:r>
            <a:r>
              <a:rPr lang="en-US" altLang="en-US" sz="1200" b="1" dirty="0" smtClean="0"/>
              <a:t> que </a:t>
            </a:r>
            <a:r>
              <a:rPr lang="en-US" altLang="en-US" sz="1200" b="1" dirty="0" err="1" smtClean="0"/>
              <a:t>alimentan</a:t>
            </a:r>
            <a:r>
              <a:rPr lang="en-US" altLang="en-US" sz="1200" b="1" dirty="0" smtClean="0"/>
              <a:t> el </a:t>
            </a:r>
            <a:r>
              <a:rPr lang="en-US" altLang="en-US" sz="1200" b="1" dirty="0" err="1" smtClean="0"/>
              <a:t>tablero</a:t>
            </a:r>
            <a:r>
              <a:rPr lang="en-US" altLang="en-US" sz="1200" b="1" dirty="0" smtClean="0"/>
              <a:t> de </a:t>
            </a:r>
            <a:r>
              <a:rPr lang="en-US" altLang="en-US" sz="1200" b="1" dirty="0" err="1" smtClean="0"/>
              <a:t>distribución</a:t>
            </a:r>
            <a:r>
              <a:rPr lang="en-US" altLang="en-US" sz="1200" b="1" dirty="0" smtClean="0"/>
              <a:t>, </a:t>
            </a:r>
            <a:r>
              <a:rPr lang="en-US" altLang="en-US" sz="1200" b="1" dirty="0" err="1" smtClean="0"/>
              <a:t>p.ej</a:t>
            </a:r>
            <a:r>
              <a:rPr lang="en-US" altLang="en-US" sz="1200" b="1" dirty="0" smtClean="0"/>
              <a:t>. 20% o </a:t>
            </a:r>
            <a:r>
              <a:rPr lang="en-US" altLang="en-US" sz="1200" b="1" dirty="0" err="1" smtClean="0"/>
              <a:t>más</a:t>
            </a:r>
            <a:r>
              <a:rPr lang="en-US" altLang="en-US" sz="1200" b="1" dirty="0" smtClean="0"/>
              <a:t>.</a:t>
            </a:r>
          </a:p>
          <a:p>
            <a:pPr algn="just">
              <a:lnSpc>
                <a:spcPct val="100000"/>
              </a:lnSpc>
              <a:spcBef>
                <a:spcPct val="0"/>
              </a:spcBef>
              <a:buFontTx/>
              <a:buNone/>
            </a:pPr>
            <a:r>
              <a:rPr lang="en-US" altLang="en-US" sz="1200" b="1" dirty="0" smtClean="0"/>
              <a:t>• La </a:t>
            </a:r>
            <a:r>
              <a:rPr lang="en-US" altLang="en-US" sz="1200" b="1" dirty="0" err="1" smtClean="0"/>
              <a:t>carga</a:t>
            </a:r>
            <a:r>
              <a:rPr lang="en-US" altLang="en-US" sz="1200" b="1" dirty="0" smtClean="0"/>
              <a:t> </a:t>
            </a:r>
            <a:r>
              <a:rPr lang="en-US" altLang="en-US" sz="1200" b="1" dirty="0" err="1" smtClean="0"/>
              <a:t>permanente</a:t>
            </a:r>
            <a:r>
              <a:rPr lang="en-US" altLang="en-US" sz="1200" b="1" dirty="0" smtClean="0"/>
              <a:t> </a:t>
            </a:r>
            <a:r>
              <a:rPr lang="en-US" altLang="en-US" sz="1200" b="1" dirty="0" err="1" smtClean="0"/>
              <a:t>en</a:t>
            </a:r>
            <a:r>
              <a:rPr lang="en-US" altLang="en-US" sz="1200" b="1" dirty="0" smtClean="0"/>
              <a:t> un </a:t>
            </a:r>
            <a:r>
              <a:rPr lang="en-US" altLang="en-US" sz="1200" b="1" dirty="0" err="1" smtClean="0"/>
              <a:t>tablero</a:t>
            </a:r>
            <a:r>
              <a:rPr lang="en-US" altLang="en-US" sz="1200" b="1" dirty="0" smtClean="0"/>
              <a:t> de </a:t>
            </a:r>
            <a:r>
              <a:rPr lang="en-US" altLang="en-US" sz="1200" b="1" dirty="0" err="1" smtClean="0"/>
              <a:t>distribución</a:t>
            </a:r>
            <a:r>
              <a:rPr lang="en-US" altLang="en-US" sz="1200" b="1" dirty="0" smtClean="0"/>
              <a:t> </a:t>
            </a:r>
            <a:r>
              <a:rPr lang="en-US" altLang="en-US" sz="1200" b="1" dirty="0" err="1" smtClean="0"/>
              <a:t>es</a:t>
            </a:r>
            <a:r>
              <a:rPr lang="en-US" altLang="en-US" sz="1200" b="1" dirty="0" smtClean="0"/>
              <a:t> </a:t>
            </a:r>
            <a:r>
              <a:rPr lang="en-US" altLang="en-US" sz="1200" b="1" dirty="0" err="1" smtClean="0"/>
              <a:t>alta</a:t>
            </a:r>
            <a:r>
              <a:rPr lang="en-US" altLang="en-US" sz="1200" b="1" dirty="0" smtClean="0"/>
              <a:t> (80% o </a:t>
            </a:r>
            <a:r>
              <a:rPr lang="en-US" altLang="en-US" sz="1200" b="1" dirty="0" err="1" smtClean="0"/>
              <a:t>más</a:t>
            </a:r>
            <a:r>
              <a:rPr lang="en-US" altLang="en-US" sz="1200" b="1" dirty="0" smtClean="0"/>
              <a:t>) </a:t>
            </a:r>
            <a:r>
              <a:rPr lang="en-US" altLang="en-US" sz="1200" b="1" dirty="0" err="1" smtClean="0"/>
              <a:t>en</a:t>
            </a:r>
            <a:r>
              <a:rPr lang="en-US" altLang="en-US" sz="1200" b="1" dirty="0" smtClean="0"/>
              <a:t> </a:t>
            </a:r>
            <a:r>
              <a:rPr lang="en-US" altLang="en-US" sz="1200" b="1" dirty="0" err="1" smtClean="0"/>
              <a:t>comparación</a:t>
            </a:r>
            <a:r>
              <a:rPr lang="en-US" altLang="en-US" sz="1200" b="1" dirty="0" smtClean="0"/>
              <a:t> con la </a:t>
            </a:r>
            <a:r>
              <a:rPr lang="en-US" altLang="en-US" sz="1200" b="1" dirty="0" err="1" smtClean="0"/>
              <a:t>capacidad</a:t>
            </a:r>
            <a:r>
              <a:rPr lang="en-US" altLang="en-US" sz="1200" b="1" dirty="0" smtClean="0"/>
              <a:t> de </a:t>
            </a:r>
            <a:r>
              <a:rPr lang="en-US" altLang="en-US" sz="1200" b="1" dirty="0" err="1" smtClean="0"/>
              <a:t>su</a:t>
            </a:r>
            <a:r>
              <a:rPr lang="en-US" altLang="en-US" sz="1200" b="1" dirty="0" smtClean="0"/>
              <a:t> </a:t>
            </a:r>
            <a:r>
              <a:rPr lang="en-US" altLang="en-US" sz="1200" b="1" dirty="0" err="1" smtClean="0"/>
              <a:t>alimentador</a:t>
            </a:r>
            <a:r>
              <a:rPr lang="en-US" altLang="en-US" sz="1200" b="1" dirty="0" smtClean="0"/>
              <a:t>. </a:t>
            </a:r>
            <a:r>
              <a:rPr lang="en-US" altLang="en-US" sz="1200" b="1" dirty="0" err="1" smtClean="0"/>
              <a:t>Esto</a:t>
            </a:r>
            <a:r>
              <a:rPr lang="en-US" altLang="en-US" sz="1200" b="1" dirty="0" smtClean="0"/>
              <a:t> </a:t>
            </a:r>
            <a:r>
              <a:rPr lang="en-US" altLang="en-US" sz="1200" b="1" dirty="0" err="1" smtClean="0"/>
              <a:t>es</a:t>
            </a:r>
            <a:r>
              <a:rPr lang="en-US" altLang="en-US" sz="1200" b="1" dirty="0" smtClean="0"/>
              <a:t> </a:t>
            </a:r>
            <a:r>
              <a:rPr lang="en-US" altLang="en-US" sz="1200" b="1" dirty="0" err="1" smtClean="0"/>
              <a:t>especialmente</a:t>
            </a:r>
            <a:r>
              <a:rPr lang="en-US" altLang="en-US" sz="1200" b="1" dirty="0" smtClean="0"/>
              <a:t> un </a:t>
            </a:r>
            <a:r>
              <a:rPr lang="en-US" altLang="en-US" sz="1200" b="1" dirty="0" err="1" smtClean="0"/>
              <a:t>problema</a:t>
            </a:r>
            <a:r>
              <a:rPr lang="en-US" altLang="en-US" sz="1200" b="1" dirty="0" smtClean="0"/>
              <a:t> </a:t>
            </a:r>
            <a:r>
              <a:rPr lang="en-US" altLang="en-US" sz="1200" b="1" dirty="0" err="1" smtClean="0"/>
              <a:t>en</a:t>
            </a:r>
            <a:r>
              <a:rPr lang="en-US" altLang="en-US" sz="1200" b="1" dirty="0" smtClean="0"/>
              <a:t> el </a:t>
            </a:r>
            <a:r>
              <a:rPr lang="en-US" altLang="en-US" sz="1200" b="1" dirty="0" err="1" smtClean="0"/>
              <a:t>tablero</a:t>
            </a:r>
            <a:r>
              <a:rPr lang="en-US" altLang="en-US" sz="1200" b="1" dirty="0" smtClean="0"/>
              <a:t> de </a:t>
            </a:r>
            <a:r>
              <a:rPr lang="en-US" altLang="en-US" sz="1200" b="1" dirty="0" err="1" smtClean="0"/>
              <a:t>distribución</a:t>
            </a:r>
            <a:r>
              <a:rPr lang="en-US" altLang="en-US" sz="1200" b="1" dirty="0" smtClean="0"/>
              <a:t> del </a:t>
            </a:r>
            <a:r>
              <a:rPr lang="en-US" altLang="en-US" sz="1200" b="1" dirty="0" err="1" smtClean="0"/>
              <a:t>generador</a:t>
            </a:r>
            <a:r>
              <a:rPr lang="en-US" altLang="en-US" sz="1200" b="1" dirty="0" smtClean="0"/>
              <a:t> principal </a:t>
            </a:r>
            <a:r>
              <a:rPr lang="en-US" altLang="en-US" sz="1200" b="1" dirty="0" err="1" smtClean="0"/>
              <a:t>cuando</a:t>
            </a:r>
            <a:r>
              <a:rPr lang="en-US" altLang="en-US" sz="1200" b="1" dirty="0" smtClean="0"/>
              <a:t> se </a:t>
            </a:r>
            <a:r>
              <a:rPr lang="en-US" altLang="en-US" sz="1200" b="1" dirty="0" err="1" smtClean="0"/>
              <a:t>aplica</a:t>
            </a:r>
            <a:r>
              <a:rPr lang="en-US" altLang="en-US" sz="1200" b="1" dirty="0" smtClean="0"/>
              <a:t> b), </a:t>
            </a:r>
            <a:r>
              <a:rPr lang="en-US" altLang="en-US" sz="1200" b="1" dirty="0" err="1" smtClean="0"/>
              <a:t>consultar</a:t>
            </a:r>
            <a:r>
              <a:rPr lang="en-US" altLang="en-US" sz="1200" b="1" dirty="0" smtClean="0"/>
              <a:t> la </a:t>
            </a:r>
            <a:r>
              <a:rPr lang="en-US" altLang="en-US" sz="1200" b="1" dirty="0" err="1" smtClean="0"/>
              <a:t>subsección</a:t>
            </a:r>
            <a:r>
              <a:rPr lang="en-US" altLang="en-US" sz="1200" b="1" dirty="0" smtClean="0"/>
              <a:t> 12.2.2.4. </a:t>
            </a:r>
          </a:p>
          <a:p>
            <a:pPr algn="just">
              <a:lnSpc>
                <a:spcPct val="100000"/>
              </a:lnSpc>
              <a:spcBef>
                <a:spcPct val="0"/>
              </a:spcBef>
              <a:buFontTx/>
              <a:buNone/>
            </a:pPr>
            <a:r>
              <a:rPr lang="en-US" altLang="en-US" sz="1200" b="1" dirty="0" smtClean="0"/>
              <a:t>• Los </a:t>
            </a:r>
            <a:r>
              <a:rPr lang="en-US" altLang="en-US" sz="1200" b="1" dirty="0" err="1" smtClean="0"/>
              <a:t>motores</a:t>
            </a:r>
            <a:r>
              <a:rPr lang="en-US" altLang="en-US" sz="1200" b="1" dirty="0" smtClean="0"/>
              <a:t> </a:t>
            </a:r>
            <a:r>
              <a:rPr lang="en-US" altLang="en-US" sz="1200" b="1" dirty="0" err="1" smtClean="0"/>
              <a:t>grandes</a:t>
            </a:r>
            <a:r>
              <a:rPr lang="en-US" altLang="en-US" sz="1200" b="1" dirty="0" smtClean="0"/>
              <a:t> </a:t>
            </a:r>
            <a:r>
              <a:rPr lang="en-US" altLang="en-US" sz="1200" b="1" dirty="0" err="1" smtClean="0"/>
              <a:t>tienen</a:t>
            </a:r>
            <a:r>
              <a:rPr lang="en-US" altLang="en-US" sz="1200" b="1" dirty="0" smtClean="0"/>
              <a:t> largos </a:t>
            </a:r>
            <a:r>
              <a:rPr lang="en-US" altLang="en-US" sz="1200" b="1" dirty="0" err="1" smtClean="0"/>
              <a:t>tiempos</a:t>
            </a:r>
            <a:r>
              <a:rPr lang="en-US" altLang="en-US" sz="1200" b="1" dirty="0" smtClean="0"/>
              <a:t> de </a:t>
            </a:r>
            <a:r>
              <a:rPr lang="en-US" altLang="en-US" sz="1200" b="1" dirty="0" err="1" smtClean="0"/>
              <a:t>arranque</a:t>
            </a:r>
            <a:r>
              <a:rPr lang="en-US" altLang="en-US" sz="1200" b="1" dirty="0" smtClean="0"/>
              <a:t>, </a:t>
            </a:r>
            <a:r>
              <a:rPr lang="en-US" altLang="en-US" sz="1200" b="1" dirty="0" err="1" smtClean="0"/>
              <a:t>p.ej</a:t>
            </a:r>
            <a:r>
              <a:rPr lang="en-US" altLang="en-US" sz="1200" b="1" dirty="0" smtClean="0"/>
              <a:t>. 10 a 20 s </a:t>
            </a:r>
            <a:r>
              <a:rPr lang="en-US" altLang="en-US" sz="1200" b="1" dirty="0" err="1" smtClean="0"/>
              <a:t>compresores</a:t>
            </a:r>
            <a:r>
              <a:rPr lang="en-US" altLang="en-US" sz="1200" b="1" dirty="0" smtClean="0"/>
              <a:t> para gas </a:t>
            </a:r>
            <a:r>
              <a:rPr lang="en-US" altLang="en-US" sz="1200" b="1" dirty="0" err="1" smtClean="0"/>
              <a:t>centrífugo</a:t>
            </a:r>
            <a:r>
              <a:rPr lang="en-US" altLang="en-US" sz="1200" b="1" dirty="0" smtClean="0"/>
              <a:t> de </a:t>
            </a:r>
            <a:r>
              <a:rPr lang="en-US" altLang="en-US" sz="1200" b="1" dirty="0" err="1" smtClean="0"/>
              <a:t>alta</a:t>
            </a:r>
            <a:r>
              <a:rPr lang="en-US" altLang="en-US" sz="1200" b="1" dirty="0" smtClean="0"/>
              <a:t> </a:t>
            </a:r>
            <a:r>
              <a:rPr lang="en-US" altLang="en-US" sz="1200" b="1" dirty="0" err="1" smtClean="0"/>
              <a:t>velocidad</a:t>
            </a:r>
            <a:endParaRPr lang="en-US" altLang="en-US" sz="1200" b="1" dirty="0" smtClean="0"/>
          </a:p>
          <a:p>
            <a:pPr algn="just">
              <a:lnSpc>
                <a:spcPct val="100000"/>
              </a:lnSpc>
              <a:spcBef>
                <a:spcPct val="0"/>
              </a:spcBef>
              <a:buFontTx/>
              <a:buNone/>
            </a:pPr>
            <a:endParaRPr lang="en-US" altLang="en-US" sz="1200" dirty="0" smtClean="0"/>
          </a:p>
          <a:p>
            <a:pPr algn="just">
              <a:lnSpc>
                <a:spcPct val="100000"/>
              </a:lnSpc>
              <a:spcBef>
                <a:spcPct val="0"/>
              </a:spcBef>
              <a:buFontTx/>
              <a:buNone/>
            </a:pPr>
            <a:r>
              <a:rPr lang="en-US" altLang="en-US" sz="1200" dirty="0" err="1" smtClean="0"/>
              <a:t>En</a:t>
            </a:r>
            <a:r>
              <a:rPr lang="en-US" altLang="en-US" sz="1200" dirty="0" smtClean="0"/>
              <a:t> </a:t>
            </a:r>
            <a:r>
              <a:rPr lang="en-US" altLang="en-US" sz="1200" dirty="0" err="1" smtClean="0"/>
              <a:t>esta</a:t>
            </a:r>
            <a:r>
              <a:rPr lang="en-US" altLang="en-US" sz="1200" dirty="0" smtClean="0"/>
              <a:t> </a:t>
            </a:r>
            <a:r>
              <a:rPr lang="en-US" altLang="en-US" sz="1200" dirty="0" err="1" smtClean="0"/>
              <a:t>sección</a:t>
            </a:r>
            <a:r>
              <a:rPr lang="en-US" altLang="en-US" sz="1200" dirty="0" smtClean="0"/>
              <a:t> se </a:t>
            </a:r>
            <a:r>
              <a:rPr lang="en-US" altLang="en-US" sz="1200" dirty="0" err="1" smtClean="0"/>
              <a:t>describen</a:t>
            </a:r>
            <a:r>
              <a:rPr lang="en-US" altLang="en-US" sz="1200" dirty="0" smtClean="0"/>
              <a:t> </a:t>
            </a:r>
            <a:r>
              <a:rPr lang="en-US" altLang="en-US" sz="1200" dirty="0" err="1" smtClean="0"/>
              <a:t>los</a:t>
            </a:r>
            <a:r>
              <a:rPr lang="en-US" altLang="en-US" sz="1200" dirty="0" smtClean="0"/>
              <a:t> </a:t>
            </a:r>
            <a:r>
              <a:rPr lang="en-US" altLang="en-US" sz="1200" dirty="0" err="1" smtClean="0"/>
              <a:t>relés</a:t>
            </a:r>
            <a:r>
              <a:rPr lang="en-US" altLang="en-US" sz="1200" dirty="0" smtClean="0"/>
              <a:t> de </a:t>
            </a:r>
            <a:r>
              <a:rPr lang="en-US" altLang="en-US" sz="1200" dirty="0" err="1" smtClean="0"/>
              <a:t>protección</a:t>
            </a:r>
            <a:r>
              <a:rPr lang="en-US" altLang="en-US" sz="1200" dirty="0" smtClean="0"/>
              <a:t> y </a:t>
            </a:r>
            <a:r>
              <a:rPr lang="en-US" altLang="en-US" sz="1200" dirty="0" err="1" smtClean="0"/>
              <a:t>sus</a:t>
            </a:r>
            <a:r>
              <a:rPr lang="en-US" altLang="en-US" sz="1200" dirty="0" smtClean="0"/>
              <a:t> </a:t>
            </a:r>
            <a:r>
              <a:rPr lang="en-US" altLang="en-US" sz="1200" dirty="0" err="1" smtClean="0"/>
              <a:t>funciones</a:t>
            </a:r>
            <a:r>
              <a:rPr lang="en-US" altLang="en-US" sz="1200" dirty="0" smtClean="0"/>
              <a:t> </a:t>
            </a:r>
            <a:r>
              <a:rPr lang="en-US" altLang="en-US" sz="1200" dirty="0" err="1" smtClean="0"/>
              <a:t>en</a:t>
            </a:r>
            <a:r>
              <a:rPr lang="en-US" altLang="en-US" sz="1200" dirty="0" smtClean="0"/>
              <a:t> </a:t>
            </a:r>
            <a:r>
              <a:rPr lang="en-US" altLang="en-US" sz="1200" dirty="0" err="1" smtClean="0"/>
              <a:t>una</a:t>
            </a:r>
            <a:r>
              <a:rPr lang="en-US" altLang="en-US" sz="1200" dirty="0" smtClean="0"/>
              <a:t> </a:t>
            </a:r>
            <a:r>
              <a:rPr lang="en-US" altLang="en-US" sz="1200" dirty="0" err="1" smtClean="0"/>
              <a:t>secuencia</a:t>
            </a:r>
            <a:r>
              <a:rPr lang="en-US" altLang="en-US" sz="1200" dirty="0" smtClean="0"/>
              <a:t> que </a:t>
            </a:r>
            <a:r>
              <a:rPr lang="en-US" altLang="en-US" sz="1200" dirty="0" err="1" smtClean="0"/>
              <a:t>pertenece</a:t>
            </a:r>
            <a:r>
              <a:rPr lang="en-US" altLang="en-US" sz="1200" dirty="0" smtClean="0"/>
              <a:t> al </a:t>
            </a:r>
            <a:r>
              <a:rPr lang="en-US" altLang="en-US" sz="1200" dirty="0" err="1" smtClean="0"/>
              <a:t>equipo</a:t>
            </a:r>
            <a:r>
              <a:rPr lang="en-US" altLang="en-US" sz="1200" dirty="0" smtClean="0"/>
              <a:t> </a:t>
            </a:r>
            <a:r>
              <a:rPr lang="en-US" altLang="en-US" sz="1200" dirty="0" err="1" smtClean="0"/>
              <a:t>protegido</a:t>
            </a:r>
            <a:r>
              <a:rPr lang="en-US" altLang="en-US" sz="1200" dirty="0" smtClean="0"/>
              <a:t> </a:t>
            </a:r>
            <a:r>
              <a:rPr lang="en-US" altLang="en-US" sz="1200" dirty="0" err="1" smtClean="0"/>
              <a:t>en</a:t>
            </a:r>
            <a:r>
              <a:rPr lang="en-US" altLang="en-US" sz="1200" dirty="0" smtClean="0"/>
              <a:t> un </a:t>
            </a:r>
            <a:r>
              <a:rPr lang="en-US" altLang="en-US" sz="1200" dirty="0" err="1" smtClean="0"/>
              <a:t>sistema</a:t>
            </a:r>
            <a:r>
              <a:rPr lang="en-US" altLang="en-US" sz="1200" dirty="0" smtClean="0"/>
              <a:t> de </a:t>
            </a:r>
            <a:r>
              <a:rPr lang="en-US" altLang="en-US" sz="1200" dirty="0" err="1" smtClean="0"/>
              <a:t>potencia</a:t>
            </a:r>
            <a:r>
              <a:rPr lang="en-US" altLang="en-US" sz="1200" dirty="0" smtClean="0"/>
              <a:t>. </a:t>
            </a:r>
            <a:endParaRPr lang="en-US" altLang="en-US" sz="1200" dirty="0"/>
          </a:p>
        </p:txBody>
      </p:sp>
      <p:sp>
        <p:nvSpPr>
          <p:cNvPr id="4" name="Marcador de número de diapositiva 3"/>
          <p:cNvSpPr>
            <a:spLocks noGrp="1"/>
          </p:cNvSpPr>
          <p:nvPr>
            <p:ph type="sldNum" sz="quarter" idx="10"/>
          </p:nvPr>
        </p:nvSpPr>
        <p:spPr/>
        <p:txBody>
          <a:bodyPr/>
          <a:lstStyle/>
          <a:p>
            <a:fld id="{4DF7EC8A-CFDA-4817-8A6B-E694783E0927}" type="slidenum">
              <a:rPr lang="es-ES" smtClean="0"/>
              <a:t>4</a:t>
            </a:fld>
            <a:endParaRPr lang="es-ES"/>
          </a:p>
        </p:txBody>
      </p:sp>
    </p:spTree>
    <p:extLst>
      <p:ext uri="{BB962C8B-B14F-4D97-AF65-F5344CB8AC3E}">
        <p14:creationId xmlns:p14="http://schemas.microsoft.com/office/powerpoint/2010/main" val="1877314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lnSpc>
                <a:spcPct val="100000"/>
              </a:lnSpc>
              <a:spcBef>
                <a:spcPct val="0"/>
              </a:spcBef>
              <a:buFontTx/>
              <a:buNone/>
              <a:defRPr/>
            </a:pPr>
            <a:r>
              <a:rPr lang="en-US" altLang="en-US" sz="1200" dirty="0" smtClean="0"/>
              <a:t>La </a:t>
            </a:r>
            <a:r>
              <a:rPr lang="en-US" altLang="en-US" sz="1200" dirty="0" err="1" smtClean="0"/>
              <a:t>secuencia</a:t>
            </a:r>
            <a:r>
              <a:rPr lang="en-US" altLang="en-US" sz="1200" dirty="0" smtClean="0"/>
              <a:t> </a:t>
            </a:r>
            <a:r>
              <a:rPr lang="en-US" altLang="en-US" sz="1200" dirty="0" err="1" smtClean="0"/>
              <a:t>comienza</a:t>
            </a:r>
            <a:r>
              <a:rPr lang="en-US" altLang="en-US" sz="1200" dirty="0" smtClean="0"/>
              <a:t> con </a:t>
            </a:r>
            <a:r>
              <a:rPr lang="en-US" altLang="en-US" sz="1200" dirty="0" err="1" smtClean="0"/>
              <a:t>generadores</a:t>
            </a:r>
            <a:r>
              <a:rPr lang="en-US" altLang="en-US" sz="1200" dirty="0" smtClean="0"/>
              <a:t> </a:t>
            </a:r>
            <a:r>
              <a:rPr lang="en-US" altLang="en-US" sz="1200" dirty="0" err="1" smtClean="0"/>
              <a:t>porque</a:t>
            </a:r>
            <a:r>
              <a:rPr lang="en-US" altLang="en-US" sz="1200" dirty="0" smtClean="0"/>
              <a:t> </a:t>
            </a:r>
            <a:r>
              <a:rPr lang="en-US" altLang="en-US" sz="1200" dirty="0" err="1" smtClean="0"/>
              <a:t>estos</a:t>
            </a:r>
            <a:r>
              <a:rPr lang="en-US" altLang="en-US" sz="1200" dirty="0" smtClean="0"/>
              <a:t> </a:t>
            </a:r>
            <a:r>
              <a:rPr lang="en-US" altLang="en-US" sz="1200" dirty="0" err="1" smtClean="0"/>
              <a:t>suelen</a:t>
            </a:r>
            <a:r>
              <a:rPr lang="en-US" altLang="en-US" sz="1200" dirty="0" smtClean="0"/>
              <a:t> </a:t>
            </a:r>
            <a:r>
              <a:rPr lang="en-US" altLang="en-US" sz="1200" dirty="0" err="1" smtClean="0"/>
              <a:t>ser</a:t>
            </a:r>
            <a:r>
              <a:rPr lang="en-US" altLang="en-US" sz="1200" dirty="0" smtClean="0"/>
              <a:t> la principal </a:t>
            </a:r>
            <a:r>
              <a:rPr lang="en-US" altLang="en-US" sz="1200" dirty="0" err="1" smtClean="0"/>
              <a:t>fuente</a:t>
            </a:r>
            <a:r>
              <a:rPr lang="en-US" altLang="en-US" sz="1200" dirty="0" smtClean="0"/>
              <a:t> de </a:t>
            </a:r>
            <a:r>
              <a:rPr lang="en-US" altLang="en-US" sz="1200" dirty="0" err="1" smtClean="0"/>
              <a:t>alimentación</a:t>
            </a:r>
            <a:r>
              <a:rPr lang="en-US" altLang="en-US" sz="1200" dirty="0" smtClean="0"/>
              <a:t> de la red. Al final de la </a:t>
            </a:r>
            <a:r>
              <a:rPr lang="en-US" altLang="en-US" sz="1200" dirty="0" err="1" smtClean="0"/>
              <a:t>secuencia</a:t>
            </a:r>
            <a:r>
              <a:rPr lang="en-US" altLang="en-US" sz="1200" dirty="0" smtClean="0"/>
              <a:t> </a:t>
            </a:r>
            <a:r>
              <a:rPr lang="en-US" altLang="en-US" sz="1200" dirty="0" err="1" smtClean="0"/>
              <a:t>están</a:t>
            </a:r>
            <a:r>
              <a:rPr lang="en-US" altLang="en-US" sz="1200" dirty="0" smtClean="0"/>
              <a:t> </a:t>
            </a:r>
            <a:r>
              <a:rPr lang="en-US" altLang="en-US" sz="1200" dirty="0" err="1" smtClean="0"/>
              <a:t>los</a:t>
            </a:r>
            <a:r>
              <a:rPr lang="en-US" altLang="en-US" sz="1200" dirty="0" smtClean="0"/>
              <a:t> </a:t>
            </a:r>
            <a:r>
              <a:rPr lang="en-US" altLang="en-US" sz="1200" dirty="0" err="1" smtClean="0"/>
              <a:t>equipos</a:t>
            </a:r>
            <a:r>
              <a:rPr lang="en-US" altLang="en-US" sz="1200" dirty="0" smtClean="0"/>
              <a:t> de </a:t>
            </a:r>
            <a:r>
              <a:rPr lang="en-US" altLang="en-US" sz="1200" dirty="0" err="1" smtClean="0"/>
              <a:t>potencias</a:t>
            </a:r>
            <a:r>
              <a:rPr lang="en-US" altLang="en-US" sz="1200" dirty="0" smtClean="0"/>
              <a:t> </a:t>
            </a:r>
            <a:r>
              <a:rPr lang="en-US" altLang="en-US" sz="1200" dirty="0" err="1" smtClean="0"/>
              <a:t>nominales</a:t>
            </a:r>
            <a:r>
              <a:rPr lang="en-US" altLang="en-US" sz="1200" dirty="0" smtClean="0"/>
              <a:t> </a:t>
            </a:r>
            <a:r>
              <a:rPr lang="en-US" altLang="en-US" sz="1200" dirty="0" err="1" smtClean="0"/>
              <a:t>más</a:t>
            </a:r>
            <a:r>
              <a:rPr lang="en-US" altLang="en-US" sz="1200" dirty="0" smtClean="0"/>
              <a:t> </a:t>
            </a:r>
            <a:r>
              <a:rPr lang="en-US" altLang="en-US" sz="1200" dirty="0" err="1" smtClean="0"/>
              <a:t>pequeñas</a:t>
            </a:r>
            <a:r>
              <a:rPr lang="en-US" altLang="en-US" sz="1200" dirty="0" smtClean="0"/>
              <a:t>.</a:t>
            </a:r>
          </a:p>
          <a:p>
            <a:pPr algn="just">
              <a:lnSpc>
                <a:spcPct val="100000"/>
              </a:lnSpc>
              <a:spcBef>
                <a:spcPct val="0"/>
              </a:spcBef>
              <a:buFontTx/>
              <a:buNone/>
              <a:defRPr/>
            </a:pPr>
            <a:r>
              <a:rPr lang="en-US" altLang="en-US" sz="1200" dirty="0" smtClean="0"/>
              <a:t>La </a:t>
            </a:r>
            <a:r>
              <a:rPr lang="en-US" altLang="en-US" sz="1200" dirty="0" err="1" smtClean="0"/>
              <a:t>secuencia</a:t>
            </a:r>
            <a:r>
              <a:rPr lang="en-US" altLang="en-US" sz="1200" dirty="0" smtClean="0"/>
              <a:t> </a:t>
            </a:r>
            <a:r>
              <a:rPr lang="en-US" altLang="en-US" sz="1200" dirty="0" err="1" smtClean="0"/>
              <a:t>es</a:t>
            </a:r>
            <a:r>
              <a:rPr lang="en-US" altLang="en-US" sz="1200" dirty="0" smtClean="0"/>
              <a:t>:</a:t>
            </a:r>
          </a:p>
          <a:p>
            <a:pPr algn="just">
              <a:lnSpc>
                <a:spcPct val="100000"/>
              </a:lnSpc>
              <a:spcBef>
                <a:spcPct val="0"/>
              </a:spcBef>
              <a:buFontTx/>
              <a:buNone/>
              <a:defRPr/>
            </a:pPr>
            <a:endParaRPr lang="en-US" altLang="en-US" sz="1200" dirty="0" smtClean="0"/>
          </a:p>
          <a:p>
            <a:pPr marL="1077913" indent="-627063" algn="just">
              <a:lnSpc>
                <a:spcPct val="100000"/>
              </a:lnSpc>
              <a:spcBef>
                <a:spcPct val="0"/>
              </a:spcBef>
              <a:buFont typeface="Wingdings" panose="05000000000000000000" pitchFamily="2" charset="2"/>
              <a:buChar char="q"/>
              <a:defRPr/>
            </a:pPr>
            <a:r>
              <a:rPr lang="en-US" altLang="en-US" sz="1200" b="1" dirty="0" err="1" smtClean="0"/>
              <a:t>Generadores</a:t>
            </a:r>
            <a:r>
              <a:rPr lang="en-US" altLang="en-US" sz="1200" b="1" dirty="0" smtClean="0"/>
              <a:t> </a:t>
            </a:r>
            <a:r>
              <a:rPr lang="en-US" altLang="en-US" sz="1200" b="1" dirty="0" err="1" smtClean="0"/>
              <a:t>principales</a:t>
            </a:r>
            <a:r>
              <a:rPr lang="en-US" altLang="en-US" sz="1200" b="1" dirty="0" smtClean="0"/>
              <a:t>.</a:t>
            </a:r>
          </a:p>
          <a:p>
            <a:pPr marL="1077913" indent="-627063" algn="just">
              <a:lnSpc>
                <a:spcPct val="100000"/>
              </a:lnSpc>
              <a:spcBef>
                <a:spcPct val="0"/>
              </a:spcBef>
              <a:buFont typeface="Wingdings" panose="05000000000000000000" pitchFamily="2" charset="2"/>
              <a:buChar char="q"/>
              <a:defRPr/>
            </a:pPr>
            <a:r>
              <a:rPr lang="en-US" altLang="en-US" sz="1200" b="1" dirty="0" err="1" smtClean="0"/>
              <a:t>Generadores</a:t>
            </a:r>
            <a:r>
              <a:rPr lang="en-US" altLang="en-US" sz="1200" b="1" dirty="0" smtClean="0"/>
              <a:t> </a:t>
            </a:r>
            <a:r>
              <a:rPr lang="en-US" altLang="en-US" sz="1200" b="1" dirty="0" err="1" smtClean="0"/>
              <a:t>diésel</a:t>
            </a:r>
            <a:r>
              <a:rPr lang="en-US" altLang="en-US" sz="1200" b="1" dirty="0" smtClean="0"/>
              <a:t> de </a:t>
            </a:r>
            <a:r>
              <a:rPr lang="en-US" altLang="en-US" sz="1200" b="1" dirty="0" err="1" smtClean="0"/>
              <a:t>emergencia</a:t>
            </a:r>
            <a:r>
              <a:rPr lang="en-US" altLang="en-US" sz="1200" b="1" dirty="0" smtClean="0"/>
              <a:t>.</a:t>
            </a:r>
          </a:p>
          <a:p>
            <a:pPr marL="1077913" indent="-627063" algn="just">
              <a:lnSpc>
                <a:spcPct val="100000"/>
              </a:lnSpc>
              <a:spcBef>
                <a:spcPct val="0"/>
              </a:spcBef>
              <a:buFont typeface="Wingdings" panose="05000000000000000000" pitchFamily="2" charset="2"/>
              <a:buChar char="q"/>
              <a:defRPr/>
            </a:pPr>
            <a:r>
              <a:rPr lang="en-US" altLang="en-US" sz="1200" b="1" dirty="0" err="1" smtClean="0"/>
              <a:t>Transformadores</a:t>
            </a:r>
            <a:r>
              <a:rPr lang="en-US" altLang="en-US" sz="1200" b="1" dirty="0" smtClean="0"/>
              <a:t> de </a:t>
            </a:r>
            <a:r>
              <a:rPr lang="en-US" altLang="en-US" sz="1200" b="1" dirty="0" err="1" smtClean="0"/>
              <a:t>alimentación</a:t>
            </a:r>
            <a:r>
              <a:rPr lang="en-US" altLang="en-US" sz="1200" b="1" dirty="0" smtClean="0"/>
              <a:t>.</a:t>
            </a:r>
          </a:p>
          <a:p>
            <a:pPr marL="1077913" indent="-627063" algn="just">
              <a:lnSpc>
                <a:spcPct val="100000"/>
              </a:lnSpc>
              <a:spcBef>
                <a:spcPct val="0"/>
              </a:spcBef>
              <a:buFont typeface="Wingdings" panose="05000000000000000000" pitchFamily="2" charset="2"/>
              <a:buChar char="q"/>
              <a:defRPr/>
            </a:pPr>
            <a:r>
              <a:rPr lang="en-US" altLang="en-US" sz="1200" b="1" dirty="0" smtClean="0"/>
              <a:t>Cables de </a:t>
            </a:r>
            <a:r>
              <a:rPr lang="en-US" altLang="en-US" sz="1200" b="1" dirty="0" err="1" smtClean="0"/>
              <a:t>alimentación</a:t>
            </a:r>
            <a:r>
              <a:rPr lang="en-US" altLang="en-US" sz="1200" b="1" dirty="0" smtClean="0"/>
              <a:t>.</a:t>
            </a:r>
          </a:p>
          <a:p>
            <a:pPr marL="1077913" indent="-627063" algn="just">
              <a:lnSpc>
                <a:spcPct val="100000"/>
              </a:lnSpc>
              <a:spcBef>
                <a:spcPct val="0"/>
              </a:spcBef>
              <a:buFont typeface="Wingdings" panose="05000000000000000000" pitchFamily="2" charset="2"/>
              <a:buChar char="q"/>
              <a:defRPr/>
            </a:pPr>
            <a:r>
              <a:rPr lang="en-US" altLang="en-US" sz="1200" b="1" dirty="0" err="1" smtClean="0"/>
              <a:t>Líneas</a:t>
            </a:r>
            <a:r>
              <a:rPr lang="en-US" altLang="en-US" sz="1200" b="1" dirty="0" smtClean="0"/>
              <a:t> </a:t>
            </a:r>
            <a:r>
              <a:rPr lang="en-US" altLang="en-US" sz="1200" b="1" dirty="0" err="1" smtClean="0"/>
              <a:t>aéreas</a:t>
            </a:r>
            <a:r>
              <a:rPr lang="en-US" altLang="en-US" sz="1200" b="1" dirty="0" smtClean="0"/>
              <a:t> </a:t>
            </a:r>
            <a:r>
              <a:rPr lang="en-US" altLang="en-US" sz="1200" b="1" dirty="0" err="1" smtClean="0"/>
              <a:t>alimentadoras</a:t>
            </a:r>
            <a:r>
              <a:rPr lang="en-US" altLang="en-US" sz="1200" b="1" dirty="0" smtClean="0"/>
              <a:t>.</a:t>
            </a:r>
          </a:p>
          <a:p>
            <a:pPr marL="1077913" indent="-627063" algn="just">
              <a:lnSpc>
                <a:spcPct val="100000"/>
              </a:lnSpc>
              <a:spcBef>
                <a:spcPct val="0"/>
              </a:spcBef>
              <a:buFont typeface="Wingdings" panose="05000000000000000000" pitchFamily="2" charset="2"/>
              <a:buChar char="q"/>
              <a:defRPr/>
            </a:pPr>
            <a:r>
              <a:rPr lang="en-US" altLang="en-US" sz="1200" b="1" dirty="0" err="1" smtClean="0"/>
              <a:t>Interconectores</a:t>
            </a:r>
            <a:r>
              <a:rPr lang="en-US" altLang="en-US" sz="1200" b="1" dirty="0" smtClean="0"/>
              <a:t> de </a:t>
            </a:r>
            <a:r>
              <a:rPr lang="en-US" altLang="en-US" sz="1200" b="1" dirty="0" err="1" smtClean="0"/>
              <a:t>tableros</a:t>
            </a:r>
            <a:r>
              <a:rPr lang="en-US" altLang="en-US" sz="1200" b="1" dirty="0" smtClean="0"/>
              <a:t>.</a:t>
            </a:r>
          </a:p>
          <a:p>
            <a:pPr marL="1077913" indent="-627063" algn="just">
              <a:lnSpc>
                <a:spcPct val="100000"/>
              </a:lnSpc>
              <a:spcBef>
                <a:spcPct val="0"/>
              </a:spcBef>
              <a:buFont typeface="Wingdings" panose="05000000000000000000" pitchFamily="2" charset="2"/>
              <a:buChar char="q"/>
              <a:defRPr/>
            </a:pPr>
            <a:r>
              <a:rPr lang="en-US" altLang="en-US" sz="1200" b="1" dirty="0" err="1" smtClean="0"/>
              <a:t>Interruptores</a:t>
            </a:r>
            <a:r>
              <a:rPr lang="en-US" altLang="en-US" sz="1200" b="1" dirty="0" smtClean="0"/>
              <a:t> </a:t>
            </a:r>
            <a:r>
              <a:rPr lang="en-US" altLang="en-US" sz="1200" b="1" dirty="0" err="1" smtClean="0"/>
              <a:t>automáticos</a:t>
            </a:r>
            <a:r>
              <a:rPr lang="en-US" altLang="en-US" sz="1200" b="1" dirty="0" smtClean="0"/>
              <a:t> de </a:t>
            </a:r>
            <a:r>
              <a:rPr lang="en-US" altLang="en-US" sz="1200" b="1" dirty="0" err="1" smtClean="0"/>
              <a:t>sección</a:t>
            </a:r>
            <a:r>
              <a:rPr lang="en-US" altLang="en-US" sz="1200" b="1" dirty="0" smtClean="0"/>
              <a:t> de </a:t>
            </a:r>
            <a:r>
              <a:rPr lang="en-US" altLang="en-US" sz="1200" b="1" dirty="0" err="1" smtClean="0"/>
              <a:t>barras</a:t>
            </a:r>
            <a:r>
              <a:rPr lang="en-US" altLang="en-US" sz="1200" b="1" dirty="0" smtClean="0"/>
              <a:t> de </a:t>
            </a:r>
            <a:r>
              <a:rPr lang="en-US" altLang="en-US" sz="1200" b="1" dirty="0" err="1" smtClean="0"/>
              <a:t>tablero</a:t>
            </a:r>
            <a:r>
              <a:rPr lang="en-US" altLang="en-US" sz="1200" b="1" dirty="0" smtClean="0"/>
              <a:t> de </a:t>
            </a:r>
            <a:r>
              <a:rPr lang="en-US" altLang="en-US" sz="1200" b="1" dirty="0" err="1" smtClean="0"/>
              <a:t>distribución</a:t>
            </a:r>
            <a:r>
              <a:rPr lang="en-US" altLang="en-US" sz="1200" b="1" dirty="0" smtClean="0"/>
              <a:t>.</a:t>
            </a:r>
          </a:p>
          <a:p>
            <a:pPr marL="1077913" indent="-627063" algn="just">
              <a:lnSpc>
                <a:spcPct val="100000"/>
              </a:lnSpc>
              <a:spcBef>
                <a:spcPct val="0"/>
              </a:spcBef>
              <a:buFont typeface="Wingdings" panose="05000000000000000000" pitchFamily="2" charset="2"/>
              <a:buChar char="q"/>
              <a:defRPr/>
            </a:pPr>
            <a:r>
              <a:rPr lang="en-US" altLang="en-US" sz="1200" b="1" dirty="0" err="1" smtClean="0"/>
              <a:t>Grandes</a:t>
            </a:r>
            <a:r>
              <a:rPr lang="en-US" altLang="en-US" sz="1200" b="1" dirty="0" smtClean="0"/>
              <a:t> </a:t>
            </a:r>
            <a:r>
              <a:rPr lang="en-US" altLang="en-US" sz="1200" b="1" dirty="0" err="1" smtClean="0"/>
              <a:t>motores</a:t>
            </a:r>
            <a:r>
              <a:rPr lang="en-US" altLang="en-US" sz="1200" b="1" dirty="0" smtClean="0"/>
              <a:t>.</a:t>
            </a:r>
          </a:p>
          <a:p>
            <a:pPr marL="1077913" indent="-627063" algn="just">
              <a:lnSpc>
                <a:spcPct val="100000"/>
              </a:lnSpc>
              <a:spcBef>
                <a:spcPct val="0"/>
              </a:spcBef>
              <a:buFont typeface="Wingdings" panose="05000000000000000000" pitchFamily="2" charset="2"/>
              <a:buChar char="q"/>
              <a:defRPr/>
            </a:pPr>
            <a:r>
              <a:rPr lang="en-US" altLang="en-US" sz="1200" b="1" dirty="0" err="1" smtClean="0"/>
              <a:t>Pequeños</a:t>
            </a:r>
            <a:r>
              <a:rPr lang="en-US" altLang="en-US" sz="1200" b="1" dirty="0" smtClean="0"/>
              <a:t> </a:t>
            </a:r>
            <a:r>
              <a:rPr lang="en-US" altLang="en-US" sz="1200" b="1" dirty="0" err="1" smtClean="0"/>
              <a:t>motores</a:t>
            </a:r>
            <a:r>
              <a:rPr lang="en-US" altLang="en-US" sz="1200" b="1" dirty="0" smtClean="0"/>
              <a:t>.</a:t>
            </a:r>
          </a:p>
          <a:p>
            <a:pPr marL="1077913" indent="-627063" algn="just">
              <a:lnSpc>
                <a:spcPct val="100000"/>
              </a:lnSpc>
              <a:spcBef>
                <a:spcPct val="0"/>
              </a:spcBef>
              <a:buFont typeface="Wingdings" panose="05000000000000000000" pitchFamily="2" charset="2"/>
              <a:buChar char="q"/>
              <a:defRPr/>
            </a:pPr>
            <a:r>
              <a:rPr lang="en-US" altLang="en-US" sz="1200" b="1" dirty="0" err="1" smtClean="0"/>
              <a:t>Cargas</a:t>
            </a:r>
            <a:r>
              <a:rPr lang="en-US" altLang="en-US" sz="1200" b="1" dirty="0" smtClean="0"/>
              <a:t> </a:t>
            </a:r>
            <a:r>
              <a:rPr lang="en-US" altLang="en-US" sz="1200" b="1" dirty="0" err="1" smtClean="0"/>
              <a:t>estáticas</a:t>
            </a:r>
            <a:r>
              <a:rPr lang="en-US" altLang="en-US" sz="1200" b="1" dirty="0" smtClean="0"/>
              <a:t>.</a:t>
            </a:r>
          </a:p>
          <a:p>
            <a:pPr algn="just">
              <a:lnSpc>
                <a:spcPct val="100000"/>
              </a:lnSpc>
              <a:spcBef>
                <a:spcPct val="0"/>
              </a:spcBef>
              <a:buFontTx/>
              <a:buNone/>
              <a:defRPr/>
            </a:pPr>
            <a:endParaRPr lang="en-US" altLang="en-US" sz="1200" dirty="0" smtClean="0"/>
          </a:p>
          <a:p>
            <a:pPr algn="just">
              <a:lnSpc>
                <a:spcPct val="100000"/>
              </a:lnSpc>
              <a:spcBef>
                <a:spcPct val="0"/>
              </a:spcBef>
              <a:buFontTx/>
              <a:buNone/>
              <a:defRPr/>
            </a:pPr>
            <a:r>
              <a:rPr lang="en-US" altLang="en-US" sz="1200" b="1" dirty="0" smtClean="0"/>
              <a:t>12.1.1 </a:t>
            </a:r>
            <a:r>
              <a:rPr lang="en-US" altLang="en-US" sz="1200" b="1" dirty="0" err="1" smtClean="0"/>
              <a:t>Notación</a:t>
            </a:r>
            <a:r>
              <a:rPr lang="en-US" altLang="en-US" sz="1200" b="1" dirty="0" smtClean="0"/>
              <a:t> de </a:t>
            </a:r>
            <a:r>
              <a:rPr lang="en-US" altLang="en-US" sz="1200" b="1" dirty="0" err="1" smtClean="0"/>
              <a:t>reles</a:t>
            </a:r>
            <a:endParaRPr lang="en-US" altLang="en-US" sz="1200" b="1" dirty="0" smtClean="0"/>
          </a:p>
          <a:p>
            <a:pPr algn="just">
              <a:lnSpc>
                <a:spcPct val="100000"/>
              </a:lnSpc>
              <a:spcBef>
                <a:spcPct val="0"/>
              </a:spcBef>
              <a:buFontTx/>
              <a:buNone/>
              <a:defRPr/>
            </a:pPr>
            <a:endParaRPr lang="en-US" altLang="en-US" sz="1200" dirty="0" smtClean="0"/>
          </a:p>
          <a:p>
            <a:pPr algn="just">
              <a:lnSpc>
                <a:spcPct val="100000"/>
              </a:lnSpc>
              <a:spcBef>
                <a:spcPct val="0"/>
              </a:spcBef>
              <a:buFontTx/>
              <a:buNone/>
              <a:defRPr/>
            </a:pPr>
            <a:r>
              <a:rPr lang="en-US" altLang="en-US" sz="1200" dirty="0" err="1" smtClean="0"/>
              <a:t>Existen</a:t>
            </a:r>
            <a:r>
              <a:rPr lang="en-US" altLang="en-US" sz="1200" dirty="0" smtClean="0"/>
              <a:t> dos </a:t>
            </a:r>
            <a:r>
              <a:rPr lang="en-US" altLang="en-US" sz="1200" dirty="0" err="1" smtClean="0"/>
              <a:t>métodos</a:t>
            </a:r>
            <a:r>
              <a:rPr lang="en-US" altLang="en-US" sz="1200" dirty="0" smtClean="0"/>
              <a:t> </a:t>
            </a:r>
            <a:r>
              <a:rPr lang="en-US" altLang="en-US" sz="1200" dirty="0" err="1" smtClean="0"/>
              <a:t>generalmente</a:t>
            </a:r>
            <a:r>
              <a:rPr lang="en-US" altLang="en-US" sz="1200" dirty="0" smtClean="0"/>
              <a:t> </a:t>
            </a:r>
            <a:r>
              <a:rPr lang="en-US" altLang="en-US" sz="1200" dirty="0" err="1" smtClean="0"/>
              <a:t>aceptados</a:t>
            </a:r>
            <a:r>
              <a:rPr lang="en-US" altLang="en-US" sz="1200" dirty="0" smtClean="0"/>
              <a:t> para </a:t>
            </a:r>
            <a:r>
              <a:rPr lang="en-US" altLang="en-US" sz="1200" dirty="0" err="1" smtClean="0"/>
              <a:t>describir</a:t>
            </a:r>
            <a:r>
              <a:rPr lang="en-US" altLang="en-US" sz="1200" dirty="0" smtClean="0"/>
              <a:t> y </a:t>
            </a:r>
            <a:r>
              <a:rPr lang="en-US" altLang="en-US" sz="1200" dirty="0" err="1" smtClean="0"/>
              <a:t>anotar</a:t>
            </a:r>
            <a:r>
              <a:rPr lang="en-US" altLang="en-US" sz="1200" dirty="0" smtClean="0"/>
              <a:t> </a:t>
            </a:r>
            <a:r>
              <a:rPr lang="en-US" altLang="en-US" sz="1200" dirty="0" err="1" smtClean="0"/>
              <a:t>relés</a:t>
            </a:r>
            <a:r>
              <a:rPr lang="en-US" altLang="en-US" sz="1200" dirty="0" smtClean="0"/>
              <a:t> y </a:t>
            </a:r>
            <a:r>
              <a:rPr lang="en-US" altLang="en-US" sz="1200" dirty="0" err="1" smtClean="0"/>
              <a:t>dispositivos</a:t>
            </a:r>
            <a:r>
              <a:rPr lang="en-US" altLang="en-US" sz="1200" dirty="0" smtClean="0"/>
              <a:t> de </a:t>
            </a:r>
            <a:r>
              <a:rPr lang="en-US" altLang="en-US" sz="1200" dirty="0" err="1" smtClean="0"/>
              <a:t>protección</a:t>
            </a:r>
            <a:r>
              <a:rPr lang="en-US" altLang="en-US" sz="1200" dirty="0" smtClean="0"/>
              <a:t>.</a:t>
            </a:r>
          </a:p>
          <a:p>
            <a:pPr algn="just">
              <a:lnSpc>
                <a:spcPct val="100000"/>
              </a:lnSpc>
              <a:spcBef>
                <a:spcPct val="0"/>
              </a:spcBef>
              <a:buFontTx/>
              <a:buNone/>
              <a:defRPr/>
            </a:pPr>
            <a:r>
              <a:rPr lang="en-US" altLang="en-US" sz="1200" dirty="0" smtClean="0"/>
              <a:t>El primer y </a:t>
            </a:r>
            <a:r>
              <a:rPr lang="en-US" altLang="en-US" sz="1200" dirty="0" err="1" smtClean="0"/>
              <a:t>más</a:t>
            </a:r>
            <a:r>
              <a:rPr lang="en-US" altLang="en-US" sz="1200" dirty="0" smtClean="0"/>
              <a:t> </a:t>
            </a:r>
            <a:r>
              <a:rPr lang="en-US" altLang="en-US" sz="1200" dirty="0" err="1" smtClean="0"/>
              <a:t>antiguo</a:t>
            </a:r>
            <a:r>
              <a:rPr lang="en-US" altLang="en-US" sz="1200" dirty="0" smtClean="0"/>
              <a:t> </a:t>
            </a:r>
            <a:r>
              <a:rPr lang="en-US" altLang="en-US" sz="1200" dirty="0" err="1" smtClean="0"/>
              <a:t>sistema</a:t>
            </a:r>
            <a:r>
              <a:rPr lang="en-US" altLang="en-US" sz="1200" dirty="0" smtClean="0"/>
              <a:t> </a:t>
            </a:r>
            <a:r>
              <a:rPr lang="en-US" altLang="en-US" sz="1200" dirty="0" err="1" smtClean="0"/>
              <a:t>en</a:t>
            </a:r>
            <a:r>
              <a:rPr lang="en-US" altLang="en-US" sz="1200" dirty="0" smtClean="0"/>
              <a:t> </a:t>
            </a:r>
            <a:r>
              <a:rPr lang="en-US" altLang="en-US" sz="1200" dirty="0" err="1" smtClean="0"/>
              <a:t>ser</a:t>
            </a:r>
            <a:r>
              <a:rPr lang="en-US" altLang="en-US" sz="1200" dirty="0" smtClean="0"/>
              <a:t> </a:t>
            </a:r>
            <a:r>
              <a:rPr lang="en-US" altLang="en-US" sz="1200" dirty="0" err="1" smtClean="0"/>
              <a:t>racionalizado</a:t>
            </a:r>
            <a:r>
              <a:rPr lang="en-US" altLang="en-US" sz="1200" dirty="0" smtClean="0"/>
              <a:t> </a:t>
            </a:r>
            <a:r>
              <a:rPr lang="en-US" altLang="en-US" sz="1200" dirty="0" err="1" smtClean="0"/>
              <a:t>es</a:t>
            </a:r>
            <a:r>
              <a:rPr lang="en-US" altLang="en-US" sz="1200" dirty="0" smtClean="0"/>
              <a:t> el </a:t>
            </a:r>
            <a:r>
              <a:rPr lang="en-US" altLang="en-US" sz="1200" dirty="0" err="1" smtClean="0"/>
              <a:t>desarrollado</a:t>
            </a:r>
            <a:r>
              <a:rPr lang="en-US" altLang="en-US" sz="1200" dirty="0" smtClean="0"/>
              <a:t> </a:t>
            </a:r>
            <a:r>
              <a:rPr lang="en-US" altLang="en-US" sz="1200" dirty="0" err="1" smtClean="0"/>
              <a:t>por</a:t>
            </a:r>
            <a:r>
              <a:rPr lang="en-US" altLang="en-US" sz="1200" dirty="0" smtClean="0"/>
              <a:t> el IEEE </a:t>
            </a:r>
            <a:r>
              <a:rPr lang="en-US" altLang="en-US" sz="1200" dirty="0" err="1" smtClean="0"/>
              <a:t>en</a:t>
            </a:r>
            <a:r>
              <a:rPr lang="en-US" altLang="en-US" sz="1200" dirty="0" smtClean="0"/>
              <a:t> </a:t>
            </a:r>
            <a:r>
              <a:rPr lang="en-US" altLang="en-US" sz="1200" dirty="0" err="1" smtClean="0"/>
              <a:t>su</a:t>
            </a:r>
            <a:r>
              <a:rPr lang="en-US" altLang="en-US" sz="1200" dirty="0" smtClean="0"/>
              <a:t> </a:t>
            </a:r>
            <a:r>
              <a:rPr lang="en-US" altLang="en-US" sz="1200" dirty="0" err="1" smtClean="0"/>
              <a:t>estándar</a:t>
            </a:r>
            <a:r>
              <a:rPr lang="en-US" altLang="en-US" sz="1200" dirty="0" smtClean="0"/>
              <a:t> C37.2 </a:t>
            </a:r>
            <a:r>
              <a:rPr lang="en-US" altLang="en-US" sz="1200" dirty="0" err="1" smtClean="0"/>
              <a:t>en</a:t>
            </a:r>
            <a:r>
              <a:rPr lang="en-US" altLang="en-US" sz="1200" dirty="0" smtClean="0"/>
              <a:t> 1970, que </a:t>
            </a:r>
            <a:r>
              <a:rPr lang="en-US" altLang="en-US" sz="1200" dirty="0" err="1" smtClean="0"/>
              <a:t>también</a:t>
            </a:r>
            <a:r>
              <a:rPr lang="en-US" altLang="en-US" sz="1200" dirty="0" smtClean="0"/>
              <a:t> ha </a:t>
            </a:r>
            <a:r>
              <a:rPr lang="en-US" altLang="en-US" sz="1200" dirty="0" err="1" smtClean="0"/>
              <a:t>sido</a:t>
            </a:r>
            <a:r>
              <a:rPr lang="en-US" altLang="en-US" sz="1200" dirty="0" smtClean="0"/>
              <a:t> </a:t>
            </a:r>
            <a:r>
              <a:rPr lang="en-US" altLang="en-US" sz="1200" dirty="0" err="1" smtClean="0"/>
              <a:t>revisado</a:t>
            </a:r>
            <a:r>
              <a:rPr lang="en-US" altLang="en-US" sz="1200" dirty="0" smtClean="0"/>
              <a:t> </a:t>
            </a:r>
            <a:r>
              <a:rPr lang="en-US" altLang="en-US" sz="1200" dirty="0" err="1" smtClean="0"/>
              <a:t>en</a:t>
            </a:r>
            <a:r>
              <a:rPr lang="en-US" altLang="en-US" sz="1200" dirty="0" smtClean="0"/>
              <a:t> 1991. El </a:t>
            </a:r>
            <a:r>
              <a:rPr lang="en-US" altLang="en-US" sz="1200" dirty="0" err="1" smtClean="0"/>
              <a:t>Apéndice</a:t>
            </a:r>
            <a:r>
              <a:rPr lang="en-US" altLang="en-US" sz="1200" dirty="0" smtClean="0"/>
              <a:t> C </a:t>
            </a:r>
            <a:r>
              <a:rPr lang="en-US" altLang="en-US" sz="1200" dirty="0" err="1" smtClean="0"/>
              <a:t>proporciona</a:t>
            </a:r>
            <a:r>
              <a:rPr lang="en-US" altLang="en-US" sz="1200" dirty="0" smtClean="0"/>
              <a:t> </a:t>
            </a:r>
            <a:r>
              <a:rPr lang="en-US" altLang="en-US" sz="1200" dirty="0" err="1" smtClean="0"/>
              <a:t>una</a:t>
            </a:r>
            <a:r>
              <a:rPr lang="en-US" altLang="en-US" sz="1200" dirty="0" smtClean="0"/>
              <a:t> </a:t>
            </a:r>
            <a:r>
              <a:rPr lang="en-US" altLang="en-US" sz="1200" dirty="0" err="1" smtClean="0"/>
              <a:t>lista</a:t>
            </a:r>
            <a:r>
              <a:rPr lang="en-US" altLang="en-US" sz="1200" dirty="0" smtClean="0"/>
              <a:t> y </a:t>
            </a:r>
            <a:r>
              <a:rPr lang="en-US" altLang="en-US" sz="1200" dirty="0" err="1" smtClean="0"/>
              <a:t>descripción</a:t>
            </a:r>
            <a:r>
              <a:rPr lang="en-US" altLang="en-US" sz="1200" dirty="0" smtClean="0"/>
              <a:t> </a:t>
            </a:r>
            <a:r>
              <a:rPr lang="en-US" altLang="en-US" sz="1200" dirty="0" err="1" smtClean="0"/>
              <a:t>completos</a:t>
            </a:r>
            <a:r>
              <a:rPr lang="en-US" altLang="en-US" sz="1200" dirty="0" smtClean="0"/>
              <a:t> de </a:t>
            </a:r>
            <a:r>
              <a:rPr lang="en-US" altLang="en-US" sz="1200" dirty="0" err="1" smtClean="0"/>
              <a:t>cada</a:t>
            </a:r>
            <a:r>
              <a:rPr lang="en-US" altLang="en-US" sz="1200" dirty="0" smtClean="0"/>
              <a:t> </a:t>
            </a:r>
            <a:r>
              <a:rPr lang="en-US" altLang="en-US" sz="1200" dirty="0" err="1" smtClean="0"/>
              <a:t>función</a:t>
            </a:r>
            <a:r>
              <a:rPr lang="en-US" altLang="en-US" sz="1200" dirty="0" smtClean="0"/>
              <a:t>. Este </a:t>
            </a:r>
            <a:r>
              <a:rPr lang="en-US" altLang="en-US" sz="1200" dirty="0" err="1" smtClean="0"/>
              <a:t>método</a:t>
            </a:r>
            <a:r>
              <a:rPr lang="en-US" altLang="en-US" sz="1200" dirty="0" smtClean="0"/>
              <a:t> </a:t>
            </a:r>
            <a:r>
              <a:rPr lang="en-US" altLang="en-US" sz="1200" dirty="0" err="1" smtClean="0"/>
              <a:t>utiliza</a:t>
            </a:r>
            <a:r>
              <a:rPr lang="en-US" altLang="en-US" sz="1200" dirty="0" smtClean="0"/>
              <a:t> un </a:t>
            </a:r>
            <a:r>
              <a:rPr lang="en-US" altLang="en-US" sz="1200" dirty="0" err="1" smtClean="0"/>
              <a:t>sistema</a:t>
            </a:r>
            <a:r>
              <a:rPr lang="en-US" altLang="en-US" sz="1200" dirty="0" smtClean="0"/>
              <a:t> de </a:t>
            </a:r>
            <a:r>
              <a:rPr lang="en-US" altLang="en-US" sz="1200" dirty="0" err="1" smtClean="0"/>
              <a:t>numeración</a:t>
            </a:r>
            <a:r>
              <a:rPr lang="en-US" altLang="en-US" sz="1200" dirty="0" smtClean="0"/>
              <a:t> simple de hasta dos </a:t>
            </a:r>
            <a:r>
              <a:rPr lang="en-US" altLang="en-US" sz="1200" dirty="0" err="1" smtClean="0"/>
              <a:t>dígitos</a:t>
            </a:r>
            <a:r>
              <a:rPr lang="en-US" altLang="en-US" sz="1200" dirty="0" smtClean="0"/>
              <a:t>, junto con un o dos </a:t>
            </a:r>
            <a:r>
              <a:rPr lang="en-US" altLang="en-US" sz="1200" dirty="0" err="1" smtClean="0"/>
              <a:t>letras</a:t>
            </a:r>
            <a:r>
              <a:rPr lang="en-US" altLang="en-US" sz="1200" dirty="0" smtClean="0"/>
              <a:t> con </a:t>
            </a:r>
            <a:r>
              <a:rPr lang="en-US" altLang="en-US" sz="1200" dirty="0" err="1" smtClean="0"/>
              <a:t>suﬁjo</a:t>
            </a:r>
            <a:r>
              <a:rPr lang="en-US" altLang="en-US" sz="1200" dirty="0" smtClean="0"/>
              <a:t>, para </a:t>
            </a:r>
            <a:r>
              <a:rPr lang="en-US" altLang="en-US" sz="1200" dirty="0" err="1" smtClean="0"/>
              <a:t>identificar</a:t>
            </a:r>
            <a:r>
              <a:rPr lang="en-US" altLang="en-US" sz="1200" dirty="0" smtClean="0"/>
              <a:t> la </a:t>
            </a:r>
            <a:r>
              <a:rPr lang="en-US" altLang="en-US" sz="1200" dirty="0" err="1" smtClean="0"/>
              <a:t>función</a:t>
            </a:r>
            <a:r>
              <a:rPr lang="en-US" altLang="en-US" sz="1200" dirty="0" smtClean="0"/>
              <a:t> del </a:t>
            </a:r>
            <a:r>
              <a:rPr lang="en-US" altLang="en-US" sz="1200" dirty="0" err="1" smtClean="0"/>
              <a:t>dispositivo</a:t>
            </a:r>
            <a:r>
              <a:rPr lang="en-US" altLang="en-US" sz="1200" dirty="0" smtClean="0"/>
              <a:t>. Su </a:t>
            </a:r>
            <a:r>
              <a:rPr lang="en-US" altLang="en-US" sz="1200" dirty="0" err="1" smtClean="0"/>
              <a:t>sencillez</a:t>
            </a:r>
            <a:r>
              <a:rPr lang="en-US" altLang="en-US" sz="1200" dirty="0" smtClean="0"/>
              <a:t> </a:t>
            </a:r>
            <a:r>
              <a:rPr lang="en-US" altLang="en-US" sz="1200" dirty="0" err="1" smtClean="0"/>
              <a:t>es</a:t>
            </a:r>
            <a:r>
              <a:rPr lang="en-US" altLang="en-US" sz="1200" dirty="0" smtClean="0"/>
              <a:t> </a:t>
            </a:r>
            <a:r>
              <a:rPr lang="en-US" altLang="en-US" sz="1200" dirty="0" err="1" smtClean="0"/>
              <a:t>una</a:t>
            </a:r>
            <a:r>
              <a:rPr lang="en-US" altLang="en-US" sz="1200" dirty="0" smtClean="0"/>
              <a:t> </a:t>
            </a:r>
            <a:r>
              <a:rPr lang="en-US" altLang="en-US" sz="1200" dirty="0" err="1" smtClean="0"/>
              <a:t>ventaja</a:t>
            </a:r>
            <a:r>
              <a:rPr lang="en-US" altLang="en-US" sz="1200" dirty="0" smtClean="0"/>
              <a:t> </a:t>
            </a:r>
            <a:r>
              <a:rPr lang="en-US" altLang="en-US" sz="1200" dirty="0" err="1" smtClean="0"/>
              <a:t>atractiva</a:t>
            </a:r>
            <a:r>
              <a:rPr lang="en-US" altLang="en-US" sz="1200" dirty="0" smtClean="0"/>
              <a:t> y la </a:t>
            </a:r>
            <a:r>
              <a:rPr lang="en-US" altLang="en-US" sz="1200" dirty="0" err="1" smtClean="0"/>
              <a:t>mayoría</a:t>
            </a:r>
            <a:r>
              <a:rPr lang="en-US" altLang="en-US" sz="1200" dirty="0" smtClean="0"/>
              <a:t> de </a:t>
            </a:r>
            <a:r>
              <a:rPr lang="en-US" altLang="en-US" sz="1200" dirty="0" err="1" smtClean="0"/>
              <a:t>los</a:t>
            </a:r>
            <a:r>
              <a:rPr lang="en-US" altLang="en-US" sz="1200" dirty="0" smtClean="0"/>
              <a:t> </a:t>
            </a:r>
            <a:r>
              <a:rPr lang="en-US" altLang="en-US" sz="1200" dirty="0" err="1" smtClean="0"/>
              <a:t>fabricantes</a:t>
            </a:r>
            <a:r>
              <a:rPr lang="en-US" altLang="en-US" sz="1200" dirty="0" smtClean="0"/>
              <a:t> de </a:t>
            </a:r>
            <a:r>
              <a:rPr lang="en-US" altLang="en-US" sz="1200" dirty="0" err="1" smtClean="0"/>
              <a:t>relés</a:t>
            </a:r>
            <a:r>
              <a:rPr lang="en-US" altLang="en-US" sz="1200" dirty="0" smtClean="0"/>
              <a:t> y </a:t>
            </a:r>
            <a:r>
              <a:rPr lang="en-US" altLang="en-US" sz="1200" dirty="0" err="1" smtClean="0"/>
              <a:t>seccionadores</a:t>
            </a:r>
            <a:r>
              <a:rPr lang="en-US" altLang="en-US" sz="1200" dirty="0" smtClean="0"/>
              <a:t> </a:t>
            </a:r>
            <a:r>
              <a:rPr lang="en-US" altLang="en-US" sz="1200" dirty="0" err="1" smtClean="0"/>
              <a:t>están</a:t>
            </a:r>
            <a:r>
              <a:rPr lang="en-US" altLang="en-US" sz="1200" dirty="0" smtClean="0"/>
              <a:t> </a:t>
            </a:r>
            <a:r>
              <a:rPr lang="en-US" altLang="en-US" sz="1200" dirty="0" err="1" smtClean="0"/>
              <a:t>muy</a:t>
            </a:r>
            <a:r>
              <a:rPr lang="en-US" altLang="en-US" sz="1200" dirty="0" smtClean="0"/>
              <a:t> </a:t>
            </a:r>
            <a:r>
              <a:rPr lang="en-US" altLang="en-US" sz="1200" dirty="0" err="1" smtClean="0"/>
              <a:t>familiarizados</a:t>
            </a:r>
            <a:r>
              <a:rPr lang="en-US" altLang="en-US" sz="1200" dirty="0" smtClean="0"/>
              <a:t> con </a:t>
            </a:r>
            <a:r>
              <a:rPr lang="en-US" altLang="en-US" sz="1200" dirty="0" err="1" smtClean="0"/>
              <a:t>los</a:t>
            </a:r>
            <a:r>
              <a:rPr lang="en-US" altLang="en-US" sz="1200" dirty="0" smtClean="0"/>
              <a:t> </a:t>
            </a:r>
            <a:r>
              <a:rPr lang="en-US" altLang="en-US" sz="1200" dirty="0" err="1" smtClean="0"/>
              <a:t>números</a:t>
            </a:r>
            <a:r>
              <a:rPr lang="en-US" altLang="en-US" sz="1200" dirty="0" smtClean="0"/>
              <a:t>.</a:t>
            </a:r>
          </a:p>
          <a:p>
            <a:endParaRPr lang="es-ES" dirty="0"/>
          </a:p>
        </p:txBody>
      </p:sp>
      <p:sp>
        <p:nvSpPr>
          <p:cNvPr id="4" name="Marcador de número de diapositiva 3"/>
          <p:cNvSpPr>
            <a:spLocks noGrp="1"/>
          </p:cNvSpPr>
          <p:nvPr>
            <p:ph type="sldNum" sz="quarter" idx="10"/>
          </p:nvPr>
        </p:nvSpPr>
        <p:spPr/>
        <p:txBody>
          <a:bodyPr/>
          <a:lstStyle/>
          <a:p>
            <a:fld id="{4DF7EC8A-CFDA-4817-8A6B-E694783E0927}" type="slidenum">
              <a:rPr lang="es-ES" smtClean="0"/>
              <a:t>5</a:t>
            </a:fld>
            <a:endParaRPr lang="es-ES"/>
          </a:p>
        </p:txBody>
      </p:sp>
    </p:spTree>
    <p:extLst>
      <p:ext uri="{BB962C8B-B14F-4D97-AF65-F5344CB8AC3E}">
        <p14:creationId xmlns:p14="http://schemas.microsoft.com/office/powerpoint/2010/main" val="1682521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lnSpc>
                <a:spcPct val="100000"/>
              </a:lnSpc>
              <a:spcBef>
                <a:spcPct val="0"/>
              </a:spcBef>
              <a:buFontTx/>
              <a:buNone/>
              <a:defRPr/>
            </a:pPr>
            <a:r>
              <a:rPr lang="en-US" altLang="en-US" sz="1200" dirty="0" smtClean="0"/>
              <a:t>El </a:t>
            </a:r>
            <a:r>
              <a:rPr lang="en-US" altLang="en-US" sz="1200" dirty="0" err="1" smtClean="0"/>
              <a:t>segundo</a:t>
            </a:r>
            <a:r>
              <a:rPr lang="en-US" altLang="en-US" sz="1200" dirty="0" smtClean="0"/>
              <a:t> </a:t>
            </a:r>
            <a:r>
              <a:rPr lang="en-US" altLang="en-US" sz="1200" dirty="0" err="1" smtClean="0"/>
              <a:t>sistema</a:t>
            </a:r>
            <a:r>
              <a:rPr lang="en-US" altLang="en-US" sz="1200" dirty="0" smtClean="0"/>
              <a:t> se </a:t>
            </a:r>
            <a:r>
              <a:rPr lang="en-US" altLang="en-US" sz="1200" dirty="0" err="1" smtClean="0"/>
              <a:t>basa</a:t>
            </a:r>
            <a:r>
              <a:rPr lang="en-US" altLang="en-US" sz="1200" dirty="0" smtClean="0"/>
              <a:t> </a:t>
            </a:r>
            <a:r>
              <a:rPr lang="en-US" altLang="en-US" sz="1200" dirty="0" err="1" smtClean="0"/>
              <a:t>en</a:t>
            </a:r>
            <a:r>
              <a:rPr lang="en-US" altLang="en-US" sz="1200" dirty="0" smtClean="0"/>
              <a:t> el la IEC 60255 y </a:t>
            </a:r>
            <a:r>
              <a:rPr lang="en-US" altLang="en-US" sz="1200" dirty="0" err="1" smtClean="0"/>
              <a:t>sus</a:t>
            </a:r>
            <a:r>
              <a:rPr lang="en-US" altLang="en-US" sz="1200" dirty="0" smtClean="0"/>
              <a:t> </a:t>
            </a:r>
            <a:r>
              <a:rPr lang="en-US" altLang="en-US" sz="1200" dirty="0" err="1" smtClean="0"/>
              <a:t>referencias</a:t>
            </a:r>
            <a:r>
              <a:rPr lang="en-US" altLang="en-US" sz="1200" dirty="0" smtClean="0"/>
              <a:t>. Los </a:t>
            </a:r>
            <a:r>
              <a:rPr lang="en-US" altLang="en-US" sz="1200" dirty="0" err="1" smtClean="0"/>
              <a:t>símbolos</a:t>
            </a:r>
            <a:r>
              <a:rPr lang="en-US" altLang="en-US" sz="1200" dirty="0" smtClean="0"/>
              <a:t> </a:t>
            </a:r>
            <a:r>
              <a:rPr lang="en-US" altLang="en-US" sz="1200" dirty="0" err="1" smtClean="0"/>
              <a:t>utilizados</a:t>
            </a:r>
            <a:r>
              <a:rPr lang="en-US" altLang="en-US" sz="1200" dirty="0" smtClean="0"/>
              <a:t> son </a:t>
            </a:r>
            <a:r>
              <a:rPr lang="en-US" altLang="en-US" sz="1200" dirty="0" err="1" smtClean="0"/>
              <a:t>comprensivos</a:t>
            </a:r>
            <a:r>
              <a:rPr lang="en-US" altLang="en-US" sz="1200" dirty="0" smtClean="0"/>
              <a:t> </a:t>
            </a:r>
            <a:r>
              <a:rPr lang="en-US" altLang="en-US" sz="1200" dirty="0" err="1" smtClean="0"/>
              <a:t>pero</a:t>
            </a:r>
            <a:r>
              <a:rPr lang="en-US" altLang="en-US" sz="1200" dirty="0" smtClean="0"/>
              <a:t> </a:t>
            </a:r>
            <a:r>
              <a:rPr lang="en-US" altLang="en-US" sz="1200" dirty="0" err="1" smtClean="0"/>
              <a:t>tiende</a:t>
            </a:r>
            <a:r>
              <a:rPr lang="en-US" altLang="en-US" sz="1200" dirty="0" smtClean="0"/>
              <a:t> a </a:t>
            </a:r>
            <a:r>
              <a:rPr lang="en-US" altLang="en-US" sz="1200" dirty="0" err="1" smtClean="0"/>
              <a:t>sufrir</a:t>
            </a:r>
            <a:r>
              <a:rPr lang="en-US" altLang="en-US" sz="1200" dirty="0" smtClean="0"/>
              <a:t> de </a:t>
            </a:r>
            <a:r>
              <a:rPr lang="en-US" altLang="en-US" sz="1200" dirty="0" err="1" smtClean="0"/>
              <a:t>poca</a:t>
            </a:r>
            <a:r>
              <a:rPr lang="en-US" altLang="en-US" sz="1200" dirty="0" smtClean="0"/>
              <a:t> </a:t>
            </a:r>
            <a:r>
              <a:rPr lang="en-US" altLang="en-US" sz="1200" dirty="0" err="1" smtClean="0"/>
              <a:t>claridad</a:t>
            </a:r>
            <a:r>
              <a:rPr lang="en-US" altLang="en-US" sz="1200" dirty="0" smtClean="0"/>
              <a:t> </a:t>
            </a:r>
            <a:r>
              <a:rPr lang="en-US" altLang="en-US" sz="1200" dirty="0" err="1" smtClean="0"/>
              <a:t>cuando</a:t>
            </a:r>
            <a:r>
              <a:rPr lang="en-US" altLang="en-US" sz="1200" dirty="0" smtClean="0"/>
              <a:t> se </a:t>
            </a:r>
            <a:r>
              <a:rPr lang="en-US" altLang="en-US" sz="1200" dirty="0" err="1" smtClean="0"/>
              <a:t>fotorreduce</a:t>
            </a:r>
            <a:r>
              <a:rPr lang="en-US" altLang="en-US" sz="1200" dirty="0" smtClean="0"/>
              <a:t>, </a:t>
            </a:r>
            <a:r>
              <a:rPr lang="en-US" altLang="en-US" sz="1200" dirty="0" err="1" smtClean="0"/>
              <a:t>como</a:t>
            </a:r>
            <a:r>
              <a:rPr lang="en-US" altLang="en-US" sz="1200" dirty="0" smtClean="0"/>
              <a:t> a menudo se </a:t>
            </a:r>
            <a:r>
              <a:rPr lang="en-US" altLang="en-US" sz="1200" dirty="0" err="1" smtClean="0"/>
              <a:t>requiere</a:t>
            </a:r>
            <a:r>
              <a:rPr lang="en-US" altLang="en-US" sz="1200" dirty="0" smtClean="0"/>
              <a:t> con la </a:t>
            </a:r>
            <a:r>
              <a:rPr lang="en-US" altLang="en-US" sz="1200" dirty="0" err="1" smtClean="0"/>
              <a:t>ingeniería</a:t>
            </a:r>
            <a:r>
              <a:rPr lang="en-US" altLang="en-US" sz="1200" dirty="0" smtClean="0"/>
              <a:t> de </a:t>
            </a:r>
            <a:r>
              <a:rPr lang="en-US" altLang="en-US" sz="1200" dirty="0" err="1" smtClean="0"/>
              <a:t>dibujos</a:t>
            </a:r>
            <a:r>
              <a:rPr lang="en-US" altLang="en-US" sz="1200" dirty="0" smtClean="0"/>
              <a:t>. El primer </a:t>
            </a:r>
            <a:r>
              <a:rPr lang="en-US" altLang="en-US" sz="1200" dirty="0" err="1" smtClean="0"/>
              <a:t>método</a:t>
            </a:r>
            <a:r>
              <a:rPr lang="en-US" altLang="en-US" sz="1200" dirty="0" smtClean="0"/>
              <a:t> se </a:t>
            </a:r>
            <a:r>
              <a:rPr lang="en-US" altLang="en-US" sz="1200" dirty="0" err="1" smtClean="0"/>
              <a:t>usa</a:t>
            </a:r>
            <a:r>
              <a:rPr lang="en-US" altLang="en-US" sz="1200" dirty="0" smtClean="0"/>
              <a:t> </a:t>
            </a:r>
            <a:r>
              <a:rPr lang="en-US" altLang="en-US" sz="1200" dirty="0" err="1" smtClean="0"/>
              <a:t>regularmente</a:t>
            </a:r>
            <a:r>
              <a:rPr lang="en-US" altLang="en-US" sz="1200" dirty="0" smtClean="0"/>
              <a:t> </a:t>
            </a:r>
            <a:r>
              <a:rPr lang="en-US" altLang="en-US" sz="1200" dirty="0" err="1" smtClean="0"/>
              <a:t>en</a:t>
            </a:r>
            <a:r>
              <a:rPr lang="en-US" altLang="en-US" sz="1200" dirty="0" smtClean="0"/>
              <a:t> la </a:t>
            </a:r>
            <a:r>
              <a:rPr lang="en-US" altLang="en-US" sz="1200" dirty="0" err="1" smtClean="0"/>
              <a:t>industria</a:t>
            </a:r>
            <a:r>
              <a:rPr lang="en-US" altLang="en-US" sz="1200" dirty="0" smtClean="0"/>
              <a:t> del </a:t>
            </a:r>
            <a:r>
              <a:rPr lang="en-US" altLang="en-US" sz="1200" dirty="0" err="1" smtClean="0"/>
              <a:t>petróleo</a:t>
            </a:r>
            <a:r>
              <a:rPr lang="en-US" altLang="en-US" sz="1200" dirty="0" smtClean="0"/>
              <a:t> y se </a:t>
            </a:r>
            <a:r>
              <a:rPr lang="en-US" altLang="en-US" sz="1200" dirty="0" err="1" smtClean="0"/>
              <a:t>prefiere</a:t>
            </a:r>
            <a:r>
              <a:rPr lang="en-US" altLang="en-US" sz="1200" dirty="0" smtClean="0"/>
              <a:t> </a:t>
            </a:r>
            <a:r>
              <a:rPr lang="en-US" altLang="en-US" sz="1200" dirty="0" err="1" smtClean="0"/>
              <a:t>aquí</a:t>
            </a:r>
            <a:r>
              <a:rPr lang="en-US" altLang="en-US" sz="1200" dirty="0" smtClean="0"/>
              <a:t>.</a:t>
            </a:r>
          </a:p>
          <a:p>
            <a:pPr algn="just">
              <a:lnSpc>
                <a:spcPct val="100000"/>
              </a:lnSpc>
              <a:spcBef>
                <a:spcPct val="0"/>
              </a:spcBef>
              <a:buFontTx/>
              <a:buNone/>
              <a:defRPr/>
            </a:pPr>
            <a:r>
              <a:rPr lang="en-US" altLang="en-US" sz="1200" dirty="0" smtClean="0"/>
              <a:t>El </a:t>
            </a:r>
            <a:r>
              <a:rPr lang="en-US" altLang="en-US" sz="1200" dirty="0" err="1" smtClean="0"/>
              <a:t>Apéndice</a:t>
            </a:r>
            <a:r>
              <a:rPr lang="en-US" altLang="en-US" sz="1200" dirty="0" smtClean="0"/>
              <a:t> C de </a:t>
            </a:r>
            <a:r>
              <a:rPr lang="en-US" altLang="en-US" sz="1200" dirty="0" err="1" smtClean="0"/>
              <a:t>este</a:t>
            </a:r>
            <a:r>
              <a:rPr lang="en-US" altLang="en-US" sz="1200" dirty="0" smtClean="0"/>
              <a:t> </a:t>
            </a:r>
            <a:r>
              <a:rPr lang="en-US" altLang="en-US" sz="1200" dirty="0" err="1" smtClean="0"/>
              <a:t>documento</a:t>
            </a:r>
            <a:r>
              <a:rPr lang="en-US" altLang="en-US" sz="1200" dirty="0" smtClean="0"/>
              <a:t> </a:t>
            </a:r>
            <a:r>
              <a:rPr lang="en-US" altLang="en-US" sz="1200" dirty="0" err="1" smtClean="0"/>
              <a:t>proporciona</a:t>
            </a:r>
            <a:r>
              <a:rPr lang="en-US" altLang="en-US" sz="1200" dirty="0" smtClean="0"/>
              <a:t> </a:t>
            </a:r>
            <a:r>
              <a:rPr lang="en-US" altLang="en-US" sz="1200" dirty="0" err="1" smtClean="0"/>
              <a:t>los</a:t>
            </a:r>
            <a:r>
              <a:rPr lang="en-US" altLang="en-US" sz="1200" dirty="0" smtClean="0"/>
              <a:t> </a:t>
            </a:r>
            <a:r>
              <a:rPr lang="en-US" altLang="en-US" sz="1200" dirty="0" err="1" smtClean="0"/>
              <a:t>números</a:t>
            </a:r>
            <a:r>
              <a:rPr lang="en-US" altLang="en-US" sz="1200" dirty="0" smtClean="0"/>
              <a:t> de </a:t>
            </a:r>
            <a:r>
              <a:rPr lang="en-US" altLang="en-US" sz="1200" dirty="0" err="1" smtClean="0"/>
              <a:t>dispositivo</a:t>
            </a:r>
            <a:r>
              <a:rPr lang="en-US" altLang="en-US" sz="1200" dirty="0" smtClean="0"/>
              <a:t> IEEE que se </a:t>
            </a:r>
            <a:r>
              <a:rPr lang="en-US" altLang="en-US" sz="1200" dirty="0" err="1" smtClean="0"/>
              <a:t>utilizan</a:t>
            </a:r>
            <a:r>
              <a:rPr lang="en-US" altLang="en-US" sz="1200" dirty="0" smtClean="0"/>
              <a:t> con mayor </a:t>
            </a:r>
            <a:r>
              <a:rPr lang="en-US" altLang="en-US" sz="1200" dirty="0" err="1" smtClean="0"/>
              <a:t>frecuencia</a:t>
            </a:r>
            <a:r>
              <a:rPr lang="en-US" altLang="en-US" sz="1200" dirty="0" smtClean="0"/>
              <a:t>, junto con </a:t>
            </a:r>
            <a:r>
              <a:rPr lang="en-US" altLang="en-US" sz="1200" dirty="0" err="1" smtClean="0"/>
              <a:t>sus</a:t>
            </a:r>
            <a:r>
              <a:rPr lang="en-US" altLang="en-US" sz="1200" dirty="0" smtClean="0"/>
              <a:t> </a:t>
            </a:r>
            <a:r>
              <a:rPr lang="en-US" altLang="en-US" sz="1200" dirty="0" err="1" smtClean="0"/>
              <a:t>descripciones</a:t>
            </a:r>
            <a:r>
              <a:rPr lang="en-US" altLang="en-US" sz="1200" dirty="0" smtClean="0"/>
              <a:t> que se </a:t>
            </a:r>
            <a:r>
              <a:rPr lang="en-US" altLang="en-US" sz="1200" dirty="0" err="1" smtClean="0"/>
              <a:t>utilizan</a:t>
            </a:r>
            <a:r>
              <a:rPr lang="en-US" altLang="en-US" sz="1200" dirty="0" smtClean="0"/>
              <a:t> </a:t>
            </a:r>
            <a:r>
              <a:rPr lang="en-US" altLang="en-US" sz="1200" dirty="0" err="1" smtClean="0"/>
              <a:t>típicamente</a:t>
            </a:r>
            <a:r>
              <a:rPr lang="en-US" altLang="en-US" sz="1200" dirty="0" smtClean="0"/>
              <a:t> </a:t>
            </a:r>
            <a:r>
              <a:rPr lang="en-US" altLang="en-US" sz="1200" dirty="0" err="1" smtClean="0"/>
              <a:t>en</a:t>
            </a:r>
            <a:r>
              <a:rPr lang="en-US" altLang="en-US" sz="1200" dirty="0" smtClean="0"/>
              <a:t> la </a:t>
            </a:r>
            <a:r>
              <a:rPr lang="en-US" altLang="en-US" sz="1200" dirty="0" err="1" smtClean="0"/>
              <a:t>industria</a:t>
            </a:r>
            <a:r>
              <a:rPr lang="en-US" altLang="en-US" sz="1200" dirty="0" smtClean="0"/>
              <a:t> </a:t>
            </a:r>
            <a:r>
              <a:rPr lang="en-US" altLang="en-US" sz="1200" dirty="0" err="1" smtClean="0"/>
              <a:t>petrolera</a:t>
            </a:r>
            <a:r>
              <a:rPr lang="en-US" altLang="en-US" sz="1200" dirty="0" smtClean="0"/>
              <a:t>.</a:t>
            </a:r>
          </a:p>
          <a:p>
            <a:pPr algn="just">
              <a:lnSpc>
                <a:spcPct val="100000"/>
              </a:lnSpc>
              <a:spcBef>
                <a:spcPct val="0"/>
              </a:spcBef>
              <a:buFontTx/>
              <a:buNone/>
              <a:defRPr/>
            </a:pPr>
            <a:endParaRPr lang="en-US" altLang="en-US" sz="1200" dirty="0" smtClean="0"/>
          </a:p>
          <a:p>
            <a:pPr algn="just">
              <a:lnSpc>
                <a:spcPct val="100000"/>
              </a:lnSpc>
              <a:spcBef>
                <a:spcPct val="0"/>
              </a:spcBef>
              <a:buFontTx/>
              <a:buNone/>
              <a:defRPr/>
            </a:pPr>
            <a:r>
              <a:rPr lang="en-US" altLang="en-US" sz="1200" b="1" dirty="0" smtClean="0"/>
              <a:t>12.2 PROTECCIÓN DEL GENERADOR</a:t>
            </a:r>
          </a:p>
          <a:p>
            <a:pPr algn="just">
              <a:lnSpc>
                <a:spcPct val="100000"/>
              </a:lnSpc>
              <a:spcBef>
                <a:spcPct val="0"/>
              </a:spcBef>
              <a:buFontTx/>
              <a:buNone/>
              <a:defRPr/>
            </a:pPr>
            <a:r>
              <a:rPr lang="en-US" altLang="en-US" sz="1200" b="1" dirty="0" smtClean="0"/>
              <a:t>12.2.1 </a:t>
            </a:r>
            <a:r>
              <a:rPr lang="en-US" altLang="en-US" sz="1200" b="1" dirty="0" err="1" smtClean="0"/>
              <a:t>Generadores</a:t>
            </a:r>
            <a:r>
              <a:rPr lang="en-US" altLang="en-US" sz="1200" b="1" dirty="0" smtClean="0"/>
              <a:t> </a:t>
            </a:r>
            <a:r>
              <a:rPr lang="en-US" altLang="en-US" sz="1200" b="1" dirty="0" err="1" smtClean="0"/>
              <a:t>Principales</a:t>
            </a:r>
            <a:endParaRPr lang="en-US" altLang="en-US" sz="1200" b="1" dirty="0" smtClean="0"/>
          </a:p>
          <a:p>
            <a:pPr algn="just">
              <a:lnSpc>
                <a:spcPct val="100000"/>
              </a:lnSpc>
              <a:spcBef>
                <a:spcPct val="0"/>
              </a:spcBef>
              <a:buFontTx/>
              <a:buNone/>
              <a:defRPr/>
            </a:pPr>
            <a:endParaRPr lang="en-US" altLang="en-US" sz="1200" dirty="0" smtClean="0"/>
          </a:p>
          <a:p>
            <a:pPr algn="just">
              <a:lnSpc>
                <a:spcPct val="100000"/>
              </a:lnSpc>
              <a:spcBef>
                <a:spcPct val="0"/>
              </a:spcBef>
              <a:buFontTx/>
              <a:buNone/>
              <a:defRPr/>
            </a:pPr>
            <a:r>
              <a:rPr lang="en-US" altLang="en-US" sz="1200" dirty="0" smtClean="0"/>
              <a:t>Para </a:t>
            </a:r>
            <a:r>
              <a:rPr lang="en-US" altLang="en-US" sz="1200" dirty="0" err="1" smtClean="0"/>
              <a:t>generadores</a:t>
            </a:r>
            <a:r>
              <a:rPr lang="en-US" altLang="en-US" sz="1200" dirty="0" smtClean="0"/>
              <a:t> </a:t>
            </a:r>
            <a:r>
              <a:rPr lang="en-US" altLang="en-US" sz="1200" dirty="0" err="1" smtClean="0"/>
              <a:t>en</a:t>
            </a:r>
            <a:r>
              <a:rPr lang="en-US" altLang="en-US" sz="1200" dirty="0" smtClean="0"/>
              <a:t> el </a:t>
            </a:r>
            <a:r>
              <a:rPr lang="en-US" altLang="en-US" sz="1200" dirty="0" err="1" smtClean="0"/>
              <a:t>rango</a:t>
            </a:r>
            <a:r>
              <a:rPr lang="en-US" altLang="en-US" sz="1200" dirty="0" smtClean="0"/>
              <a:t> de </a:t>
            </a:r>
            <a:r>
              <a:rPr lang="en-US" altLang="en-US" sz="1200" dirty="0" err="1" smtClean="0"/>
              <a:t>aproximadamente</a:t>
            </a:r>
            <a:r>
              <a:rPr lang="en-US" altLang="en-US" sz="1200" dirty="0" smtClean="0"/>
              <a:t> 2 MW a 50 MW, </a:t>
            </a:r>
            <a:r>
              <a:rPr lang="en-US" altLang="en-US" sz="1200" dirty="0" err="1" smtClean="0"/>
              <a:t>los</a:t>
            </a:r>
            <a:r>
              <a:rPr lang="en-US" altLang="en-US" sz="1200" dirty="0" smtClean="0"/>
              <a:t> </a:t>
            </a:r>
            <a:r>
              <a:rPr lang="en-US" altLang="en-US" sz="1200" dirty="0" err="1" smtClean="0"/>
              <a:t>siguientes</a:t>
            </a:r>
            <a:r>
              <a:rPr lang="en-US" altLang="en-US" sz="1200" dirty="0" smtClean="0"/>
              <a:t> </a:t>
            </a:r>
            <a:r>
              <a:rPr lang="en-US" altLang="en-US" sz="1200" dirty="0" err="1" smtClean="0"/>
              <a:t>relés</a:t>
            </a:r>
            <a:r>
              <a:rPr lang="en-US" altLang="en-US" sz="1200" dirty="0" smtClean="0"/>
              <a:t> de </a:t>
            </a:r>
            <a:r>
              <a:rPr lang="en-US" altLang="en-US" sz="1200" dirty="0" err="1" smtClean="0"/>
              <a:t>protección</a:t>
            </a:r>
            <a:r>
              <a:rPr lang="en-US" altLang="en-US" sz="1200" dirty="0" smtClean="0"/>
              <a:t> </a:t>
            </a:r>
            <a:r>
              <a:rPr lang="en-US" altLang="en-US" sz="1200" dirty="0" err="1" smtClean="0"/>
              <a:t>deben</a:t>
            </a:r>
            <a:r>
              <a:rPr lang="en-US" altLang="en-US" sz="1200" dirty="0" smtClean="0"/>
              <a:t> </a:t>
            </a:r>
            <a:r>
              <a:rPr lang="en-US" altLang="en-US" sz="1200" dirty="0" err="1" smtClean="0"/>
              <a:t>ser</a:t>
            </a:r>
            <a:r>
              <a:rPr lang="en-US" altLang="en-US" sz="1200" dirty="0" smtClean="0"/>
              <a:t> </a:t>
            </a:r>
            <a:r>
              <a:rPr lang="en-US" altLang="en-US" sz="1200" dirty="0" err="1" smtClean="0"/>
              <a:t>proporcionado</a:t>
            </a:r>
            <a:r>
              <a:rPr lang="en-US" altLang="en-US" sz="1200" dirty="0" smtClean="0"/>
              <a:t>:-</a:t>
            </a:r>
          </a:p>
          <a:p>
            <a:pPr marL="285750" indent="-285750" algn="just">
              <a:lnSpc>
                <a:spcPct val="100000"/>
              </a:lnSpc>
              <a:spcBef>
                <a:spcPct val="0"/>
              </a:spcBef>
              <a:buFont typeface="Wingdings" panose="05000000000000000000" pitchFamily="2" charset="2"/>
              <a:buChar char="Ø"/>
              <a:defRPr/>
            </a:pPr>
            <a:r>
              <a:rPr lang="en-US" altLang="en-US" sz="1200" b="1" dirty="0" err="1" smtClean="0"/>
              <a:t>Sobrecorriente</a:t>
            </a:r>
            <a:r>
              <a:rPr lang="en-US" altLang="en-US" sz="1200" b="1" dirty="0" smtClean="0"/>
              <a:t> (51 V).</a:t>
            </a:r>
          </a:p>
          <a:p>
            <a:pPr marL="285750" indent="-285750" algn="just">
              <a:lnSpc>
                <a:spcPct val="100000"/>
              </a:lnSpc>
              <a:spcBef>
                <a:spcPct val="0"/>
              </a:spcBef>
              <a:buFont typeface="Wingdings" panose="05000000000000000000" pitchFamily="2" charset="2"/>
              <a:buChar char="Ø"/>
              <a:defRPr/>
            </a:pPr>
            <a:r>
              <a:rPr lang="en-US" altLang="en-US" sz="1200" b="1" dirty="0" err="1" smtClean="0"/>
              <a:t>Corriente</a:t>
            </a:r>
            <a:r>
              <a:rPr lang="en-US" altLang="en-US" sz="1200" b="1" dirty="0" smtClean="0"/>
              <a:t> </a:t>
            </a:r>
            <a:r>
              <a:rPr lang="en-US" altLang="en-US" sz="1200" b="1" dirty="0" err="1" smtClean="0"/>
              <a:t>diferencial</a:t>
            </a:r>
            <a:r>
              <a:rPr lang="en-US" altLang="en-US" sz="1200" b="1" dirty="0" smtClean="0"/>
              <a:t> del </a:t>
            </a:r>
            <a:r>
              <a:rPr lang="en-US" altLang="en-US" sz="1200" b="1" dirty="0" err="1" smtClean="0"/>
              <a:t>estator</a:t>
            </a:r>
            <a:r>
              <a:rPr lang="en-US" altLang="en-US" sz="1200" b="1" dirty="0" smtClean="0"/>
              <a:t> (87).</a:t>
            </a:r>
          </a:p>
          <a:p>
            <a:pPr marL="285750" indent="-285750" algn="just">
              <a:lnSpc>
                <a:spcPct val="100000"/>
              </a:lnSpc>
              <a:spcBef>
                <a:spcPct val="0"/>
              </a:spcBef>
              <a:buFont typeface="Wingdings" panose="05000000000000000000" pitchFamily="2" charset="2"/>
              <a:buChar char="Ø"/>
              <a:defRPr/>
            </a:pPr>
            <a:r>
              <a:rPr lang="en-US" altLang="en-US" sz="1200" b="1" dirty="0" err="1" smtClean="0"/>
              <a:t>Fallo</a:t>
            </a:r>
            <a:r>
              <a:rPr lang="en-US" altLang="en-US" sz="1200" b="1" dirty="0" smtClean="0"/>
              <a:t> de campo (40).</a:t>
            </a:r>
          </a:p>
          <a:p>
            <a:pPr marL="285750" indent="-285750" algn="just">
              <a:lnSpc>
                <a:spcPct val="100000"/>
              </a:lnSpc>
              <a:spcBef>
                <a:spcPct val="0"/>
              </a:spcBef>
              <a:buFont typeface="Wingdings" panose="05000000000000000000" pitchFamily="2" charset="2"/>
              <a:buChar char="Ø"/>
              <a:defRPr/>
            </a:pPr>
            <a:r>
              <a:rPr lang="en-US" altLang="en-US" sz="1200" b="1" dirty="0" err="1" smtClean="0"/>
              <a:t>Falla</a:t>
            </a:r>
            <a:r>
              <a:rPr lang="en-US" altLang="en-US" sz="1200" b="1" dirty="0" smtClean="0"/>
              <a:t> a </a:t>
            </a:r>
            <a:r>
              <a:rPr lang="en-US" altLang="en-US" sz="1200" b="1" dirty="0" err="1" smtClean="0"/>
              <a:t>tierra</a:t>
            </a:r>
            <a:r>
              <a:rPr lang="en-US" altLang="en-US" sz="1200" b="1" dirty="0" smtClean="0"/>
              <a:t> del </a:t>
            </a:r>
            <a:r>
              <a:rPr lang="en-US" altLang="en-US" sz="1200" b="1" dirty="0" err="1" smtClean="0"/>
              <a:t>devanado</a:t>
            </a:r>
            <a:r>
              <a:rPr lang="en-US" altLang="en-US" sz="1200" b="1" dirty="0" smtClean="0"/>
              <a:t> de campo (58).</a:t>
            </a:r>
          </a:p>
          <a:p>
            <a:pPr marL="285750" indent="-285750" algn="just">
              <a:lnSpc>
                <a:spcPct val="100000"/>
              </a:lnSpc>
              <a:spcBef>
                <a:spcPct val="0"/>
              </a:spcBef>
              <a:buFont typeface="Wingdings" panose="05000000000000000000" pitchFamily="2" charset="2"/>
              <a:buChar char="Ø"/>
              <a:defRPr/>
            </a:pPr>
            <a:r>
              <a:rPr lang="en-US" altLang="en-US" sz="1200" b="1" dirty="0" err="1" smtClean="0"/>
              <a:t>Potencia</a:t>
            </a:r>
            <a:r>
              <a:rPr lang="en-US" altLang="en-US" sz="1200" b="1" dirty="0" smtClean="0"/>
              <a:t> </a:t>
            </a:r>
            <a:r>
              <a:rPr lang="en-US" altLang="en-US" sz="1200" b="1" dirty="0" err="1" smtClean="0"/>
              <a:t>activa</a:t>
            </a:r>
            <a:r>
              <a:rPr lang="en-US" altLang="en-US" sz="1200" b="1" dirty="0" smtClean="0"/>
              <a:t> </a:t>
            </a:r>
            <a:r>
              <a:rPr lang="en-US" altLang="en-US" sz="1200" b="1" dirty="0" err="1" smtClean="0"/>
              <a:t>inversa</a:t>
            </a:r>
            <a:r>
              <a:rPr lang="en-US" altLang="en-US" sz="1200" b="1" dirty="0" smtClean="0"/>
              <a:t> (32).</a:t>
            </a:r>
          </a:p>
          <a:p>
            <a:pPr marL="285750" indent="-285750" algn="just">
              <a:lnSpc>
                <a:spcPct val="100000"/>
              </a:lnSpc>
              <a:spcBef>
                <a:spcPct val="0"/>
              </a:spcBef>
              <a:buFont typeface="Wingdings" panose="05000000000000000000" pitchFamily="2" charset="2"/>
              <a:buChar char="Ø"/>
              <a:defRPr/>
            </a:pPr>
            <a:r>
              <a:rPr lang="en-US" altLang="en-US" sz="1200" b="1" dirty="0" err="1" smtClean="0"/>
              <a:t>Secuencia</a:t>
            </a:r>
            <a:r>
              <a:rPr lang="en-US" altLang="en-US" sz="1200" b="1" dirty="0" smtClean="0"/>
              <a:t> de </a:t>
            </a:r>
            <a:r>
              <a:rPr lang="en-US" altLang="en-US" sz="1200" b="1" dirty="0" err="1" smtClean="0"/>
              <a:t>fase</a:t>
            </a:r>
            <a:r>
              <a:rPr lang="en-US" altLang="en-US" sz="1200" b="1" dirty="0" smtClean="0"/>
              <a:t> </a:t>
            </a:r>
            <a:r>
              <a:rPr lang="en-US" altLang="en-US" sz="1200" b="1" dirty="0" err="1" smtClean="0"/>
              <a:t>negativa</a:t>
            </a:r>
            <a:r>
              <a:rPr lang="en-US" altLang="en-US" sz="1200" b="1" dirty="0" smtClean="0"/>
              <a:t> (46).</a:t>
            </a:r>
          </a:p>
          <a:p>
            <a:pPr marL="285750" indent="-285750" algn="just">
              <a:lnSpc>
                <a:spcPct val="100000"/>
              </a:lnSpc>
              <a:spcBef>
                <a:spcPct val="0"/>
              </a:spcBef>
              <a:buFont typeface="Wingdings" panose="05000000000000000000" pitchFamily="2" charset="2"/>
              <a:buChar char="Ø"/>
              <a:defRPr/>
            </a:pPr>
            <a:r>
              <a:rPr lang="en-US" altLang="en-US" sz="1200" b="1" dirty="0" err="1" smtClean="0"/>
              <a:t>Corriente</a:t>
            </a:r>
            <a:r>
              <a:rPr lang="en-US" altLang="en-US" sz="1200" b="1" dirty="0" smtClean="0"/>
              <a:t> de </a:t>
            </a:r>
            <a:r>
              <a:rPr lang="en-US" altLang="en-US" sz="1200" b="1" dirty="0" err="1" smtClean="0"/>
              <a:t>falla</a:t>
            </a:r>
            <a:r>
              <a:rPr lang="en-US" altLang="en-US" sz="1200" b="1" dirty="0" smtClean="0"/>
              <a:t> a </a:t>
            </a:r>
            <a:r>
              <a:rPr lang="en-US" altLang="en-US" sz="1200" b="1" dirty="0" err="1" smtClean="0"/>
              <a:t>tierra</a:t>
            </a:r>
            <a:r>
              <a:rPr lang="en-US" altLang="en-US" sz="1200" b="1" dirty="0" smtClean="0"/>
              <a:t> del </a:t>
            </a:r>
            <a:r>
              <a:rPr lang="en-US" altLang="en-US" sz="1200" b="1" dirty="0" err="1" smtClean="0"/>
              <a:t>estator</a:t>
            </a:r>
            <a:r>
              <a:rPr lang="en-US" altLang="en-US" sz="1200" b="1" dirty="0" smtClean="0"/>
              <a:t> (51 G) y (64).</a:t>
            </a:r>
          </a:p>
          <a:p>
            <a:pPr marL="285750" indent="-285750" algn="just">
              <a:lnSpc>
                <a:spcPct val="100000"/>
              </a:lnSpc>
              <a:spcBef>
                <a:spcPct val="0"/>
              </a:spcBef>
              <a:buFont typeface="Wingdings" panose="05000000000000000000" pitchFamily="2" charset="2"/>
              <a:buChar char="Ø"/>
              <a:defRPr/>
            </a:pPr>
            <a:r>
              <a:rPr lang="en-US" altLang="en-US" sz="1200" b="1" dirty="0" err="1" smtClean="0"/>
              <a:t>Sobretensión</a:t>
            </a:r>
            <a:r>
              <a:rPr lang="en-US" altLang="en-US" sz="1200" b="1" dirty="0" smtClean="0"/>
              <a:t> </a:t>
            </a:r>
            <a:r>
              <a:rPr lang="en-US" altLang="en-US" sz="1200" b="1" dirty="0" err="1" smtClean="0"/>
              <a:t>en</a:t>
            </a:r>
            <a:r>
              <a:rPr lang="en-US" altLang="en-US" sz="1200" b="1" dirty="0" smtClean="0"/>
              <a:t> </a:t>
            </a:r>
            <a:r>
              <a:rPr lang="en-US" altLang="en-US" sz="1200" b="1" dirty="0" err="1" smtClean="0"/>
              <a:t>los</a:t>
            </a:r>
            <a:r>
              <a:rPr lang="en-US" altLang="en-US" sz="1200" b="1" dirty="0" smtClean="0"/>
              <a:t> </a:t>
            </a:r>
            <a:r>
              <a:rPr lang="en-US" altLang="en-US" sz="1200" b="1" dirty="0" err="1" smtClean="0"/>
              <a:t>terminales</a:t>
            </a:r>
            <a:r>
              <a:rPr lang="en-US" altLang="en-US" sz="1200" b="1" dirty="0" smtClean="0"/>
              <a:t>, (59) Nota 1.</a:t>
            </a:r>
          </a:p>
          <a:p>
            <a:pPr marL="285750" indent="-285750" algn="just">
              <a:lnSpc>
                <a:spcPct val="100000"/>
              </a:lnSpc>
              <a:spcBef>
                <a:spcPct val="0"/>
              </a:spcBef>
              <a:buFont typeface="Wingdings" panose="05000000000000000000" pitchFamily="2" charset="2"/>
              <a:buChar char="Ø"/>
              <a:defRPr/>
            </a:pPr>
            <a:r>
              <a:rPr lang="en-US" altLang="en-US" sz="1200" b="1" dirty="0" err="1" smtClean="0"/>
              <a:t>baja</a:t>
            </a:r>
            <a:r>
              <a:rPr lang="en-US" altLang="en-US" sz="1200" b="1" dirty="0" smtClean="0"/>
              <a:t> </a:t>
            </a:r>
            <a:r>
              <a:rPr lang="en-US" altLang="en-US" sz="1200" b="1" dirty="0" err="1" smtClean="0"/>
              <a:t>tensión</a:t>
            </a:r>
            <a:r>
              <a:rPr lang="en-US" altLang="en-US" sz="1200" b="1" dirty="0" smtClean="0"/>
              <a:t> </a:t>
            </a:r>
            <a:r>
              <a:rPr lang="en-US" altLang="en-US" sz="1200" b="1" dirty="0" err="1" smtClean="0"/>
              <a:t>en</a:t>
            </a:r>
            <a:r>
              <a:rPr lang="en-US" altLang="en-US" sz="1200" b="1" dirty="0" smtClean="0"/>
              <a:t> </a:t>
            </a:r>
            <a:r>
              <a:rPr lang="en-US" altLang="en-US" sz="1200" b="1" dirty="0" err="1" smtClean="0"/>
              <a:t>terminales</a:t>
            </a:r>
            <a:r>
              <a:rPr lang="en-US" altLang="en-US" sz="1200" b="1" dirty="0" smtClean="0"/>
              <a:t>, (27) Nota 1.</a:t>
            </a:r>
          </a:p>
          <a:p>
            <a:pPr marL="285750" indent="-285750" algn="just">
              <a:lnSpc>
                <a:spcPct val="100000"/>
              </a:lnSpc>
              <a:spcBef>
                <a:spcPct val="0"/>
              </a:spcBef>
              <a:buFont typeface="Wingdings" panose="05000000000000000000" pitchFamily="2" charset="2"/>
              <a:buChar char="Ø"/>
              <a:defRPr/>
            </a:pPr>
            <a:r>
              <a:rPr lang="en-US" altLang="en-US" sz="1200" b="1" dirty="0" err="1" smtClean="0"/>
              <a:t>Sobrefrecuencia</a:t>
            </a:r>
            <a:r>
              <a:rPr lang="en-US" altLang="en-US" sz="1200" b="1" dirty="0" smtClean="0"/>
              <a:t>, (81) Nota 2.</a:t>
            </a:r>
          </a:p>
          <a:p>
            <a:pPr marL="285750" indent="-285750" algn="just">
              <a:lnSpc>
                <a:spcPct val="100000"/>
              </a:lnSpc>
              <a:spcBef>
                <a:spcPct val="0"/>
              </a:spcBef>
              <a:buFont typeface="Wingdings" panose="05000000000000000000" pitchFamily="2" charset="2"/>
              <a:buChar char="Ø"/>
              <a:defRPr/>
            </a:pPr>
            <a:r>
              <a:rPr lang="en-US" altLang="en-US" sz="1200" b="1" dirty="0" err="1" smtClean="0"/>
              <a:t>Subfrecuencia</a:t>
            </a:r>
            <a:r>
              <a:rPr lang="en-US" altLang="en-US" sz="1200" b="1" dirty="0" smtClean="0"/>
              <a:t>, (81) Nota 2.</a:t>
            </a:r>
          </a:p>
          <a:p>
            <a:pPr marL="285750" indent="-285750" algn="just">
              <a:lnSpc>
                <a:spcPct val="100000"/>
              </a:lnSpc>
              <a:spcBef>
                <a:spcPct val="0"/>
              </a:spcBef>
              <a:buFont typeface="Wingdings" panose="05000000000000000000" pitchFamily="2" charset="2"/>
              <a:buChar char="Ø"/>
              <a:defRPr/>
            </a:pPr>
            <a:r>
              <a:rPr lang="en-US" altLang="en-US" sz="1200" b="1" dirty="0" err="1" smtClean="0"/>
              <a:t>Temperatura</a:t>
            </a:r>
            <a:r>
              <a:rPr lang="en-US" altLang="en-US" sz="1200" b="1" dirty="0" smtClean="0"/>
              <a:t> de </a:t>
            </a:r>
            <a:r>
              <a:rPr lang="en-US" altLang="en-US" sz="1200" b="1" dirty="0" err="1" smtClean="0"/>
              <a:t>bobinado</a:t>
            </a:r>
            <a:r>
              <a:rPr lang="en-US" altLang="en-US" sz="1200" b="1" dirty="0" smtClean="0"/>
              <a:t> (26).</a:t>
            </a:r>
          </a:p>
          <a:p>
            <a:endParaRPr lang="es-ES" dirty="0"/>
          </a:p>
        </p:txBody>
      </p:sp>
      <p:sp>
        <p:nvSpPr>
          <p:cNvPr id="4" name="Marcador de número de diapositiva 3"/>
          <p:cNvSpPr>
            <a:spLocks noGrp="1"/>
          </p:cNvSpPr>
          <p:nvPr>
            <p:ph type="sldNum" sz="quarter" idx="10"/>
          </p:nvPr>
        </p:nvSpPr>
        <p:spPr/>
        <p:txBody>
          <a:bodyPr/>
          <a:lstStyle/>
          <a:p>
            <a:fld id="{4DF7EC8A-CFDA-4817-8A6B-E694783E0927}" type="slidenum">
              <a:rPr lang="es-ES" smtClean="0"/>
              <a:t>6</a:t>
            </a:fld>
            <a:endParaRPr lang="es-ES"/>
          </a:p>
        </p:txBody>
      </p:sp>
    </p:spTree>
    <p:extLst>
      <p:ext uri="{BB962C8B-B14F-4D97-AF65-F5344CB8AC3E}">
        <p14:creationId xmlns:p14="http://schemas.microsoft.com/office/powerpoint/2010/main" val="3652732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lnSpc>
                <a:spcPct val="100000"/>
              </a:lnSpc>
              <a:spcBef>
                <a:spcPct val="0"/>
              </a:spcBef>
              <a:buFontTx/>
              <a:buNone/>
            </a:pPr>
            <a:r>
              <a:rPr lang="en-US" altLang="en-US" sz="1200" b="1" dirty="0" smtClean="0"/>
              <a:t>12.2.2 </a:t>
            </a:r>
            <a:r>
              <a:rPr lang="en-US" altLang="en-US" sz="1200" b="1" dirty="0" err="1" smtClean="0"/>
              <a:t>Sobrecorriente</a:t>
            </a:r>
            <a:endParaRPr lang="en-US" altLang="en-US" sz="1200" b="1" dirty="0" smtClean="0"/>
          </a:p>
          <a:p>
            <a:pPr algn="just">
              <a:lnSpc>
                <a:spcPct val="100000"/>
              </a:lnSpc>
              <a:spcBef>
                <a:spcPct val="0"/>
              </a:spcBef>
              <a:buFontTx/>
              <a:buNone/>
            </a:pPr>
            <a:r>
              <a:rPr lang="en-US" altLang="en-US" sz="1200" b="1" dirty="0" smtClean="0"/>
              <a:t>12.2.2.1 </a:t>
            </a:r>
            <a:r>
              <a:rPr lang="en-US" altLang="en-US" sz="1200" b="1" dirty="0" err="1" smtClean="0"/>
              <a:t>Respuesta</a:t>
            </a:r>
            <a:r>
              <a:rPr lang="en-US" altLang="en-US" sz="1200" b="1" dirty="0" smtClean="0"/>
              <a:t> de un </a:t>
            </a:r>
            <a:r>
              <a:rPr lang="en-US" altLang="en-US" sz="1200" b="1" dirty="0" err="1" smtClean="0"/>
              <a:t>generador</a:t>
            </a:r>
            <a:r>
              <a:rPr lang="en-US" altLang="en-US" sz="1200" b="1" dirty="0" smtClean="0"/>
              <a:t> ante </a:t>
            </a:r>
            <a:r>
              <a:rPr lang="en-US" altLang="en-US" sz="1200" b="1" dirty="0" err="1" smtClean="0"/>
              <a:t>una</a:t>
            </a:r>
            <a:r>
              <a:rPr lang="en-US" altLang="en-US" sz="1200" b="1" dirty="0" smtClean="0"/>
              <a:t> </a:t>
            </a:r>
            <a:r>
              <a:rPr lang="en-US" altLang="en-US" sz="1200" b="1" dirty="0" err="1" smtClean="0"/>
              <a:t>falla</a:t>
            </a:r>
            <a:r>
              <a:rPr lang="en-US" altLang="en-US" sz="1200" b="1" dirty="0" smtClean="0"/>
              <a:t> mayor</a:t>
            </a:r>
          </a:p>
          <a:p>
            <a:pPr algn="just">
              <a:lnSpc>
                <a:spcPct val="100000"/>
              </a:lnSpc>
              <a:spcBef>
                <a:spcPct val="0"/>
              </a:spcBef>
              <a:buFontTx/>
              <a:buNone/>
            </a:pPr>
            <a:endParaRPr lang="en-US" altLang="en-US" sz="1200" dirty="0" smtClean="0"/>
          </a:p>
          <a:p>
            <a:pPr algn="just">
              <a:lnSpc>
                <a:spcPct val="100000"/>
              </a:lnSpc>
              <a:spcBef>
                <a:spcPct val="0"/>
              </a:spcBef>
              <a:buFontTx/>
              <a:buNone/>
            </a:pPr>
            <a:r>
              <a:rPr lang="en-US" altLang="en-US" sz="1200" dirty="0" err="1" smtClean="0"/>
              <a:t>Cuando</a:t>
            </a:r>
            <a:r>
              <a:rPr lang="en-US" altLang="en-US" sz="1200" dirty="0" smtClean="0"/>
              <a:t> </a:t>
            </a:r>
            <a:r>
              <a:rPr lang="en-US" altLang="en-US" sz="1200" dirty="0" err="1" smtClean="0"/>
              <a:t>ocurre</a:t>
            </a:r>
            <a:r>
              <a:rPr lang="en-US" altLang="en-US" sz="1200" dirty="0" smtClean="0"/>
              <a:t> </a:t>
            </a:r>
            <a:r>
              <a:rPr lang="en-US" altLang="en-US" sz="1200" dirty="0" err="1" smtClean="0"/>
              <a:t>una</a:t>
            </a:r>
            <a:r>
              <a:rPr lang="en-US" altLang="en-US" sz="1200" dirty="0" smtClean="0"/>
              <a:t> </a:t>
            </a:r>
            <a:r>
              <a:rPr lang="en-US" altLang="en-US" sz="1200" dirty="0" err="1" smtClean="0"/>
              <a:t>falla</a:t>
            </a:r>
            <a:r>
              <a:rPr lang="en-US" altLang="en-US" sz="1200" dirty="0" smtClean="0"/>
              <a:t> </a:t>
            </a:r>
            <a:r>
              <a:rPr lang="en-US" altLang="en-US" sz="1200" dirty="0" err="1" smtClean="0"/>
              <a:t>grande</a:t>
            </a:r>
            <a:r>
              <a:rPr lang="en-US" altLang="en-US" sz="1200" dirty="0" smtClean="0"/>
              <a:t> externa al </a:t>
            </a:r>
            <a:r>
              <a:rPr lang="en-US" altLang="en-US" sz="1200" dirty="0" err="1" smtClean="0"/>
              <a:t>generador</a:t>
            </a:r>
            <a:r>
              <a:rPr lang="en-US" altLang="en-US" sz="1200" dirty="0" smtClean="0"/>
              <a:t> </a:t>
            </a:r>
            <a:r>
              <a:rPr lang="en-US" altLang="en-US" sz="1200" dirty="0" err="1" smtClean="0"/>
              <a:t>pero</a:t>
            </a:r>
            <a:r>
              <a:rPr lang="en-US" altLang="en-US" sz="1200" dirty="0" smtClean="0"/>
              <a:t> </a:t>
            </a:r>
            <a:r>
              <a:rPr lang="en-US" altLang="en-US" sz="1200" dirty="0" err="1" smtClean="0"/>
              <a:t>cerca</a:t>
            </a:r>
            <a:r>
              <a:rPr lang="en-US" altLang="en-US" sz="1200" dirty="0" smtClean="0"/>
              <a:t> de </a:t>
            </a:r>
            <a:r>
              <a:rPr lang="en-US" altLang="en-US" sz="1200" dirty="0" err="1" smtClean="0"/>
              <a:t>los</a:t>
            </a:r>
            <a:r>
              <a:rPr lang="en-US" altLang="en-US" sz="1200" dirty="0" smtClean="0"/>
              <a:t> </a:t>
            </a:r>
            <a:r>
              <a:rPr lang="en-US" altLang="en-US" sz="1200" dirty="0" err="1" smtClean="0"/>
              <a:t>terminales</a:t>
            </a:r>
            <a:r>
              <a:rPr lang="en-US" altLang="en-US" sz="1200" dirty="0" smtClean="0"/>
              <a:t> del </a:t>
            </a:r>
            <a:r>
              <a:rPr lang="en-US" altLang="en-US" sz="1200" dirty="0" err="1" smtClean="0"/>
              <a:t>estator</a:t>
            </a:r>
            <a:r>
              <a:rPr lang="en-US" altLang="en-US" sz="1200" dirty="0" smtClean="0"/>
              <a:t> del </a:t>
            </a:r>
            <a:r>
              <a:rPr lang="en-US" altLang="en-US" sz="1200" dirty="0" err="1" smtClean="0"/>
              <a:t>generador</a:t>
            </a:r>
            <a:r>
              <a:rPr lang="en-US" altLang="en-US" sz="1200" dirty="0" smtClean="0"/>
              <a:t> o </a:t>
            </a:r>
            <a:r>
              <a:rPr lang="en-US" altLang="en-US" sz="1200" dirty="0" err="1" smtClean="0"/>
              <a:t>cerca</a:t>
            </a:r>
            <a:r>
              <a:rPr lang="en-US" altLang="en-US" sz="1200" dirty="0" smtClean="0"/>
              <a:t> de </a:t>
            </a:r>
            <a:r>
              <a:rPr lang="en-US" altLang="en-US" sz="1200" dirty="0" err="1" smtClean="0"/>
              <a:t>su</a:t>
            </a:r>
            <a:r>
              <a:rPr lang="en-US" altLang="en-US" sz="1200" dirty="0" smtClean="0"/>
              <a:t> </a:t>
            </a:r>
            <a:r>
              <a:rPr lang="en-US" altLang="en-US" sz="1200" dirty="0" err="1" smtClean="0"/>
              <a:t>aparamenta</a:t>
            </a:r>
            <a:r>
              <a:rPr lang="en-US" altLang="en-US" sz="1200" dirty="0" smtClean="0"/>
              <a:t>, </a:t>
            </a:r>
            <a:r>
              <a:rPr lang="en-US" altLang="en-US" sz="1200" dirty="0" err="1" smtClean="0"/>
              <a:t>tienen</a:t>
            </a:r>
            <a:r>
              <a:rPr lang="en-US" altLang="en-US" sz="1200" dirty="0" smtClean="0"/>
              <a:t> </a:t>
            </a:r>
            <a:r>
              <a:rPr lang="en-US" altLang="en-US" sz="1200" dirty="0" err="1" smtClean="0"/>
              <a:t>lugar</a:t>
            </a:r>
            <a:r>
              <a:rPr lang="en-US" altLang="en-US" sz="1200" dirty="0" smtClean="0"/>
              <a:t> dos </a:t>
            </a:r>
            <a:r>
              <a:rPr lang="en-US" altLang="en-US" sz="1200" dirty="0" err="1" smtClean="0"/>
              <a:t>reacciones</a:t>
            </a:r>
            <a:r>
              <a:rPr lang="en-US" altLang="en-US" sz="1200" dirty="0" smtClean="0"/>
              <a:t>:</a:t>
            </a:r>
          </a:p>
          <a:p>
            <a:pPr algn="just">
              <a:lnSpc>
                <a:spcPct val="100000"/>
              </a:lnSpc>
              <a:spcBef>
                <a:spcPct val="0"/>
              </a:spcBef>
              <a:buFontTx/>
              <a:buNone/>
            </a:pPr>
            <a:endParaRPr lang="en-US" altLang="en-US" sz="1200" dirty="0" smtClean="0"/>
          </a:p>
          <a:p>
            <a:pPr algn="just">
              <a:lnSpc>
                <a:spcPct val="100000"/>
              </a:lnSpc>
              <a:spcBef>
                <a:spcPct val="0"/>
              </a:spcBef>
              <a:buFont typeface="Arial" panose="020B0604020202020204" pitchFamily="34" charset="0"/>
              <a:buNone/>
            </a:pPr>
            <a:r>
              <a:rPr lang="en-US" altLang="en-US" sz="1200" b="1" dirty="0" smtClean="0"/>
              <a:t>a)</a:t>
            </a:r>
            <a:r>
              <a:rPr lang="en-US" altLang="en-US" sz="1200" dirty="0" smtClean="0"/>
              <a:t> La </a:t>
            </a:r>
            <a:r>
              <a:rPr lang="en-US" altLang="en-US" sz="1200" dirty="0" err="1" smtClean="0"/>
              <a:t>corriente</a:t>
            </a:r>
            <a:r>
              <a:rPr lang="en-US" altLang="en-US" sz="1200" dirty="0" smtClean="0"/>
              <a:t> de </a:t>
            </a:r>
            <a:r>
              <a:rPr lang="en-US" altLang="en-US" sz="1200" dirty="0" err="1" smtClean="0"/>
              <a:t>falla</a:t>
            </a:r>
            <a:r>
              <a:rPr lang="en-US" altLang="en-US" sz="1200" dirty="0" smtClean="0"/>
              <a:t> </a:t>
            </a:r>
            <a:r>
              <a:rPr lang="en-US" altLang="en-US" sz="1200" dirty="0" err="1" smtClean="0"/>
              <a:t>suministrada</a:t>
            </a:r>
            <a:r>
              <a:rPr lang="en-US" altLang="en-US" sz="1200" dirty="0" smtClean="0"/>
              <a:t> </a:t>
            </a:r>
            <a:r>
              <a:rPr lang="en-US" altLang="en-US" sz="1200" dirty="0" err="1" smtClean="0"/>
              <a:t>por</a:t>
            </a:r>
            <a:r>
              <a:rPr lang="en-US" altLang="en-US" sz="1200" dirty="0" smtClean="0"/>
              <a:t> el </a:t>
            </a:r>
            <a:r>
              <a:rPr lang="en-US" altLang="en-US" sz="1200" dirty="0" err="1" smtClean="0"/>
              <a:t>generador</a:t>
            </a:r>
            <a:r>
              <a:rPr lang="en-US" altLang="en-US" sz="1200" dirty="0" smtClean="0"/>
              <a:t> </a:t>
            </a:r>
            <a:r>
              <a:rPr lang="en-US" altLang="en-US" sz="1200" dirty="0" err="1" smtClean="0"/>
              <a:t>es</a:t>
            </a:r>
            <a:r>
              <a:rPr lang="en-US" altLang="en-US" sz="1200" dirty="0" smtClean="0"/>
              <a:t> </a:t>
            </a:r>
            <a:r>
              <a:rPr lang="en-US" altLang="en-US" sz="1200" dirty="0" err="1" smtClean="0"/>
              <a:t>inicialmente</a:t>
            </a:r>
            <a:r>
              <a:rPr lang="en-US" altLang="en-US" sz="1200" dirty="0" smtClean="0"/>
              <a:t> </a:t>
            </a:r>
            <a:r>
              <a:rPr lang="en-US" altLang="en-US" sz="1200" dirty="0" err="1" smtClean="0"/>
              <a:t>alta</a:t>
            </a:r>
            <a:r>
              <a:rPr lang="en-US" altLang="en-US" sz="1200" dirty="0" smtClean="0"/>
              <a:t> (</a:t>
            </a:r>
            <a:r>
              <a:rPr lang="en-US" altLang="en-US" sz="1200" dirty="0" err="1" smtClean="0"/>
              <a:t>aproximadamente</a:t>
            </a:r>
            <a:r>
              <a:rPr lang="en-US" altLang="en-US" sz="1200" dirty="0" smtClean="0"/>
              <a:t> 5 a 8 </a:t>
            </a:r>
            <a:r>
              <a:rPr lang="en-US" altLang="en-US" sz="1200" dirty="0" err="1" smtClean="0"/>
              <a:t>veces</a:t>
            </a:r>
            <a:r>
              <a:rPr lang="en-US" altLang="en-US" sz="1200" dirty="0" smtClean="0"/>
              <a:t> la </a:t>
            </a:r>
            <a:r>
              <a:rPr lang="en-US" altLang="en-US" sz="1200" dirty="0" err="1" smtClean="0"/>
              <a:t>corriente</a:t>
            </a:r>
            <a:r>
              <a:rPr lang="en-US" altLang="en-US" sz="1200" dirty="0" smtClean="0"/>
              <a:t> </a:t>
            </a:r>
            <a:r>
              <a:rPr lang="en-US" altLang="en-US" sz="1200" dirty="0" err="1" smtClean="0"/>
              <a:t>corriente</a:t>
            </a:r>
            <a:r>
              <a:rPr lang="en-US" altLang="en-US" sz="1200" dirty="0" smtClean="0"/>
              <a:t> de </a:t>
            </a:r>
            <a:r>
              <a:rPr lang="en-US" altLang="en-US" sz="1200" dirty="0" err="1" smtClean="0"/>
              <a:t>carga</a:t>
            </a:r>
            <a:r>
              <a:rPr lang="en-US" altLang="en-US" sz="1200" dirty="0" smtClean="0"/>
              <a:t> plena) </a:t>
            </a:r>
            <a:r>
              <a:rPr lang="en-US" altLang="en-US" sz="1200" dirty="0" err="1" smtClean="0"/>
              <a:t>pero</a:t>
            </a:r>
            <a:r>
              <a:rPr lang="en-US" altLang="en-US" sz="1200" dirty="0" smtClean="0"/>
              <a:t> </a:t>
            </a:r>
            <a:r>
              <a:rPr lang="en-US" altLang="en-US" sz="1200" dirty="0" err="1" smtClean="0"/>
              <a:t>decae</a:t>
            </a:r>
            <a:r>
              <a:rPr lang="en-US" altLang="en-US" sz="1200" dirty="0" smtClean="0"/>
              <a:t> </a:t>
            </a:r>
            <a:r>
              <a:rPr lang="en-US" altLang="en-US" sz="1200" dirty="0" err="1" smtClean="0"/>
              <a:t>en</a:t>
            </a:r>
            <a:r>
              <a:rPr lang="en-US" altLang="en-US" sz="1200" dirty="0" smtClean="0"/>
              <a:t> </a:t>
            </a:r>
            <a:r>
              <a:rPr lang="en-US" altLang="en-US" sz="1200" dirty="0" err="1" smtClean="0"/>
              <a:t>unas</a:t>
            </a:r>
            <a:r>
              <a:rPr lang="en-US" altLang="en-US" sz="1200" dirty="0" smtClean="0"/>
              <a:t> </a:t>
            </a:r>
            <a:r>
              <a:rPr lang="en-US" altLang="en-US" sz="1200" dirty="0" err="1" smtClean="0"/>
              <a:t>pocas</a:t>
            </a:r>
            <a:r>
              <a:rPr lang="en-US" altLang="en-US" sz="1200" dirty="0" smtClean="0"/>
              <a:t> </a:t>
            </a:r>
            <a:r>
              <a:rPr lang="en-US" altLang="en-US" sz="1200" dirty="0" err="1" smtClean="0"/>
              <a:t>decenas</a:t>
            </a:r>
            <a:r>
              <a:rPr lang="en-US" altLang="en-US" sz="1200" dirty="0" smtClean="0"/>
              <a:t> de </a:t>
            </a:r>
            <a:r>
              <a:rPr lang="en-US" altLang="en-US" sz="1200" dirty="0" err="1" smtClean="0"/>
              <a:t>ciclos</a:t>
            </a:r>
            <a:r>
              <a:rPr lang="en-US" altLang="en-US" sz="1200" dirty="0" smtClean="0"/>
              <a:t> a un valor mucho </a:t>
            </a:r>
            <a:r>
              <a:rPr lang="en-US" altLang="en-US" sz="1200" dirty="0" err="1" smtClean="0"/>
              <a:t>más</a:t>
            </a:r>
            <a:r>
              <a:rPr lang="en-US" altLang="en-US" sz="1200" dirty="0" smtClean="0"/>
              <a:t> </a:t>
            </a:r>
            <a:r>
              <a:rPr lang="en-US" altLang="en-US" sz="1200" dirty="0" err="1" smtClean="0"/>
              <a:t>bajo</a:t>
            </a:r>
            <a:r>
              <a:rPr lang="en-US" altLang="en-US" sz="1200" dirty="0" smtClean="0"/>
              <a:t>. Este valor inferior </a:t>
            </a:r>
            <a:r>
              <a:rPr lang="en-US" altLang="en-US" sz="1200" dirty="0" err="1" smtClean="0"/>
              <a:t>está</a:t>
            </a:r>
            <a:r>
              <a:rPr lang="en-US" altLang="en-US" sz="1200" dirty="0" smtClean="0"/>
              <a:t> </a:t>
            </a:r>
            <a:r>
              <a:rPr lang="en-US" altLang="en-US" sz="1200" dirty="0" err="1" smtClean="0"/>
              <a:t>determinado</a:t>
            </a:r>
            <a:r>
              <a:rPr lang="en-US" altLang="en-US" sz="1200" dirty="0" smtClean="0"/>
              <a:t> </a:t>
            </a:r>
            <a:r>
              <a:rPr lang="en-US" altLang="en-US" sz="1200" dirty="0" err="1" smtClean="0"/>
              <a:t>por</a:t>
            </a:r>
            <a:r>
              <a:rPr lang="en-US" altLang="en-US" sz="1200" dirty="0" smtClean="0"/>
              <a:t> la </a:t>
            </a:r>
            <a:r>
              <a:rPr lang="en-US" altLang="en-US" sz="1200" dirty="0" err="1" smtClean="0"/>
              <a:t>reactancia</a:t>
            </a:r>
            <a:r>
              <a:rPr lang="en-US" altLang="en-US" sz="1200" dirty="0" smtClean="0"/>
              <a:t> </a:t>
            </a:r>
            <a:r>
              <a:rPr lang="en-US" altLang="en-US" sz="1200" dirty="0" err="1" smtClean="0"/>
              <a:t>sincrónica</a:t>
            </a:r>
            <a:r>
              <a:rPr lang="en-US" altLang="en-US" sz="1200" dirty="0" smtClean="0"/>
              <a:t> y la </a:t>
            </a:r>
            <a:r>
              <a:rPr lang="en-US" altLang="en-US" sz="1200" dirty="0" err="1" smtClean="0"/>
              <a:t>corriente</a:t>
            </a:r>
            <a:r>
              <a:rPr lang="en-US" altLang="en-US" sz="1200" dirty="0" smtClean="0"/>
              <a:t> </a:t>
            </a:r>
            <a:r>
              <a:rPr lang="en-US" altLang="en-US" sz="1200" dirty="0" err="1" smtClean="0"/>
              <a:t>máxima</a:t>
            </a:r>
            <a:r>
              <a:rPr lang="en-US" altLang="en-US" sz="1200" dirty="0" smtClean="0"/>
              <a:t> de </a:t>
            </a:r>
            <a:r>
              <a:rPr lang="en-US" altLang="en-US" sz="1200" dirty="0" err="1" smtClean="0"/>
              <a:t>salida</a:t>
            </a:r>
            <a:r>
              <a:rPr lang="en-US" altLang="en-US" sz="1200" dirty="0" smtClean="0"/>
              <a:t> de la </a:t>
            </a:r>
            <a:r>
              <a:rPr lang="en-US" altLang="en-US" sz="1200" dirty="0" err="1" smtClean="0"/>
              <a:t>excitatriz</a:t>
            </a:r>
            <a:r>
              <a:rPr lang="en-US" altLang="en-US" sz="1200" dirty="0" smtClean="0"/>
              <a:t>. </a:t>
            </a:r>
            <a:r>
              <a:rPr lang="en-US" altLang="en-US" sz="1200" dirty="0" err="1" smtClean="0"/>
              <a:t>Ver</a:t>
            </a:r>
            <a:r>
              <a:rPr lang="en-US" altLang="en-US" sz="1200" dirty="0" smtClean="0"/>
              <a:t> </a:t>
            </a:r>
            <a:r>
              <a:rPr lang="en-US" altLang="en-US" sz="1200" dirty="0" err="1" smtClean="0"/>
              <a:t>Figura</a:t>
            </a:r>
            <a:r>
              <a:rPr lang="en-US" altLang="en-US" sz="1200" dirty="0" smtClean="0"/>
              <a:t> 12.3 que </a:t>
            </a:r>
            <a:r>
              <a:rPr lang="en-US" altLang="en-US" sz="1200" dirty="0" err="1" smtClean="0"/>
              <a:t>muestra</a:t>
            </a:r>
            <a:r>
              <a:rPr lang="en-US" altLang="en-US" sz="1200" dirty="0" smtClean="0"/>
              <a:t> la </a:t>
            </a:r>
            <a:r>
              <a:rPr lang="en-US" altLang="en-US" sz="1200" dirty="0" err="1" smtClean="0"/>
              <a:t>respuesta</a:t>
            </a:r>
            <a:r>
              <a:rPr lang="en-US" altLang="en-US" sz="1200" dirty="0" smtClean="0"/>
              <a:t> de </a:t>
            </a:r>
            <a:r>
              <a:rPr lang="en-US" altLang="en-US" sz="1200" dirty="0" err="1" smtClean="0"/>
              <a:t>corriente</a:t>
            </a:r>
            <a:r>
              <a:rPr lang="en-US" altLang="en-US" sz="1200" dirty="0" smtClean="0"/>
              <a:t> del </a:t>
            </a:r>
            <a:r>
              <a:rPr lang="en-US" altLang="en-US" sz="1200" dirty="0" err="1" smtClean="0"/>
              <a:t>estator</a:t>
            </a:r>
            <a:r>
              <a:rPr lang="en-US" altLang="en-US" sz="1200" dirty="0" smtClean="0"/>
              <a:t> a un </a:t>
            </a:r>
            <a:r>
              <a:rPr lang="en-US" altLang="en-US" sz="1200" dirty="0" err="1" smtClean="0"/>
              <a:t>cortocircuito</a:t>
            </a:r>
            <a:r>
              <a:rPr lang="en-US" altLang="en-US" sz="1200" dirty="0" smtClean="0"/>
              <a:t> </a:t>
            </a:r>
            <a:r>
              <a:rPr lang="en-US" altLang="en-US" sz="1200" dirty="0" err="1" smtClean="0"/>
              <a:t>completo</a:t>
            </a:r>
            <a:r>
              <a:rPr lang="en-US" altLang="en-US" sz="1200" dirty="0" smtClean="0"/>
              <a:t> </a:t>
            </a:r>
            <a:r>
              <a:rPr lang="en-US" altLang="en-US" sz="1200" dirty="0" err="1" smtClean="0"/>
              <a:t>en</a:t>
            </a:r>
            <a:r>
              <a:rPr lang="en-US" altLang="en-US" sz="1200" dirty="0" smtClean="0"/>
              <a:t> </a:t>
            </a:r>
            <a:r>
              <a:rPr lang="en-US" altLang="en-US" sz="1200" dirty="0" err="1" smtClean="0"/>
              <a:t>sus</a:t>
            </a:r>
            <a:r>
              <a:rPr lang="en-US" altLang="en-US" sz="1200" dirty="0" smtClean="0"/>
              <a:t> </a:t>
            </a:r>
            <a:r>
              <a:rPr lang="en-US" altLang="en-US" sz="1200" dirty="0" err="1" smtClean="0"/>
              <a:t>terminales</a:t>
            </a:r>
            <a:r>
              <a:rPr lang="en-US" altLang="en-US" sz="1200" dirty="0" smtClean="0"/>
              <a:t>. </a:t>
            </a:r>
            <a:endParaRPr lang="es-ES" dirty="0"/>
          </a:p>
        </p:txBody>
      </p:sp>
      <p:sp>
        <p:nvSpPr>
          <p:cNvPr id="4" name="Marcador de número de diapositiva 3"/>
          <p:cNvSpPr>
            <a:spLocks noGrp="1"/>
          </p:cNvSpPr>
          <p:nvPr>
            <p:ph type="sldNum" sz="quarter" idx="10"/>
          </p:nvPr>
        </p:nvSpPr>
        <p:spPr/>
        <p:txBody>
          <a:bodyPr/>
          <a:lstStyle/>
          <a:p>
            <a:fld id="{4DF7EC8A-CFDA-4817-8A6B-E694783E0927}" type="slidenum">
              <a:rPr lang="es-ES" smtClean="0"/>
              <a:t>7</a:t>
            </a:fld>
            <a:endParaRPr lang="es-ES"/>
          </a:p>
        </p:txBody>
      </p:sp>
    </p:spTree>
    <p:extLst>
      <p:ext uri="{BB962C8B-B14F-4D97-AF65-F5344CB8AC3E}">
        <p14:creationId xmlns:p14="http://schemas.microsoft.com/office/powerpoint/2010/main" val="46845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lnSpc>
                <a:spcPct val="100000"/>
              </a:lnSpc>
              <a:spcBef>
                <a:spcPct val="0"/>
              </a:spcBef>
              <a:buFontTx/>
              <a:buNone/>
            </a:pPr>
            <a:r>
              <a:rPr lang="en-US" altLang="en-US" sz="1200" dirty="0" smtClean="0"/>
              <a:t>Se </a:t>
            </a:r>
            <a:r>
              <a:rPr lang="en-US" altLang="en-US" sz="1200" dirty="0" err="1" smtClean="0"/>
              <a:t>muestran</a:t>
            </a:r>
            <a:r>
              <a:rPr lang="en-US" altLang="en-US" sz="1200" dirty="0" smtClean="0"/>
              <a:t> dos </a:t>
            </a:r>
            <a:r>
              <a:rPr lang="en-US" altLang="en-US" sz="1200" dirty="0" err="1" smtClean="0"/>
              <a:t>casos</a:t>
            </a:r>
            <a:r>
              <a:rPr lang="en-US" altLang="en-US" sz="1200" dirty="0" smtClean="0"/>
              <a:t>, </a:t>
            </a:r>
            <a:r>
              <a:rPr lang="en-US" altLang="en-US" sz="1200" dirty="0" err="1" smtClean="0"/>
              <a:t>uno</a:t>
            </a:r>
            <a:r>
              <a:rPr lang="en-US" altLang="en-US" sz="1200" dirty="0" smtClean="0"/>
              <a:t> con el AVR </a:t>
            </a:r>
            <a:r>
              <a:rPr lang="en-US" altLang="en-US" sz="1200" dirty="0" err="1" smtClean="0"/>
              <a:t>funcionando</a:t>
            </a:r>
            <a:r>
              <a:rPr lang="en-US" altLang="en-US" sz="1200" dirty="0" smtClean="0"/>
              <a:t>, que </a:t>
            </a:r>
            <a:r>
              <a:rPr lang="en-US" altLang="en-US" sz="1200" dirty="0" err="1" smtClean="0"/>
              <a:t>es</a:t>
            </a:r>
            <a:r>
              <a:rPr lang="en-US" altLang="en-US" sz="1200" dirty="0" smtClean="0"/>
              <a:t> </a:t>
            </a:r>
            <a:r>
              <a:rPr lang="en-US" altLang="en-US" sz="1200" dirty="0" err="1" smtClean="0"/>
              <a:t>siempre</a:t>
            </a:r>
            <a:r>
              <a:rPr lang="en-US" altLang="en-US" sz="1200" dirty="0" smtClean="0"/>
              <a:t> el </a:t>
            </a:r>
            <a:r>
              <a:rPr lang="en-US" altLang="en-US" sz="1200" dirty="0" err="1" smtClean="0"/>
              <a:t>caso</a:t>
            </a:r>
            <a:r>
              <a:rPr lang="en-US" altLang="en-US" sz="1200" dirty="0" smtClean="0"/>
              <a:t>, y el </a:t>
            </a:r>
            <a:r>
              <a:rPr lang="en-US" altLang="en-US" sz="1200" dirty="0" err="1" smtClean="0"/>
              <a:t>otro</a:t>
            </a:r>
            <a:r>
              <a:rPr lang="en-US" altLang="en-US" sz="1200" dirty="0" smtClean="0"/>
              <a:t> con la </a:t>
            </a:r>
            <a:r>
              <a:rPr lang="en-US" altLang="en-US" sz="1200" dirty="0" err="1" smtClean="0"/>
              <a:t>excitación</a:t>
            </a:r>
            <a:r>
              <a:rPr lang="en-US" altLang="en-US" sz="1200" dirty="0" smtClean="0"/>
              <a:t> </a:t>
            </a:r>
            <a:r>
              <a:rPr lang="en-US" altLang="en-US" sz="1200" dirty="0" err="1" smtClean="0"/>
              <a:t>fija</a:t>
            </a:r>
            <a:r>
              <a:rPr lang="en-US" altLang="en-US" sz="1200" dirty="0" smtClean="0"/>
              <a:t> </a:t>
            </a:r>
            <a:r>
              <a:rPr lang="en-US" altLang="en-US" sz="1200" dirty="0" err="1" smtClean="0"/>
              <a:t>en</a:t>
            </a:r>
            <a:r>
              <a:rPr lang="en-US" altLang="en-US" sz="1200" dirty="0" smtClean="0"/>
              <a:t> </a:t>
            </a:r>
            <a:r>
              <a:rPr lang="en-US" altLang="en-US" sz="1200" dirty="0" err="1" smtClean="0"/>
              <a:t>su</a:t>
            </a:r>
            <a:r>
              <a:rPr lang="en-US" altLang="en-US" sz="1200" dirty="0" smtClean="0"/>
              <a:t> valor </a:t>
            </a:r>
            <a:r>
              <a:rPr lang="en-US" altLang="en-US" sz="1200" dirty="0" err="1" smtClean="0"/>
              <a:t>previo</a:t>
            </a:r>
            <a:r>
              <a:rPr lang="en-US" altLang="en-US" sz="1200" dirty="0" smtClean="0"/>
              <a:t> a la </a:t>
            </a:r>
            <a:r>
              <a:rPr lang="en-US" altLang="en-US" sz="1200" dirty="0" err="1" smtClean="0"/>
              <a:t>falla</a:t>
            </a:r>
            <a:r>
              <a:rPr lang="en-US" altLang="en-US" sz="1200" dirty="0" smtClean="0"/>
              <a:t>, lo </a:t>
            </a:r>
            <a:r>
              <a:rPr lang="en-US" altLang="en-US" sz="1200" dirty="0" err="1" smtClean="0"/>
              <a:t>cual</a:t>
            </a:r>
            <a:r>
              <a:rPr lang="en-US" altLang="en-US" sz="1200" dirty="0" smtClean="0"/>
              <a:t> no </a:t>
            </a:r>
            <a:r>
              <a:rPr lang="en-US" altLang="en-US" sz="1200" dirty="0" err="1" smtClean="0"/>
              <a:t>es</a:t>
            </a:r>
            <a:r>
              <a:rPr lang="en-US" altLang="en-US" sz="1200" dirty="0" smtClean="0"/>
              <a:t> </a:t>
            </a:r>
            <a:r>
              <a:rPr lang="en-US" altLang="en-US" sz="1200" dirty="0" err="1" smtClean="0"/>
              <a:t>una</a:t>
            </a:r>
            <a:r>
              <a:rPr lang="en-US" altLang="en-US" sz="1200" dirty="0" smtClean="0"/>
              <a:t> </a:t>
            </a:r>
            <a:r>
              <a:rPr lang="en-US" altLang="en-US" sz="1200" dirty="0" err="1" smtClean="0"/>
              <a:t>situación</a:t>
            </a:r>
            <a:r>
              <a:rPr lang="en-US" altLang="en-US" sz="1200" dirty="0" smtClean="0"/>
              <a:t> </a:t>
            </a:r>
            <a:r>
              <a:rPr lang="en-US" altLang="en-US" sz="1200" dirty="0" err="1" smtClean="0"/>
              <a:t>práctica</a:t>
            </a:r>
            <a:r>
              <a:rPr lang="en-US" altLang="en-US" sz="1200" dirty="0" smtClean="0"/>
              <a:t> </a:t>
            </a:r>
            <a:r>
              <a:rPr lang="en-US" altLang="en-US" sz="1200" dirty="0" err="1" smtClean="0"/>
              <a:t>pero</a:t>
            </a:r>
            <a:r>
              <a:rPr lang="en-US" altLang="en-US" sz="1200" dirty="0" smtClean="0"/>
              <a:t> </a:t>
            </a:r>
            <a:r>
              <a:rPr lang="en-US" altLang="en-US" sz="1200" dirty="0" err="1" smtClean="0"/>
              <a:t>enfatiza</a:t>
            </a:r>
            <a:r>
              <a:rPr lang="en-US" altLang="en-US" sz="1200" dirty="0" smtClean="0"/>
              <a:t> el </a:t>
            </a:r>
            <a:r>
              <a:rPr lang="en-US" altLang="en-US" sz="1200" dirty="0" err="1" smtClean="0"/>
              <a:t>efecto</a:t>
            </a:r>
            <a:r>
              <a:rPr lang="en-US" altLang="en-US" sz="1200" dirty="0" smtClean="0"/>
              <a:t> del AVR. </a:t>
            </a:r>
            <a:r>
              <a:rPr lang="en-US" altLang="en-US" sz="1200" dirty="0" err="1" smtClean="0"/>
              <a:t>Estas</a:t>
            </a:r>
            <a:r>
              <a:rPr lang="en-US" altLang="en-US" sz="1200" dirty="0" smtClean="0"/>
              <a:t> </a:t>
            </a:r>
            <a:r>
              <a:rPr lang="en-US" altLang="en-US" sz="1200" dirty="0" err="1" smtClean="0"/>
              <a:t>respuestas</a:t>
            </a:r>
            <a:r>
              <a:rPr lang="en-US" altLang="en-US" sz="1200" dirty="0" smtClean="0"/>
              <a:t> se </a:t>
            </a:r>
            <a:r>
              <a:rPr lang="en-US" altLang="en-US" sz="1200" dirty="0" err="1" smtClean="0"/>
              <a:t>denominan</a:t>
            </a:r>
            <a:r>
              <a:rPr lang="en-US" altLang="en-US" sz="1200" dirty="0" smtClean="0"/>
              <a:t> "</a:t>
            </a:r>
            <a:r>
              <a:rPr lang="en-US" altLang="en-US" sz="1200" dirty="0" err="1" smtClean="0"/>
              <a:t>Curvas</a:t>
            </a:r>
            <a:r>
              <a:rPr lang="en-US" altLang="en-US" sz="1200" dirty="0" smtClean="0"/>
              <a:t> de </a:t>
            </a:r>
            <a:r>
              <a:rPr lang="en-US" altLang="en-US" sz="1200" dirty="0" err="1" smtClean="0"/>
              <a:t>decremento</a:t>
            </a:r>
            <a:r>
              <a:rPr lang="en-US" altLang="en-US" sz="1200" dirty="0" smtClean="0"/>
              <a:t> del </a:t>
            </a:r>
            <a:r>
              <a:rPr lang="en-US" altLang="en-US" sz="1200" dirty="0" err="1" smtClean="0"/>
              <a:t>generador</a:t>
            </a:r>
            <a:r>
              <a:rPr lang="en-US" altLang="en-US" sz="1200" dirty="0" smtClean="0"/>
              <a:t>" y se </a:t>
            </a:r>
            <a:r>
              <a:rPr lang="en-US" altLang="en-US" sz="1200" dirty="0" err="1" smtClean="0"/>
              <a:t>requieren</a:t>
            </a:r>
            <a:r>
              <a:rPr lang="en-US" altLang="en-US" sz="1200" dirty="0" smtClean="0"/>
              <a:t> </a:t>
            </a:r>
            <a:r>
              <a:rPr lang="en-US" altLang="en-US" sz="1200" dirty="0" err="1" smtClean="0"/>
              <a:t>cuando</a:t>
            </a:r>
            <a:r>
              <a:rPr lang="en-US" altLang="en-US" sz="1200" dirty="0" smtClean="0"/>
              <a:t> se </a:t>
            </a:r>
            <a:r>
              <a:rPr lang="en-US" altLang="en-US" sz="1200" dirty="0" err="1" smtClean="0"/>
              <a:t>están</a:t>
            </a:r>
            <a:r>
              <a:rPr lang="en-US" altLang="en-US" sz="1200" dirty="0" smtClean="0"/>
              <a:t> </a:t>
            </a:r>
            <a:r>
              <a:rPr lang="en-US" altLang="en-US" sz="1200" dirty="0" err="1" smtClean="0"/>
              <a:t>realizando</a:t>
            </a:r>
            <a:r>
              <a:rPr lang="en-US" altLang="en-US" sz="1200" dirty="0" smtClean="0"/>
              <a:t> </a:t>
            </a:r>
            <a:r>
              <a:rPr lang="en-US" altLang="en-US" sz="1200" dirty="0" err="1" smtClean="0"/>
              <a:t>estudios</a:t>
            </a:r>
            <a:r>
              <a:rPr lang="en-US" altLang="en-US" sz="1200" dirty="0" smtClean="0"/>
              <a:t> de </a:t>
            </a:r>
            <a:r>
              <a:rPr lang="en-US" altLang="en-US" sz="1200" dirty="0" err="1" smtClean="0"/>
              <a:t>coordinación</a:t>
            </a:r>
            <a:r>
              <a:rPr lang="en-US" altLang="en-US" sz="1200" dirty="0" smtClean="0"/>
              <a:t> de </a:t>
            </a:r>
            <a:r>
              <a:rPr lang="en-US" altLang="en-US" sz="1200" dirty="0" err="1" smtClean="0"/>
              <a:t>relés</a:t>
            </a:r>
            <a:r>
              <a:rPr lang="en-US" altLang="en-US" sz="1200" dirty="0" smtClean="0"/>
              <a:t>, </a:t>
            </a:r>
            <a:r>
              <a:rPr lang="en-US" altLang="en-US" sz="1200" dirty="0" err="1" smtClean="0"/>
              <a:t>ver</a:t>
            </a:r>
            <a:r>
              <a:rPr lang="en-US" altLang="en-US" sz="1200" dirty="0" smtClean="0"/>
              <a:t> </a:t>
            </a:r>
            <a:r>
              <a:rPr lang="en-US" altLang="en-US" sz="1200" dirty="0" err="1" smtClean="0"/>
              <a:t>Referencia</a:t>
            </a:r>
            <a:r>
              <a:rPr lang="en-US" altLang="en-US" sz="1200" dirty="0" smtClean="0"/>
              <a:t> 8.</a:t>
            </a:r>
          </a:p>
          <a:p>
            <a:pPr algn="just">
              <a:lnSpc>
                <a:spcPct val="100000"/>
              </a:lnSpc>
              <a:spcBef>
                <a:spcPct val="0"/>
              </a:spcBef>
              <a:buFontTx/>
              <a:buNone/>
            </a:pPr>
            <a:endParaRPr lang="en-US" altLang="en-US" sz="1200" dirty="0" smtClean="0"/>
          </a:p>
          <a:p>
            <a:pPr algn="just">
              <a:lnSpc>
                <a:spcPct val="100000"/>
              </a:lnSpc>
              <a:spcBef>
                <a:spcPct val="0"/>
              </a:spcBef>
              <a:buFontTx/>
              <a:buNone/>
            </a:pPr>
            <a:r>
              <a:rPr lang="en-US" altLang="en-US" sz="1200" b="1" dirty="0" smtClean="0"/>
              <a:t>b) </a:t>
            </a:r>
            <a:r>
              <a:rPr lang="en-US" altLang="en-US" sz="1200" dirty="0" smtClean="0"/>
              <a:t>La </a:t>
            </a:r>
            <a:r>
              <a:rPr lang="en-US" altLang="en-US" sz="1200" dirty="0" err="1" smtClean="0"/>
              <a:t>tensión</a:t>
            </a:r>
            <a:r>
              <a:rPr lang="en-US" altLang="en-US" sz="1200" dirty="0" smtClean="0"/>
              <a:t> </a:t>
            </a:r>
            <a:r>
              <a:rPr lang="en-US" altLang="en-US" sz="1200" dirty="0" err="1" smtClean="0"/>
              <a:t>en</a:t>
            </a:r>
            <a:r>
              <a:rPr lang="en-US" altLang="en-US" sz="1200" dirty="0" smtClean="0"/>
              <a:t> </a:t>
            </a:r>
            <a:r>
              <a:rPr lang="en-US" altLang="en-US" sz="1200" dirty="0" err="1" smtClean="0"/>
              <a:t>terminales</a:t>
            </a:r>
            <a:r>
              <a:rPr lang="en-US" altLang="en-US" sz="1200" dirty="0" smtClean="0"/>
              <a:t> del </a:t>
            </a:r>
            <a:r>
              <a:rPr lang="en-US" altLang="en-US" sz="1200" dirty="0" err="1" smtClean="0"/>
              <a:t>generador</a:t>
            </a:r>
            <a:r>
              <a:rPr lang="en-US" altLang="en-US" sz="1200" dirty="0" smtClean="0"/>
              <a:t> </a:t>
            </a:r>
            <a:r>
              <a:rPr lang="en-US" altLang="en-US" sz="1200" dirty="0" err="1" smtClean="0"/>
              <a:t>cae</a:t>
            </a:r>
            <a:r>
              <a:rPr lang="en-US" altLang="en-US" sz="1200" dirty="0" smtClean="0"/>
              <a:t> a un valor </a:t>
            </a:r>
            <a:r>
              <a:rPr lang="en-US" altLang="en-US" sz="1200" dirty="0" err="1" smtClean="0"/>
              <a:t>determinado</a:t>
            </a:r>
            <a:r>
              <a:rPr lang="en-US" altLang="en-US" sz="1200" dirty="0" smtClean="0"/>
              <a:t> </a:t>
            </a:r>
            <a:r>
              <a:rPr lang="en-US" altLang="en-US" sz="1200" dirty="0" err="1" smtClean="0"/>
              <a:t>por</a:t>
            </a:r>
            <a:r>
              <a:rPr lang="en-US" altLang="en-US" sz="1200" dirty="0" smtClean="0"/>
              <a:t> la </a:t>
            </a:r>
            <a:r>
              <a:rPr lang="en-US" altLang="en-US" sz="1200" dirty="0" err="1" smtClean="0"/>
              <a:t>ubicación</a:t>
            </a:r>
            <a:r>
              <a:rPr lang="en-US" altLang="en-US" sz="1200" dirty="0" smtClean="0"/>
              <a:t> y la </a:t>
            </a:r>
            <a:r>
              <a:rPr lang="en-US" altLang="en-US" sz="1200" dirty="0" err="1" smtClean="0"/>
              <a:t>impedancia</a:t>
            </a:r>
            <a:r>
              <a:rPr lang="en-US" altLang="en-US" sz="1200" dirty="0" smtClean="0"/>
              <a:t> del </a:t>
            </a:r>
            <a:r>
              <a:rPr lang="en-US" altLang="en-US" sz="1200" dirty="0" err="1" smtClean="0"/>
              <a:t>circuito</a:t>
            </a:r>
            <a:r>
              <a:rPr lang="en-US" altLang="en-US" sz="1200" dirty="0" smtClean="0"/>
              <a:t> de </a:t>
            </a:r>
            <a:r>
              <a:rPr lang="en-US" altLang="en-US" sz="1200" dirty="0" err="1" smtClean="0"/>
              <a:t>falla</a:t>
            </a:r>
            <a:r>
              <a:rPr lang="en-US" altLang="en-US" sz="1200" dirty="0" smtClean="0"/>
              <a:t>.</a:t>
            </a:r>
          </a:p>
          <a:p>
            <a:endParaRPr lang="es-ES" dirty="0"/>
          </a:p>
        </p:txBody>
      </p:sp>
      <p:sp>
        <p:nvSpPr>
          <p:cNvPr id="4" name="Marcador de número de diapositiva 3"/>
          <p:cNvSpPr>
            <a:spLocks noGrp="1"/>
          </p:cNvSpPr>
          <p:nvPr>
            <p:ph type="sldNum" sz="quarter" idx="10"/>
          </p:nvPr>
        </p:nvSpPr>
        <p:spPr/>
        <p:txBody>
          <a:bodyPr/>
          <a:lstStyle/>
          <a:p>
            <a:fld id="{4DF7EC8A-CFDA-4817-8A6B-E694783E0927}" type="slidenum">
              <a:rPr lang="es-ES" smtClean="0"/>
              <a:t>8</a:t>
            </a:fld>
            <a:endParaRPr lang="es-ES"/>
          </a:p>
        </p:txBody>
      </p:sp>
    </p:spTree>
    <p:extLst>
      <p:ext uri="{BB962C8B-B14F-4D97-AF65-F5344CB8AC3E}">
        <p14:creationId xmlns:p14="http://schemas.microsoft.com/office/powerpoint/2010/main" val="1463637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2BB92929-A899-4019-92E3-9C47F96EDE22}" type="datetimeFigureOut">
              <a:rPr lang="es-ES" smtClean="0"/>
              <a:t>14/06/2023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3E93F6C-B33A-4AC9-8C46-6E5365EB17AC}" type="slidenum">
              <a:rPr lang="es-ES" smtClean="0"/>
              <a:t>‹Nº›</a:t>
            </a:fld>
            <a:endParaRPr lang="es-ES"/>
          </a:p>
        </p:txBody>
      </p:sp>
    </p:spTree>
    <p:extLst>
      <p:ext uri="{BB962C8B-B14F-4D97-AF65-F5344CB8AC3E}">
        <p14:creationId xmlns:p14="http://schemas.microsoft.com/office/powerpoint/2010/main" val="3639838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2BB92929-A899-4019-92E3-9C47F96EDE22}" type="datetimeFigureOut">
              <a:rPr lang="es-ES" smtClean="0"/>
              <a:t>14/06/2023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3E93F6C-B33A-4AC9-8C46-6E5365EB17AC}" type="slidenum">
              <a:rPr lang="es-ES" smtClean="0"/>
              <a:t>‹Nº›</a:t>
            </a:fld>
            <a:endParaRPr lang="es-ES"/>
          </a:p>
        </p:txBody>
      </p:sp>
    </p:spTree>
    <p:extLst>
      <p:ext uri="{BB962C8B-B14F-4D97-AF65-F5344CB8AC3E}">
        <p14:creationId xmlns:p14="http://schemas.microsoft.com/office/powerpoint/2010/main" val="4131846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2BB92929-A899-4019-92E3-9C47F96EDE22}" type="datetimeFigureOut">
              <a:rPr lang="es-ES" smtClean="0"/>
              <a:t>14/06/2023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3E93F6C-B33A-4AC9-8C46-6E5365EB17AC}" type="slidenum">
              <a:rPr lang="es-ES" smtClean="0"/>
              <a:t>‹Nº›</a:t>
            </a:fld>
            <a:endParaRPr lang="es-ES"/>
          </a:p>
        </p:txBody>
      </p:sp>
    </p:spTree>
    <p:extLst>
      <p:ext uri="{BB962C8B-B14F-4D97-AF65-F5344CB8AC3E}">
        <p14:creationId xmlns:p14="http://schemas.microsoft.com/office/powerpoint/2010/main" val="2765130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2BB92929-A899-4019-92E3-9C47F96EDE22}" type="datetimeFigureOut">
              <a:rPr lang="es-ES" smtClean="0"/>
              <a:t>14/06/2023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3E93F6C-B33A-4AC9-8C46-6E5365EB17AC}" type="slidenum">
              <a:rPr lang="es-ES" smtClean="0"/>
              <a:t>‹Nº›</a:t>
            </a:fld>
            <a:endParaRPr lang="es-ES"/>
          </a:p>
        </p:txBody>
      </p:sp>
    </p:spTree>
    <p:extLst>
      <p:ext uri="{BB962C8B-B14F-4D97-AF65-F5344CB8AC3E}">
        <p14:creationId xmlns:p14="http://schemas.microsoft.com/office/powerpoint/2010/main" val="319033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2BB92929-A899-4019-92E3-9C47F96EDE22}" type="datetimeFigureOut">
              <a:rPr lang="es-ES" smtClean="0"/>
              <a:t>14/06/2023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E3E93F6C-B33A-4AC9-8C46-6E5365EB17AC}" type="slidenum">
              <a:rPr lang="es-ES" smtClean="0"/>
              <a:t>‹Nº›</a:t>
            </a:fld>
            <a:endParaRPr lang="es-ES"/>
          </a:p>
        </p:txBody>
      </p:sp>
    </p:spTree>
    <p:extLst>
      <p:ext uri="{BB962C8B-B14F-4D97-AF65-F5344CB8AC3E}">
        <p14:creationId xmlns:p14="http://schemas.microsoft.com/office/powerpoint/2010/main" val="2157742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2BB92929-A899-4019-92E3-9C47F96EDE22}" type="datetimeFigureOut">
              <a:rPr lang="es-ES" smtClean="0"/>
              <a:t>14/06/2023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E3E93F6C-B33A-4AC9-8C46-6E5365EB17AC}" type="slidenum">
              <a:rPr lang="es-ES" smtClean="0"/>
              <a:t>‹Nº›</a:t>
            </a:fld>
            <a:endParaRPr lang="es-ES"/>
          </a:p>
        </p:txBody>
      </p:sp>
    </p:spTree>
    <p:extLst>
      <p:ext uri="{BB962C8B-B14F-4D97-AF65-F5344CB8AC3E}">
        <p14:creationId xmlns:p14="http://schemas.microsoft.com/office/powerpoint/2010/main" val="1264535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BB92929-A899-4019-92E3-9C47F96EDE22}" type="datetimeFigureOut">
              <a:rPr lang="es-ES" smtClean="0"/>
              <a:t>14/06/2023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E3E93F6C-B33A-4AC9-8C46-6E5365EB17AC}" type="slidenum">
              <a:rPr lang="es-ES" smtClean="0"/>
              <a:t>‹Nº›</a:t>
            </a:fld>
            <a:endParaRPr lang="es-ES"/>
          </a:p>
        </p:txBody>
      </p:sp>
    </p:spTree>
    <p:extLst>
      <p:ext uri="{BB962C8B-B14F-4D97-AF65-F5344CB8AC3E}">
        <p14:creationId xmlns:p14="http://schemas.microsoft.com/office/powerpoint/2010/main" val="4070981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2BB92929-A899-4019-92E3-9C47F96EDE22}" type="datetimeFigureOut">
              <a:rPr lang="es-ES" smtClean="0"/>
              <a:t>14/06/2023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3E93F6C-B33A-4AC9-8C46-6E5365EB17AC}" type="slidenum">
              <a:rPr lang="es-ES" smtClean="0"/>
              <a:t>‹Nº›</a:t>
            </a:fld>
            <a:endParaRPr lang="es-ES"/>
          </a:p>
        </p:txBody>
      </p:sp>
    </p:spTree>
    <p:extLst>
      <p:ext uri="{BB962C8B-B14F-4D97-AF65-F5344CB8AC3E}">
        <p14:creationId xmlns:p14="http://schemas.microsoft.com/office/powerpoint/2010/main" val="465984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2BB92929-A899-4019-92E3-9C47F96EDE22}" type="datetimeFigureOut">
              <a:rPr lang="es-ES" smtClean="0"/>
              <a:t>14/06/2023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3E93F6C-B33A-4AC9-8C46-6E5365EB17AC}" type="slidenum">
              <a:rPr lang="es-ES" smtClean="0"/>
              <a:t>‹Nº›</a:t>
            </a:fld>
            <a:endParaRPr lang="es-ES"/>
          </a:p>
        </p:txBody>
      </p:sp>
    </p:spTree>
    <p:extLst>
      <p:ext uri="{BB962C8B-B14F-4D97-AF65-F5344CB8AC3E}">
        <p14:creationId xmlns:p14="http://schemas.microsoft.com/office/powerpoint/2010/main" val="950135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2BB92929-A899-4019-92E3-9C47F96EDE22}" type="datetimeFigureOut">
              <a:rPr lang="es-ES" smtClean="0"/>
              <a:t>14/06/2023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3E93F6C-B33A-4AC9-8C46-6E5365EB17AC}" type="slidenum">
              <a:rPr lang="es-ES" smtClean="0"/>
              <a:t>‹Nº›</a:t>
            </a:fld>
            <a:endParaRPr lang="es-ES"/>
          </a:p>
        </p:txBody>
      </p:sp>
    </p:spTree>
    <p:extLst>
      <p:ext uri="{BB962C8B-B14F-4D97-AF65-F5344CB8AC3E}">
        <p14:creationId xmlns:p14="http://schemas.microsoft.com/office/powerpoint/2010/main" val="3440575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2BB92929-A899-4019-92E3-9C47F96EDE22}" type="datetimeFigureOut">
              <a:rPr lang="es-ES" smtClean="0"/>
              <a:t>14/06/2023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3E93F6C-B33A-4AC9-8C46-6E5365EB17AC}" type="slidenum">
              <a:rPr lang="es-ES" smtClean="0"/>
              <a:t>‹Nº›</a:t>
            </a:fld>
            <a:endParaRPr lang="es-ES"/>
          </a:p>
        </p:txBody>
      </p:sp>
    </p:spTree>
    <p:extLst>
      <p:ext uri="{BB962C8B-B14F-4D97-AF65-F5344CB8AC3E}">
        <p14:creationId xmlns:p14="http://schemas.microsoft.com/office/powerpoint/2010/main" val="3427720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B92929-A899-4019-92E3-9C47F96EDE22}" type="datetimeFigureOut">
              <a:rPr lang="es-ES" smtClean="0"/>
              <a:t>14/06/2023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93F6C-B33A-4AC9-8C46-6E5365EB17AC}" type="slidenum">
              <a:rPr lang="es-ES" smtClean="0"/>
              <a:t>‹Nº›</a:t>
            </a:fld>
            <a:endParaRPr lang="es-ES"/>
          </a:p>
        </p:txBody>
      </p:sp>
    </p:spTree>
    <p:extLst>
      <p:ext uri="{BB962C8B-B14F-4D97-AF65-F5344CB8AC3E}">
        <p14:creationId xmlns:p14="http://schemas.microsoft.com/office/powerpoint/2010/main" val="31487410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Rectángulo 1"/>
          <p:cNvSpPr>
            <a:spLocks noChangeArrowheads="1"/>
          </p:cNvSpPr>
          <p:nvPr/>
        </p:nvSpPr>
        <p:spPr bwMode="auto">
          <a:xfrm>
            <a:off x="225425" y="153988"/>
            <a:ext cx="11549063"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3600" b="1" dirty="0"/>
              <a:t>12</a:t>
            </a:r>
          </a:p>
          <a:p>
            <a:pPr algn="just">
              <a:lnSpc>
                <a:spcPct val="100000"/>
              </a:lnSpc>
              <a:spcBef>
                <a:spcPct val="0"/>
              </a:spcBef>
              <a:buFontTx/>
              <a:buNone/>
            </a:pPr>
            <a:r>
              <a:rPr lang="en-US" altLang="en-US" sz="3600" b="1" dirty="0" err="1"/>
              <a:t>Coordinación</a:t>
            </a:r>
            <a:r>
              <a:rPr lang="en-US" altLang="en-US" sz="3600" b="1" dirty="0"/>
              <a:t> de </a:t>
            </a:r>
            <a:r>
              <a:rPr lang="en-US" altLang="en-US" sz="3600" b="1" dirty="0" err="1"/>
              <a:t>relés</a:t>
            </a:r>
            <a:r>
              <a:rPr lang="en-US" altLang="en-US" sz="3600" b="1" dirty="0"/>
              <a:t> de </a:t>
            </a:r>
            <a:r>
              <a:rPr lang="en-US" altLang="en-US" sz="3600" b="1" dirty="0" err="1"/>
              <a:t>protección</a:t>
            </a:r>
            <a:endParaRPr lang="en-US" altLang="en-US" sz="3600" b="1" dirty="0"/>
          </a:p>
          <a:p>
            <a:pPr algn="just">
              <a:lnSpc>
                <a:spcPct val="100000"/>
              </a:lnSpc>
              <a:spcBef>
                <a:spcPct val="0"/>
              </a:spcBef>
              <a:buFontTx/>
              <a:buNone/>
            </a:pPr>
            <a:endParaRPr lang="en-US" altLang="en-US" sz="1800" b="1" dirty="0"/>
          </a:p>
          <a:p>
            <a:pPr algn="just">
              <a:lnSpc>
                <a:spcPct val="100000"/>
              </a:lnSpc>
              <a:spcBef>
                <a:spcPct val="0"/>
              </a:spcBef>
              <a:buFontTx/>
              <a:buNone/>
            </a:pPr>
            <a:r>
              <a:rPr lang="en-US" altLang="en-US" sz="1800" b="1" dirty="0"/>
              <a:t>12.1 INTRODUCCIÓN A LA COORDINACIÓN DE SOBREINTENSIDAD</a:t>
            </a:r>
          </a:p>
          <a:p>
            <a:pPr algn="just">
              <a:lnSpc>
                <a:spcPct val="100000"/>
              </a:lnSpc>
              <a:spcBef>
                <a:spcPct val="0"/>
              </a:spcBef>
              <a:buFontTx/>
              <a:buNone/>
            </a:pPr>
            <a:endParaRPr lang="en-US" altLang="en-US" sz="1800" b="1" dirty="0"/>
          </a:p>
          <a:p>
            <a:pPr algn="just">
              <a:lnSpc>
                <a:spcPct val="100000"/>
              </a:lnSpc>
              <a:spcBef>
                <a:spcPct val="0"/>
              </a:spcBef>
              <a:buFontTx/>
              <a:buNone/>
            </a:pPr>
            <a:r>
              <a:rPr lang="en-US" altLang="en-US" sz="1800" dirty="0"/>
              <a:t>Los </a:t>
            </a:r>
            <a:r>
              <a:rPr lang="en-US" altLang="en-US" sz="1800" dirty="0" err="1"/>
              <a:t>dispositivos</a:t>
            </a:r>
            <a:r>
              <a:rPr lang="en-US" altLang="en-US" sz="1800" dirty="0"/>
              <a:t> de </a:t>
            </a:r>
            <a:r>
              <a:rPr lang="en-US" altLang="en-US" sz="1800" dirty="0" err="1"/>
              <a:t>protección</a:t>
            </a:r>
            <a:r>
              <a:rPr lang="en-US" altLang="en-US" sz="1800" dirty="0"/>
              <a:t>, </a:t>
            </a:r>
            <a:r>
              <a:rPr lang="en-US" altLang="en-US" sz="1800" dirty="0" err="1"/>
              <a:t>generalmente</a:t>
            </a:r>
            <a:r>
              <a:rPr lang="en-US" altLang="en-US" sz="1800" dirty="0"/>
              <a:t> </a:t>
            </a:r>
            <a:r>
              <a:rPr lang="en-US" altLang="en-US" sz="1800" dirty="0" err="1"/>
              <a:t>relés</a:t>
            </a:r>
            <a:r>
              <a:rPr lang="en-US" altLang="en-US" sz="1800" dirty="0"/>
              <a:t> o </a:t>
            </a:r>
            <a:r>
              <a:rPr lang="en-US" altLang="en-US" sz="1800" dirty="0" err="1"/>
              <a:t>fusibles</a:t>
            </a:r>
            <a:r>
              <a:rPr lang="en-US" altLang="en-US" sz="1800" dirty="0"/>
              <a:t>, se </a:t>
            </a:r>
            <a:r>
              <a:rPr lang="en-US" altLang="en-US" sz="1800" dirty="0" err="1"/>
              <a:t>instalan</a:t>
            </a:r>
            <a:r>
              <a:rPr lang="en-US" altLang="en-US" sz="1800" dirty="0"/>
              <a:t> </a:t>
            </a:r>
            <a:r>
              <a:rPr lang="en-US" altLang="en-US" sz="1800" dirty="0" err="1"/>
              <a:t>en</a:t>
            </a:r>
            <a:r>
              <a:rPr lang="en-US" altLang="en-US" sz="1800" dirty="0"/>
              <a:t> </a:t>
            </a:r>
            <a:r>
              <a:rPr lang="en-US" altLang="en-US" sz="1800" dirty="0" err="1"/>
              <a:t>los</a:t>
            </a:r>
            <a:r>
              <a:rPr lang="en-US" altLang="en-US" sz="1800" dirty="0"/>
              <a:t> </a:t>
            </a:r>
            <a:r>
              <a:rPr lang="en-US" altLang="en-US" sz="1800" dirty="0" err="1"/>
              <a:t>puntos</a:t>
            </a:r>
            <a:r>
              <a:rPr lang="en-US" altLang="en-US" sz="1800" dirty="0"/>
              <a:t> de </a:t>
            </a:r>
            <a:r>
              <a:rPr lang="en-US" altLang="en-US" sz="1800" dirty="0" err="1"/>
              <a:t>suministro</a:t>
            </a:r>
            <a:r>
              <a:rPr lang="en-US" altLang="en-US" sz="1800" dirty="0"/>
              <a:t> de un </a:t>
            </a:r>
            <a:r>
              <a:rPr lang="en-US" altLang="en-US" sz="1800" dirty="0" err="1"/>
              <a:t>sistema</a:t>
            </a:r>
            <a:r>
              <a:rPr lang="en-US" altLang="en-US" sz="1800" dirty="0"/>
              <a:t> de </a:t>
            </a:r>
            <a:r>
              <a:rPr lang="en-US" altLang="en-US" sz="1800" dirty="0" err="1"/>
              <a:t>potencia</a:t>
            </a:r>
            <a:r>
              <a:rPr lang="en-US" altLang="en-US" sz="1800" dirty="0"/>
              <a:t> para </a:t>
            </a:r>
            <a:r>
              <a:rPr lang="en-US" altLang="en-US" sz="1800" dirty="0" err="1"/>
              <a:t>detectar</a:t>
            </a:r>
            <a:r>
              <a:rPr lang="en-US" altLang="en-US" sz="1800" dirty="0"/>
              <a:t> y </a:t>
            </a:r>
            <a:r>
              <a:rPr lang="en-US" altLang="en-US" sz="1800" dirty="0" err="1"/>
              <a:t>cuantificar</a:t>
            </a:r>
            <a:r>
              <a:rPr lang="en-US" altLang="en-US" sz="1800" dirty="0"/>
              <a:t> </a:t>
            </a:r>
            <a:r>
              <a:rPr lang="en-US" altLang="en-US" sz="1800" dirty="0" err="1"/>
              <a:t>rápidamente</a:t>
            </a:r>
            <a:r>
              <a:rPr lang="en-US" altLang="en-US" sz="1800" dirty="0"/>
              <a:t> </a:t>
            </a:r>
            <a:r>
              <a:rPr lang="en-US" altLang="en-US" sz="1800" dirty="0" err="1"/>
              <a:t>una</a:t>
            </a:r>
            <a:r>
              <a:rPr lang="en-US" altLang="en-US" sz="1800" dirty="0"/>
              <a:t> </a:t>
            </a:r>
            <a:r>
              <a:rPr lang="en-US" altLang="en-US" sz="1800" dirty="0" err="1"/>
              <a:t>perturbación</a:t>
            </a:r>
            <a:r>
              <a:rPr lang="en-US" altLang="en-US" sz="1800" dirty="0"/>
              <a:t> </a:t>
            </a:r>
            <a:r>
              <a:rPr lang="en-US" altLang="en-US" sz="1800" dirty="0" err="1"/>
              <a:t>disruptiva</a:t>
            </a:r>
            <a:r>
              <a:rPr lang="en-US" altLang="en-US" sz="1800" dirty="0"/>
              <a:t> </a:t>
            </a:r>
            <a:r>
              <a:rPr lang="en-US" altLang="en-US" sz="1800" dirty="0" err="1"/>
              <a:t>en</a:t>
            </a:r>
            <a:r>
              <a:rPr lang="en-US" altLang="en-US" sz="1800" dirty="0"/>
              <a:t> el </a:t>
            </a:r>
            <a:r>
              <a:rPr lang="en-US" altLang="en-US" sz="1800" dirty="0" err="1"/>
              <a:t>sistema</a:t>
            </a:r>
            <a:r>
              <a:rPr lang="en-US" altLang="en-US" sz="1800" dirty="0"/>
              <a:t>. La variable </a:t>
            </a:r>
            <a:r>
              <a:rPr lang="en-US" altLang="en-US" sz="1800" dirty="0" err="1"/>
              <a:t>más</a:t>
            </a:r>
            <a:r>
              <a:rPr lang="en-US" altLang="en-US" sz="1800" dirty="0"/>
              <a:t> </a:t>
            </a:r>
            <a:r>
              <a:rPr lang="en-US" altLang="en-US" sz="1800" dirty="0" err="1"/>
              <a:t>utilizada</a:t>
            </a:r>
            <a:r>
              <a:rPr lang="en-US" altLang="en-US" sz="1800" dirty="0"/>
              <a:t> para la </a:t>
            </a:r>
            <a:r>
              <a:rPr lang="en-US" altLang="en-US" sz="1800" dirty="0" err="1"/>
              <a:t>detección</a:t>
            </a:r>
            <a:r>
              <a:rPr lang="en-US" altLang="en-US" sz="1800" dirty="0"/>
              <a:t> </a:t>
            </a:r>
            <a:r>
              <a:rPr lang="en-US" altLang="en-US" sz="1800" dirty="0" err="1"/>
              <a:t>es</a:t>
            </a:r>
            <a:r>
              <a:rPr lang="en-US" altLang="en-US" sz="1800" dirty="0"/>
              <a:t> </a:t>
            </a:r>
            <a:r>
              <a:rPr lang="en-US" altLang="en-US" sz="1800" dirty="0" smtClean="0"/>
              <a:t>la de </a:t>
            </a:r>
            <a:r>
              <a:rPr lang="en-US" altLang="en-US" sz="1800" dirty="0"/>
              <a:t>la </a:t>
            </a:r>
            <a:r>
              <a:rPr lang="en-US" altLang="en-US" sz="1800" dirty="0" err="1"/>
              <a:t>línea</a:t>
            </a:r>
            <a:r>
              <a:rPr lang="en-US" altLang="en-US" sz="1800" dirty="0"/>
              <a:t> de </a:t>
            </a:r>
            <a:r>
              <a:rPr lang="en-US" altLang="en-US" sz="1800" dirty="0" err="1"/>
              <a:t>suministro</a:t>
            </a:r>
            <a:r>
              <a:rPr lang="en-US" altLang="en-US" sz="1800" dirty="0"/>
              <a:t>, y, </a:t>
            </a:r>
            <a:r>
              <a:rPr lang="en-US" altLang="en-US" sz="1800" dirty="0" err="1"/>
              <a:t>en</a:t>
            </a:r>
            <a:r>
              <a:rPr lang="en-US" altLang="en-US" sz="1800" dirty="0"/>
              <a:t> la </a:t>
            </a:r>
            <a:r>
              <a:rPr lang="en-US" altLang="en-US" sz="1800" dirty="0" err="1"/>
              <a:t>mayoría</a:t>
            </a:r>
            <a:r>
              <a:rPr lang="en-US" altLang="en-US" sz="1800" dirty="0"/>
              <a:t> de las </a:t>
            </a:r>
            <a:r>
              <a:rPr lang="en-US" altLang="en-US" sz="1800" dirty="0" err="1"/>
              <a:t>situaciones</a:t>
            </a:r>
            <a:r>
              <a:rPr lang="en-US" altLang="en-US" sz="1800" dirty="0"/>
              <a:t>, </a:t>
            </a:r>
            <a:r>
              <a:rPr lang="en-US" altLang="en-US" sz="1800" dirty="0" err="1"/>
              <a:t>esto</a:t>
            </a:r>
            <a:r>
              <a:rPr lang="en-US" altLang="en-US" sz="1800" dirty="0"/>
              <a:t> se </a:t>
            </a:r>
            <a:r>
              <a:rPr lang="en-US" altLang="en-US" sz="1800" dirty="0" err="1"/>
              <a:t>detecta</a:t>
            </a:r>
            <a:r>
              <a:rPr lang="en-US" altLang="en-US" sz="1800" dirty="0"/>
              <a:t> </a:t>
            </a:r>
            <a:r>
              <a:rPr lang="en-US" altLang="en-US" sz="1800" dirty="0" err="1"/>
              <a:t>mediante</a:t>
            </a:r>
            <a:r>
              <a:rPr lang="en-US" altLang="en-US" sz="1800" dirty="0"/>
              <a:t> el </a:t>
            </a:r>
            <a:r>
              <a:rPr lang="en-US" altLang="en-US" sz="1800" dirty="0" err="1"/>
              <a:t>uso</a:t>
            </a:r>
            <a:r>
              <a:rPr lang="en-US" altLang="en-US" sz="1800" dirty="0"/>
              <a:t> de </a:t>
            </a:r>
            <a:r>
              <a:rPr lang="en-US" altLang="en-US" sz="1800" dirty="0" err="1"/>
              <a:t>transformadores</a:t>
            </a:r>
            <a:r>
              <a:rPr lang="en-US" altLang="en-US" sz="1800" dirty="0"/>
              <a:t> de </a:t>
            </a:r>
            <a:r>
              <a:rPr lang="en-US" altLang="en-US" sz="1800" dirty="0" err="1"/>
              <a:t>corriente</a:t>
            </a:r>
            <a:r>
              <a:rPr lang="en-US" altLang="en-US" sz="1800" dirty="0"/>
              <a:t>. </a:t>
            </a:r>
            <a:r>
              <a:rPr lang="en-US" altLang="en-US" sz="1800" dirty="0" err="1"/>
              <a:t>Ocasionalmente</a:t>
            </a:r>
            <a:r>
              <a:rPr lang="en-US" altLang="en-US" sz="1800" dirty="0"/>
              <a:t> se </a:t>
            </a:r>
            <a:r>
              <a:rPr lang="en-US" altLang="en-US" sz="1800" dirty="0" err="1"/>
              <a:t>utilizan</a:t>
            </a:r>
            <a:r>
              <a:rPr lang="en-US" altLang="en-US" sz="1800" dirty="0"/>
              <a:t> </a:t>
            </a:r>
            <a:r>
              <a:rPr lang="en-US" altLang="en-US" sz="1800" dirty="0" err="1"/>
              <a:t>dispositivos</a:t>
            </a:r>
            <a:r>
              <a:rPr lang="en-US" altLang="en-US" sz="1800" dirty="0"/>
              <a:t> de </a:t>
            </a:r>
            <a:r>
              <a:rPr lang="en-US" altLang="en-US" sz="1800" dirty="0" err="1"/>
              <a:t>acción</a:t>
            </a:r>
            <a:r>
              <a:rPr lang="en-US" altLang="en-US" sz="1800" dirty="0"/>
              <a:t> </a:t>
            </a:r>
            <a:r>
              <a:rPr lang="en-US" altLang="en-US" sz="1800" dirty="0" err="1"/>
              <a:t>directa</a:t>
            </a:r>
            <a:r>
              <a:rPr lang="en-US" altLang="en-US" sz="1800" dirty="0"/>
              <a:t>, </a:t>
            </a:r>
            <a:r>
              <a:rPr lang="en-US" altLang="en-US" sz="1800" dirty="0" err="1"/>
              <a:t>p.ej</a:t>
            </a:r>
            <a:r>
              <a:rPr lang="en-US" altLang="en-US" sz="1800" dirty="0"/>
              <a:t>. </a:t>
            </a:r>
            <a:r>
              <a:rPr lang="en-US" altLang="en-US" sz="1800" dirty="0" err="1"/>
              <a:t>fusibles</a:t>
            </a:r>
            <a:r>
              <a:rPr lang="en-US" altLang="en-US" sz="1800" dirty="0"/>
              <a:t> para </a:t>
            </a:r>
            <a:r>
              <a:rPr lang="en-US" altLang="en-US" sz="1800" dirty="0" err="1"/>
              <a:t>tensiones</a:t>
            </a:r>
            <a:r>
              <a:rPr lang="en-US" altLang="en-US" sz="1800" dirty="0"/>
              <a:t> de hasta </a:t>
            </a:r>
            <a:r>
              <a:rPr lang="en-US" altLang="en-US" sz="1800" dirty="0" err="1"/>
              <a:t>aprox</a:t>
            </a:r>
            <a:r>
              <a:rPr lang="en-US" altLang="en-US" sz="1800" dirty="0"/>
              <a:t>. 33.000 V o </a:t>
            </a:r>
            <a:r>
              <a:rPr lang="en-US" altLang="en-US" sz="1800" dirty="0" err="1"/>
              <a:t>elementos</a:t>
            </a:r>
            <a:r>
              <a:rPr lang="en-US" altLang="en-US" sz="1800" dirty="0"/>
              <a:t> </a:t>
            </a:r>
            <a:r>
              <a:rPr lang="en-US" altLang="en-US" sz="1800" dirty="0" err="1"/>
              <a:t>magnéticos</a:t>
            </a:r>
            <a:r>
              <a:rPr lang="en-US" altLang="en-US" sz="1800" dirty="0"/>
              <a:t> </a:t>
            </a:r>
            <a:r>
              <a:rPr lang="en-US" altLang="en-US" sz="1800" dirty="0" err="1"/>
              <a:t>en</a:t>
            </a:r>
            <a:r>
              <a:rPr lang="en-US" altLang="en-US" sz="1800" dirty="0"/>
              <a:t> </a:t>
            </a:r>
            <a:r>
              <a:rPr lang="en-US" altLang="en-US" sz="1800" dirty="0" err="1"/>
              <a:t>interruptores</a:t>
            </a:r>
            <a:r>
              <a:rPr lang="en-US" altLang="en-US" sz="1800" dirty="0"/>
              <a:t> de </a:t>
            </a:r>
            <a:r>
              <a:rPr lang="en-US" altLang="en-US" sz="1800" dirty="0" err="1"/>
              <a:t>caja</a:t>
            </a:r>
            <a:r>
              <a:rPr lang="en-US" altLang="en-US" sz="1800" dirty="0"/>
              <a:t> </a:t>
            </a:r>
            <a:r>
              <a:rPr lang="en-US" altLang="en-US" sz="1800" dirty="0" err="1"/>
              <a:t>moldeada</a:t>
            </a:r>
            <a:r>
              <a:rPr lang="en-US" altLang="en-US" sz="1800" dirty="0"/>
              <a:t> (MCCB) de </a:t>
            </a:r>
            <a:r>
              <a:rPr lang="en-US" altLang="en-US" sz="1800" dirty="0" err="1"/>
              <a:t>baja</a:t>
            </a:r>
            <a:r>
              <a:rPr lang="en-US" altLang="en-US" sz="1800" dirty="0"/>
              <a:t> </a:t>
            </a:r>
            <a:r>
              <a:rPr lang="en-US" altLang="en-US" sz="1800" dirty="0" err="1"/>
              <a:t>tensión</a:t>
            </a:r>
            <a:r>
              <a:rPr lang="en-US" altLang="en-US" sz="1800" dirty="0"/>
              <a:t>.</a:t>
            </a:r>
          </a:p>
          <a:p>
            <a:pPr algn="just">
              <a:lnSpc>
                <a:spcPct val="100000"/>
              </a:lnSpc>
              <a:spcBef>
                <a:spcPct val="0"/>
              </a:spcBef>
              <a:buFontTx/>
              <a:buNone/>
            </a:pPr>
            <a:r>
              <a:rPr lang="en-US" altLang="en-US" sz="1800" dirty="0"/>
              <a:t>Para </a:t>
            </a:r>
            <a:r>
              <a:rPr lang="en-US" altLang="en-US" sz="1800" dirty="0" err="1"/>
              <a:t>propósitos</a:t>
            </a:r>
            <a:r>
              <a:rPr lang="en-US" altLang="en-US" sz="1800" dirty="0"/>
              <a:t> </a:t>
            </a:r>
            <a:r>
              <a:rPr lang="en-US" altLang="en-US" sz="1800" dirty="0" err="1"/>
              <a:t>especiales</a:t>
            </a:r>
            <a:r>
              <a:rPr lang="en-US" altLang="en-US" sz="1800" dirty="0"/>
              <a:t>, se </a:t>
            </a:r>
            <a:r>
              <a:rPr lang="en-US" altLang="en-US" sz="1800" dirty="0" err="1"/>
              <a:t>utilizan</a:t>
            </a:r>
            <a:r>
              <a:rPr lang="en-US" altLang="en-US" sz="1800" dirty="0"/>
              <a:t> </a:t>
            </a:r>
            <a:r>
              <a:rPr lang="en-US" altLang="en-US" sz="1800" dirty="0" err="1"/>
              <a:t>otras</a:t>
            </a:r>
            <a:r>
              <a:rPr lang="en-US" altLang="en-US" sz="1800" dirty="0"/>
              <a:t> variables </a:t>
            </a:r>
            <a:r>
              <a:rPr lang="en-US" altLang="en-US" sz="1800" dirty="0" err="1"/>
              <a:t>como</a:t>
            </a:r>
            <a:r>
              <a:rPr lang="en-US" altLang="en-US" sz="1800" dirty="0"/>
              <a:t> </a:t>
            </a:r>
            <a:r>
              <a:rPr lang="en-US" altLang="en-US" sz="1800" dirty="0" err="1"/>
              <a:t>tensión</a:t>
            </a:r>
            <a:r>
              <a:rPr lang="en-US" altLang="en-US" sz="1800" dirty="0"/>
              <a:t>, </a:t>
            </a:r>
            <a:r>
              <a:rPr lang="en-US" altLang="en-US" sz="1800" dirty="0" err="1"/>
              <a:t>potencia</a:t>
            </a:r>
            <a:r>
              <a:rPr lang="en-US" altLang="en-US" sz="1800" dirty="0"/>
              <a:t> </a:t>
            </a:r>
            <a:r>
              <a:rPr lang="en-US" altLang="en-US" sz="1800" dirty="0" err="1"/>
              <a:t>activa</a:t>
            </a:r>
            <a:r>
              <a:rPr lang="en-US" altLang="en-US" sz="1800" dirty="0"/>
              <a:t>, </a:t>
            </a:r>
            <a:r>
              <a:rPr lang="en-US" altLang="en-US" sz="1800" dirty="0" err="1"/>
              <a:t>impedancia</a:t>
            </a:r>
            <a:r>
              <a:rPr lang="en-US" altLang="en-US" sz="1800" dirty="0"/>
              <a:t>, </a:t>
            </a:r>
            <a:r>
              <a:rPr lang="en-US" altLang="en-US" sz="1800" dirty="0" err="1"/>
              <a:t>admitancia</a:t>
            </a:r>
            <a:r>
              <a:rPr lang="en-US" altLang="en-US" sz="1800" dirty="0"/>
              <a:t> y </a:t>
            </a:r>
            <a:r>
              <a:rPr lang="en-US" altLang="en-US" sz="1800" dirty="0" err="1"/>
              <a:t>frecuencia</a:t>
            </a:r>
            <a:r>
              <a:rPr lang="en-US" altLang="en-US" sz="1800" dirty="0"/>
              <a:t>.</a:t>
            </a:r>
          </a:p>
          <a:p>
            <a:pPr algn="just">
              <a:lnSpc>
                <a:spcPct val="100000"/>
              </a:lnSpc>
              <a:spcBef>
                <a:spcPct val="0"/>
              </a:spcBef>
              <a:buFontTx/>
              <a:buNone/>
            </a:pPr>
            <a:r>
              <a:rPr lang="en-US" altLang="en-US" sz="1800" dirty="0"/>
              <a:t>La </a:t>
            </a:r>
            <a:r>
              <a:rPr lang="en-US" altLang="en-US" sz="1800" dirty="0" err="1"/>
              <a:t>mayoría</a:t>
            </a:r>
            <a:r>
              <a:rPr lang="en-US" altLang="en-US" sz="1800" dirty="0"/>
              <a:t> de las </a:t>
            </a:r>
            <a:r>
              <a:rPr lang="en-US" altLang="en-US" sz="1800" dirty="0" err="1"/>
              <a:t>plataformas</a:t>
            </a:r>
            <a:r>
              <a:rPr lang="en-US" altLang="en-US" sz="1800" dirty="0"/>
              <a:t> de </a:t>
            </a:r>
            <a:r>
              <a:rPr lang="en-US" altLang="en-US" sz="1800" dirty="0" err="1"/>
              <a:t>producción</a:t>
            </a:r>
            <a:r>
              <a:rPr lang="en-US" altLang="en-US" sz="1800" dirty="0"/>
              <a:t> de </a:t>
            </a:r>
            <a:r>
              <a:rPr lang="en-US" altLang="en-US" sz="1800" dirty="0" err="1"/>
              <a:t>petróleo</a:t>
            </a:r>
            <a:r>
              <a:rPr lang="en-US" altLang="en-US" sz="1800" dirty="0"/>
              <a:t> </a:t>
            </a:r>
            <a:r>
              <a:rPr lang="en-US" altLang="en-US" sz="1800" dirty="0" err="1"/>
              <a:t>en</a:t>
            </a:r>
            <a:r>
              <a:rPr lang="en-US" altLang="en-US" sz="1800" dirty="0"/>
              <a:t> </a:t>
            </a:r>
            <a:r>
              <a:rPr lang="en-US" altLang="en-US" sz="1800" dirty="0" err="1"/>
              <a:t>tierra</a:t>
            </a:r>
            <a:r>
              <a:rPr lang="en-US" altLang="en-US" sz="1800" dirty="0"/>
              <a:t>, </a:t>
            </a:r>
            <a:r>
              <a:rPr lang="en-US" altLang="en-US" sz="1800" dirty="0" err="1"/>
              <a:t>petroquímicas</a:t>
            </a:r>
            <a:r>
              <a:rPr lang="en-US" altLang="en-US" sz="1800" dirty="0"/>
              <a:t>, </a:t>
            </a:r>
            <a:r>
              <a:rPr lang="en-US" altLang="en-US" sz="1800" dirty="0" err="1"/>
              <a:t>industriales</a:t>
            </a:r>
            <a:r>
              <a:rPr lang="en-US" altLang="en-US" sz="1800" dirty="0"/>
              <a:t> y </a:t>
            </a:r>
            <a:r>
              <a:rPr lang="en-US" altLang="en-US" sz="1800" dirty="0" err="1"/>
              <a:t>en</a:t>
            </a:r>
            <a:r>
              <a:rPr lang="en-US" altLang="en-US" sz="1800" dirty="0"/>
              <a:t> </a:t>
            </a:r>
            <a:r>
              <a:rPr lang="en-US" altLang="en-US" sz="1800" dirty="0" err="1"/>
              <a:t>alta</a:t>
            </a:r>
            <a:r>
              <a:rPr lang="en-US" altLang="en-US" sz="1800" dirty="0"/>
              <a:t> mar </a:t>
            </a:r>
            <a:r>
              <a:rPr lang="en-US" altLang="en-US" sz="1800" dirty="0" err="1"/>
              <a:t>utilizan</a:t>
            </a:r>
            <a:r>
              <a:rPr lang="en-US" altLang="en-US" sz="1800" dirty="0"/>
              <a:t> </a:t>
            </a:r>
            <a:r>
              <a:rPr lang="en-US" altLang="en-US" sz="1800" dirty="0" err="1"/>
              <a:t>sistemas</a:t>
            </a:r>
            <a:r>
              <a:rPr lang="en-US" altLang="en-US" sz="1800" dirty="0"/>
              <a:t> de </a:t>
            </a:r>
            <a:r>
              <a:rPr lang="en-US" altLang="en-US" sz="1800" dirty="0" err="1"/>
              <a:t>potencia</a:t>
            </a:r>
            <a:r>
              <a:rPr lang="en-US" altLang="en-US" sz="1800" dirty="0"/>
              <a:t> </a:t>
            </a:r>
            <a:r>
              <a:rPr lang="en-US" altLang="en-US" sz="1800" dirty="0" err="1"/>
              <a:t>radiales</a:t>
            </a:r>
            <a:r>
              <a:rPr lang="en-US" altLang="en-US" sz="1800" dirty="0"/>
              <a:t> de </a:t>
            </a:r>
            <a:r>
              <a:rPr lang="en-US" altLang="en-US" sz="1800" dirty="0" err="1"/>
              <a:t>generación</a:t>
            </a:r>
            <a:r>
              <a:rPr lang="en-US" altLang="en-US" sz="1800" dirty="0"/>
              <a:t> y </a:t>
            </a:r>
            <a:r>
              <a:rPr lang="en-US" altLang="en-US" sz="1800" dirty="0" err="1"/>
              <a:t>distribución</a:t>
            </a:r>
            <a:r>
              <a:rPr lang="en-US" altLang="en-US" sz="1800" dirty="0"/>
              <a:t> de </a:t>
            </a:r>
            <a:r>
              <a:rPr lang="en-US" altLang="en-US" sz="1800" dirty="0" err="1"/>
              <a:t>energía</a:t>
            </a:r>
            <a:r>
              <a:rPr lang="en-US" altLang="en-US" sz="1800" dirty="0"/>
              <a:t>. </a:t>
            </a:r>
            <a:r>
              <a:rPr lang="en-US" altLang="en-US" sz="1800" dirty="0" err="1"/>
              <a:t>Estos</a:t>
            </a:r>
            <a:r>
              <a:rPr lang="en-US" altLang="en-US" sz="1800" dirty="0"/>
              <a:t> </a:t>
            </a:r>
            <a:r>
              <a:rPr lang="en-US" altLang="en-US" sz="1800" dirty="0" err="1"/>
              <a:t>sistemas</a:t>
            </a:r>
            <a:r>
              <a:rPr lang="en-US" altLang="en-US" sz="1800" dirty="0"/>
              <a:t> </a:t>
            </a:r>
            <a:r>
              <a:rPr lang="en-US" altLang="en-US" sz="1800" dirty="0" err="1"/>
              <a:t>usarán</a:t>
            </a:r>
            <a:r>
              <a:rPr lang="en-US" altLang="en-US" sz="1800" dirty="0"/>
              <a:t> </a:t>
            </a:r>
            <a:r>
              <a:rPr lang="en-US" altLang="en-US" sz="1800" dirty="0" err="1"/>
              <a:t>varios</a:t>
            </a:r>
            <a:r>
              <a:rPr lang="en-US" altLang="en-US" sz="1800" dirty="0"/>
              <a:t> </a:t>
            </a:r>
            <a:r>
              <a:rPr lang="en-US" altLang="en-US" sz="1800" dirty="0" err="1"/>
              <a:t>niveles</a:t>
            </a:r>
            <a:r>
              <a:rPr lang="en-US" altLang="en-US" sz="1800" dirty="0"/>
              <a:t> de </a:t>
            </a:r>
            <a:r>
              <a:rPr lang="en-US" altLang="en-US" sz="1800" dirty="0" err="1"/>
              <a:t>tensión</a:t>
            </a:r>
            <a:r>
              <a:rPr lang="en-US" altLang="en-US" sz="1800" dirty="0"/>
              <a:t> </a:t>
            </a:r>
            <a:r>
              <a:rPr lang="en-US" altLang="en-US" sz="1800" dirty="0" err="1"/>
              <a:t>dependiendo</a:t>
            </a:r>
            <a:r>
              <a:rPr lang="en-US" altLang="en-US" sz="1800" dirty="0"/>
              <a:t> </a:t>
            </a:r>
            <a:r>
              <a:rPr lang="en-US" altLang="en-US" sz="1800" dirty="0" err="1"/>
              <a:t>sobre</a:t>
            </a:r>
            <a:r>
              <a:rPr lang="en-US" altLang="en-US" sz="1800" dirty="0"/>
              <a:t> la </a:t>
            </a:r>
            <a:r>
              <a:rPr lang="en-US" altLang="en-US" sz="1800" dirty="0" err="1"/>
              <a:t>demanda</a:t>
            </a:r>
            <a:r>
              <a:rPr lang="en-US" altLang="en-US" sz="1800" dirty="0"/>
              <a:t> total de </a:t>
            </a:r>
            <a:r>
              <a:rPr lang="en-US" altLang="en-US" sz="1800" dirty="0" err="1"/>
              <a:t>potencia</a:t>
            </a:r>
            <a:r>
              <a:rPr lang="en-US" altLang="en-US" sz="1800" dirty="0"/>
              <a:t>, y las magnitudes </a:t>
            </a:r>
            <a:r>
              <a:rPr lang="en-US" altLang="en-US" sz="1800" dirty="0" err="1"/>
              <a:t>en</a:t>
            </a:r>
            <a:r>
              <a:rPr lang="en-US" altLang="en-US" sz="1800" dirty="0"/>
              <a:t> kW de </a:t>
            </a:r>
            <a:r>
              <a:rPr lang="en-US" altLang="en-US" sz="1800" dirty="0" err="1"/>
              <a:t>los</a:t>
            </a:r>
            <a:r>
              <a:rPr lang="en-US" altLang="en-US" sz="1800" dirty="0"/>
              <a:t> </a:t>
            </a:r>
            <a:r>
              <a:rPr lang="en-US" altLang="en-US" sz="1800" dirty="0" err="1"/>
              <a:t>consumidores</a:t>
            </a:r>
            <a:r>
              <a:rPr lang="en-US" altLang="en-US" sz="1800" dirty="0"/>
              <a:t> </a:t>
            </a:r>
            <a:r>
              <a:rPr lang="en-US" altLang="en-US" sz="1800" dirty="0" err="1"/>
              <a:t>individuales</a:t>
            </a:r>
            <a:r>
              <a:rPr lang="en-US" altLang="en-US" sz="1800" dirty="0"/>
              <a:t> </a:t>
            </a:r>
            <a:r>
              <a:rPr lang="en-US" altLang="en-US" sz="1800" dirty="0" err="1"/>
              <a:t>más</a:t>
            </a:r>
            <a:r>
              <a:rPr lang="en-US" altLang="en-US" sz="1800" dirty="0"/>
              <a:t> </a:t>
            </a:r>
            <a:r>
              <a:rPr lang="en-US" altLang="en-US" sz="1800" dirty="0" err="1"/>
              <a:t>grandes</a:t>
            </a:r>
            <a:r>
              <a:rPr lang="en-US" altLang="en-US" sz="1800" dirty="0"/>
              <a:t>. La </a:t>
            </a:r>
            <a:r>
              <a:rPr lang="en-US" altLang="en-US" sz="1800" dirty="0" err="1"/>
              <a:t>transición</a:t>
            </a:r>
            <a:r>
              <a:rPr lang="en-US" altLang="en-US" sz="1800" dirty="0"/>
              <a:t> de un </a:t>
            </a:r>
            <a:r>
              <a:rPr lang="en-US" altLang="en-US" sz="1800" dirty="0" err="1"/>
              <a:t>tensión</a:t>
            </a:r>
            <a:r>
              <a:rPr lang="en-US" altLang="en-US" sz="1800" dirty="0"/>
              <a:t> al </a:t>
            </a:r>
            <a:r>
              <a:rPr lang="en-US" altLang="en-US" sz="1800" dirty="0" err="1"/>
              <a:t>siguiente</a:t>
            </a:r>
            <a:r>
              <a:rPr lang="en-US" altLang="en-US" sz="1800" dirty="0"/>
              <a:t> </a:t>
            </a:r>
            <a:r>
              <a:rPr lang="en-US" altLang="en-US" sz="1800" dirty="0" err="1"/>
              <a:t>más</a:t>
            </a:r>
            <a:r>
              <a:rPr lang="en-US" altLang="en-US" sz="1800" dirty="0"/>
              <a:t> alto </a:t>
            </a:r>
            <a:r>
              <a:rPr lang="en-US" altLang="en-US" sz="1800" dirty="0" err="1"/>
              <a:t>está</a:t>
            </a:r>
            <a:r>
              <a:rPr lang="en-US" altLang="en-US" sz="1800" dirty="0"/>
              <a:t> </a:t>
            </a:r>
            <a:r>
              <a:rPr lang="en-US" altLang="en-US" sz="1800" dirty="0" err="1"/>
              <a:t>influenciado</a:t>
            </a:r>
            <a:r>
              <a:rPr lang="en-US" altLang="en-US" sz="1800" dirty="0"/>
              <a:t> </a:t>
            </a:r>
            <a:r>
              <a:rPr lang="en-US" altLang="en-US" sz="1800" dirty="0" err="1"/>
              <a:t>principalmente</a:t>
            </a:r>
            <a:r>
              <a:rPr lang="en-US" altLang="en-US" sz="1800" dirty="0"/>
              <a:t> </a:t>
            </a:r>
            <a:r>
              <a:rPr lang="en-US" altLang="en-US" sz="1800" dirty="0" err="1"/>
              <a:t>por</a:t>
            </a:r>
            <a:r>
              <a:rPr lang="en-US" altLang="en-US" sz="1800" dirty="0"/>
              <a:t> la </a:t>
            </a:r>
            <a:r>
              <a:rPr lang="en-US" altLang="en-US" sz="1800" dirty="0" err="1"/>
              <a:t>corriente</a:t>
            </a:r>
            <a:r>
              <a:rPr lang="en-US" altLang="en-US" sz="1800" dirty="0"/>
              <a:t> de </a:t>
            </a:r>
            <a:r>
              <a:rPr lang="en-US" altLang="en-US" sz="1800" dirty="0" err="1"/>
              <a:t>carga</a:t>
            </a:r>
            <a:r>
              <a:rPr lang="en-US" altLang="en-US" sz="1800" dirty="0"/>
              <a:t> normal </a:t>
            </a:r>
            <a:r>
              <a:rPr lang="en-US" altLang="en-US" sz="1800" dirty="0" err="1"/>
              <a:t>más</a:t>
            </a:r>
            <a:r>
              <a:rPr lang="en-US" altLang="en-US" sz="1800" dirty="0"/>
              <a:t> </a:t>
            </a:r>
            <a:r>
              <a:rPr lang="en-US" altLang="en-US" sz="1800" dirty="0" err="1"/>
              <a:t>alta</a:t>
            </a:r>
            <a:endParaRPr lang="en-US" altLang="en-US" sz="1800" dirty="0"/>
          </a:p>
          <a:p>
            <a:pPr algn="just">
              <a:lnSpc>
                <a:spcPct val="100000"/>
              </a:lnSpc>
              <a:spcBef>
                <a:spcPct val="0"/>
              </a:spcBef>
              <a:buFontTx/>
              <a:buNone/>
            </a:pPr>
            <a:r>
              <a:rPr lang="en-US" altLang="en-US" sz="1800" dirty="0"/>
              <a:t>que </a:t>
            </a:r>
            <a:r>
              <a:rPr lang="en-US" altLang="en-US" sz="1800" dirty="0" err="1"/>
              <a:t>pueden</a:t>
            </a:r>
            <a:r>
              <a:rPr lang="en-US" altLang="en-US" sz="1800" dirty="0"/>
              <a:t> </a:t>
            </a:r>
            <a:r>
              <a:rPr lang="en-US" altLang="en-US" sz="1800" dirty="0" err="1"/>
              <a:t>ser</a:t>
            </a:r>
            <a:r>
              <a:rPr lang="en-US" altLang="en-US" sz="1800" dirty="0"/>
              <a:t> </a:t>
            </a:r>
            <a:r>
              <a:rPr lang="en-US" altLang="en-US" sz="1800" dirty="0" err="1"/>
              <a:t>manejados</a:t>
            </a:r>
            <a:r>
              <a:rPr lang="en-US" altLang="en-US" sz="1800" dirty="0"/>
              <a:t> </a:t>
            </a:r>
            <a:r>
              <a:rPr lang="en-US" altLang="en-US" sz="1800" dirty="0" err="1"/>
              <a:t>por</a:t>
            </a:r>
            <a:r>
              <a:rPr lang="en-US" altLang="en-US" sz="1800" dirty="0"/>
              <a:t> </a:t>
            </a:r>
            <a:r>
              <a:rPr lang="en-US" altLang="en-US" sz="1800" dirty="0" err="1"/>
              <a:t>interruptores</a:t>
            </a:r>
            <a:r>
              <a:rPr lang="en-US" altLang="en-US" sz="1800" dirty="0"/>
              <a:t> </a:t>
            </a:r>
            <a:r>
              <a:rPr lang="en-US" altLang="en-US" sz="1800" dirty="0" err="1"/>
              <a:t>automáticos</a:t>
            </a:r>
            <a:r>
              <a:rPr lang="en-US" altLang="en-US" sz="1800" dirty="0"/>
              <a:t> </a:t>
            </a:r>
            <a:r>
              <a:rPr lang="en-US" altLang="en-US" sz="1800" dirty="0" err="1"/>
              <a:t>convencionales</a:t>
            </a:r>
            <a:r>
              <a:rPr lang="en-US" altLang="en-US" sz="1800" dirty="0"/>
              <a:t>, </a:t>
            </a:r>
            <a:r>
              <a:rPr lang="en-US" altLang="en-US" sz="1800" dirty="0" err="1"/>
              <a:t>sistemas</a:t>
            </a:r>
            <a:r>
              <a:rPr lang="en-US" altLang="en-US" sz="1800" dirty="0"/>
              <a:t> de </a:t>
            </a:r>
            <a:r>
              <a:rPr lang="en-US" altLang="en-US" sz="1800" dirty="0" err="1"/>
              <a:t>barras</a:t>
            </a:r>
            <a:r>
              <a:rPr lang="en-US" altLang="en-US" sz="1800" dirty="0"/>
              <a:t> </a:t>
            </a:r>
            <a:r>
              <a:rPr lang="en-US" altLang="en-US" sz="1800" dirty="0" err="1"/>
              <a:t>colectoras</a:t>
            </a:r>
            <a:r>
              <a:rPr lang="en-US" altLang="en-US" sz="1800" dirty="0"/>
              <a:t> </a:t>
            </a:r>
            <a:r>
              <a:rPr lang="en-US" altLang="en-US" sz="1800" dirty="0" err="1"/>
              <a:t>dentro</a:t>
            </a:r>
            <a:r>
              <a:rPr lang="en-US" altLang="en-US" sz="1800" dirty="0"/>
              <a:t> de </a:t>
            </a:r>
            <a:r>
              <a:rPr lang="en-US" altLang="en-US" sz="1800" dirty="0" err="1"/>
              <a:t>aparamenta</a:t>
            </a:r>
            <a:r>
              <a:rPr lang="en-US" altLang="en-US" sz="1800" dirty="0"/>
              <a:t>. La </a:t>
            </a:r>
            <a:r>
              <a:rPr lang="en-US" altLang="en-US" sz="1800" dirty="0" err="1"/>
              <a:t>corriente</a:t>
            </a:r>
            <a:r>
              <a:rPr lang="en-US" altLang="en-US" sz="1800" dirty="0"/>
              <a:t> "</a:t>
            </a:r>
            <a:r>
              <a:rPr lang="en-US" altLang="en-US" sz="1800" dirty="0" err="1"/>
              <a:t>más</a:t>
            </a:r>
            <a:r>
              <a:rPr lang="en-US" altLang="en-US" sz="1800" dirty="0"/>
              <a:t> </a:t>
            </a:r>
            <a:r>
              <a:rPr lang="en-US" altLang="en-US" sz="1800" dirty="0" err="1"/>
              <a:t>alta</a:t>
            </a:r>
            <a:r>
              <a:rPr lang="en-US" altLang="en-US" sz="1800" dirty="0"/>
              <a:t>" </a:t>
            </a:r>
            <a:r>
              <a:rPr lang="en-US" altLang="en-US" sz="1800" dirty="0" err="1"/>
              <a:t>suele</a:t>
            </a:r>
            <a:r>
              <a:rPr lang="en-US" altLang="en-US" sz="1800" dirty="0"/>
              <a:t> </a:t>
            </a:r>
            <a:r>
              <a:rPr lang="en-US" altLang="en-US" sz="1800" dirty="0" err="1"/>
              <a:t>ser</a:t>
            </a:r>
            <a:r>
              <a:rPr lang="en-US" altLang="en-US" sz="1800" dirty="0"/>
              <a:t> de </a:t>
            </a:r>
            <a:r>
              <a:rPr lang="en-US" altLang="en-US" sz="1800" dirty="0" err="1"/>
              <a:t>unos</a:t>
            </a:r>
            <a:r>
              <a:rPr lang="en-US" altLang="en-US" sz="1800" dirty="0"/>
              <a:t> 4000 A. Las </a:t>
            </a:r>
            <a:r>
              <a:rPr lang="en-US" altLang="en-US" sz="1800" dirty="0" err="1"/>
              <a:t>corrientes</a:t>
            </a:r>
            <a:r>
              <a:rPr lang="en-US" altLang="en-US" sz="1800" dirty="0"/>
              <a:t> </a:t>
            </a:r>
            <a:r>
              <a:rPr lang="en-US" altLang="en-US" sz="1800" dirty="0" err="1"/>
              <a:t>máximas</a:t>
            </a:r>
            <a:r>
              <a:rPr lang="en-US" altLang="en-US" sz="1800" dirty="0"/>
              <a:t> de </a:t>
            </a:r>
            <a:r>
              <a:rPr lang="en-US" altLang="en-US" sz="1800" dirty="0" err="1"/>
              <a:t>falla</a:t>
            </a:r>
            <a:r>
              <a:rPr lang="en-US" altLang="en-US" sz="1800" dirty="0"/>
              <a:t> que </a:t>
            </a:r>
            <a:r>
              <a:rPr lang="en-US" altLang="en-US" sz="1800" dirty="0" err="1"/>
              <a:t>pueden</a:t>
            </a:r>
            <a:r>
              <a:rPr lang="en-US" altLang="en-US" sz="1800" dirty="0"/>
              <a:t> </a:t>
            </a:r>
            <a:r>
              <a:rPr lang="en-US" altLang="en-US" sz="1800" dirty="0" err="1"/>
              <a:t>ser</a:t>
            </a:r>
            <a:r>
              <a:rPr lang="en-US" altLang="en-US" sz="1800" dirty="0"/>
              <a:t> </a:t>
            </a:r>
            <a:r>
              <a:rPr lang="en-US" altLang="en-US" sz="1800" dirty="0" err="1"/>
              <a:t>experimentadas</a:t>
            </a:r>
            <a:r>
              <a:rPr lang="en-US" altLang="en-US" sz="1800" dirty="0"/>
              <a:t> </a:t>
            </a:r>
            <a:r>
              <a:rPr lang="en-US" altLang="en-US" sz="1800" dirty="0" err="1"/>
              <a:t>dentro</a:t>
            </a:r>
            <a:r>
              <a:rPr lang="en-US" altLang="en-US" sz="1800" dirty="0"/>
              <a:t> de un </a:t>
            </a:r>
            <a:r>
              <a:rPr lang="en-US" altLang="en-US" sz="1800" dirty="0" err="1"/>
              <a:t>sistema</a:t>
            </a:r>
            <a:r>
              <a:rPr lang="en-US" altLang="en-US" sz="1800" dirty="0"/>
              <a:t> de </a:t>
            </a:r>
            <a:r>
              <a:rPr lang="en-US" altLang="en-US" sz="1800" dirty="0" err="1"/>
              <a:t>potencia</a:t>
            </a:r>
            <a:r>
              <a:rPr lang="en-US" altLang="en-US" sz="1800" dirty="0"/>
              <a:t> </a:t>
            </a:r>
            <a:r>
              <a:rPr lang="en-US" altLang="en-US" sz="1800" dirty="0" err="1"/>
              <a:t>en</a:t>
            </a:r>
            <a:r>
              <a:rPr lang="en-US" altLang="en-US" sz="1800" dirty="0"/>
              <a:t> particular </a:t>
            </a:r>
            <a:r>
              <a:rPr lang="en-US" altLang="en-US" sz="1800" dirty="0" err="1"/>
              <a:t>también</a:t>
            </a:r>
            <a:r>
              <a:rPr lang="en-US" altLang="en-US" sz="1800" dirty="0"/>
              <a:t> </a:t>
            </a:r>
            <a:r>
              <a:rPr lang="en-US" altLang="en-US" sz="1800" dirty="0" err="1"/>
              <a:t>debe</a:t>
            </a:r>
            <a:r>
              <a:rPr lang="en-US" altLang="en-US" sz="1800" dirty="0"/>
              <a:t> </a:t>
            </a:r>
            <a:r>
              <a:rPr lang="en-US" altLang="en-US" sz="1800" dirty="0" err="1"/>
              <a:t>ser</a:t>
            </a:r>
            <a:r>
              <a:rPr lang="en-US" altLang="en-US" sz="1800" dirty="0"/>
              <a:t> </a:t>
            </a:r>
            <a:r>
              <a:rPr lang="en-US" altLang="en-US" sz="1800" dirty="0" err="1"/>
              <a:t>considerado</a:t>
            </a:r>
            <a:r>
              <a:rPr lang="en-US" altLang="en-US" sz="1800" dirty="0"/>
              <a:t> </a:t>
            </a:r>
            <a:r>
              <a:rPr lang="en-US" altLang="en-US" sz="1800" dirty="0" err="1"/>
              <a:t>cuidadosamente</a:t>
            </a:r>
            <a:r>
              <a:rPr lang="en-US" altLang="en-US" sz="1800" dirty="0"/>
              <a:t> al </a:t>
            </a:r>
            <a:r>
              <a:rPr lang="en-US" altLang="en-US" sz="1800" dirty="0" err="1"/>
              <a:t>elegir</a:t>
            </a:r>
            <a:r>
              <a:rPr lang="en-US" altLang="en-US" sz="1800" dirty="0"/>
              <a:t> las </a:t>
            </a:r>
            <a:r>
              <a:rPr lang="en-US" altLang="en-US" sz="1800" dirty="0" err="1"/>
              <a:t>tensiones</a:t>
            </a:r>
            <a:r>
              <a:rPr lang="en-US" altLang="en-US" sz="1800" dirty="0"/>
              <a:t> de </a:t>
            </a:r>
            <a:r>
              <a:rPr lang="en-US" altLang="en-US" sz="1800" dirty="0" err="1"/>
              <a:t>operación</a:t>
            </a:r>
            <a:r>
              <a:rPr lang="en-US" altLang="en-US" sz="1800" dirty="0"/>
              <a:t>. (Si se </a:t>
            </a:r>
            <a:r>
              <a:rPr lang="en-US" altLang="en-US" sz="1800" dirty="0" err="1"/>
              <a:t>tiene</a:t>
            </a:r>
            <a:r>
              <a:rPr lang="en-US" altLang="en-US" sz="1800" dirty="0"/>
              <a:t> </a:t>
            </a:r>
            <a:r>
              <a:rPr lang="en-US" altLang="en-US" sz="1800" dirty="0" err="1"/>
              <a:t>alguna</a:t>
            </a:r>
            <a:r>
              <a:rPr lang="en-US" altLang="en-US" sz="1800" dirty="0"/>
              <a:t> </a:t>
            </a:r>
            <a:r>
              <a:rPr lang="en-US" altLang="en-US" sz="1800" dirty="0" err="1"/>
              <a:t>duda</a:t>
            </a:r>
            <a:r>
              <a:rPr lang="en-US" altLang="en-US" sz="1800" dirty="0"/>
              <a:t>, </a:t>
            </a:r>
            <a:r>
              <a:rPr lang="en-US" altLang="en-US" sz="1800" dirty="0" err="1"/>
              <a:t>elejrun</a:t>
            </a:r>
            <a:r>
              <a:rPr lang="en-US" altLang="en-US" sz="1800" dirty="0"/>
              <a:t> </a:t>
            </a:r>
            <a:r>
              <a:rPr lang="en-US" altLang="en-US" sz="1800" dirty="0" err="1"/>
              <a:t>tensión</a:t>
            </a:r>
            <a:r>
              <a:rPr lang="en-US" altLang="en-US" sz="1800" dirty="0"/>
              <a:t> </a:t>
            </a:r>
            <a:r>
              <a:rPr lang="en-US" altLang="en-US" sz="1800" dirty="0" err="1"/>
              <a:t>más</a:t>
            </a:r>
            <a:r>
              <a:rPr lang="en-US" altLang="en-US" sz="1800" dirty="0"/>
              <a:t> alto </a:t>
            </a:r>
            <a:r>
              <a:rPr lang="en-US" altLang="en-US" sz="1800" dirty="0" err="1"/>
              <a:t>porque</a:t>
            </a:r>
            <a:r>
              <a:rPr lang="en-US" altLang="en-US" sz="1800" dirty="0"/>
              <a:t> las </a:t>
            </a:r>
            <a:r>
              <a:rPr lang="en-US" altLang="en-US" sz="1800" dirty="0" err="1"/>
              <a:t>plantas</a:t>
            </a:r>
            <a:r>
              <a:rPr lang="en-US" altLang="en-US" sz="1800" dirty="0"/>
              <a:t> </a:t>
            </a:r>
            <a:r>
              <a:rPr lang="en-US" altLang="en-US" sz="1800" dirty="0" err="1"/>
              <a:t>generalmente</a:t>
            </a:r>
            <a:r>
              <a:rPr lang="en-US" altLang="en-US" sz="1800" dirty="0"/>
              <a:t> </a:t>
            </a:r>
            <a:r>
              <a:rPr lang="en-US" altLang="en-US" sz="1800" dirty="0" err="1"/>
              <a:t>extendidas</a:t>
            </a:r>
            <a:r>
              <a:rPr lang="en-US" altLang="en-US" sz="1800" dirty="0"/>
              <a:t> o </a:t>
            </a:r>
            <a:r>
              <a:rPr lang="en-US" altLang="en-US" sz="1800" dirty="0" err="1"/>
              <a:t>modificadas</a:t>
            </a:r>
            <a:r>
              <a:rPr lang="en-US" altLang="en-US" sz="1800" dirty="0"/>
              <a:t>, y </a:t>
            </a:r>
            <a:r>
              <a:rPr lang="en-US" altLang="en-US" sz="1800" dirty="0" err="1"/>
              <a:t>como</a:t>
            </a:r>
            <a:r>
              <a:rPr lang="en-US" altLang="en-US" sz="1800" dirty="0"/>
              <a:t> </a:t>
            </a:r>
            <a:r>
              <a:rPr lang="en-US" altLang="en-US" sz="1800" dirty="0" err="1"/>
              <a:t>tal</a:t>
            </a:r>
            <a:r>
              <a:rPr lang="en-US" altLang="en-US" sz="1800" dirty="0"/>
              <a:t> </a:t>
            </a:r>
            <a:r>
              <a:rPr lang="en-US" altLang="en-US" sz="1800" dirty="0" err="1"/>
              <a:t>sus</a:t>
            </a:r>
            <a:r>
              <a:rPr lang="en-US" altLang="en-US" sz="1800" dirty="0"/>
              <a:t> </a:t>
            </a:r>
            <a:r>
              <a:rPr lang="en-US" altLang="en-US" sz="1800" dirty="0" err="1"/>
              <a:t>posibles</a:t>
            </a:r>
            <a:r>
              <a:rPr lang="en-US" altLang="en-US" sz="1800" dirty="0"/>
              <a:t> </a:t>
            </a:r>
            <a:r>
              <a:rPr lang="en-US" altLang="en-US" sz="1800" dirty="0" err="1"/>
              <a:t>corrientes</a:t>
            </a:r>
            <a:r>
              <a:rPr lang="en-US" altLang="en-US" sz="1800" dirty="0"/>
              <a:t> de </a:t>
            </a:r>
            <a:r>
              <a:rPr lang="en-US" altLang="en-US" sz="1800" dirty="0" err="1"/>
              <a:t>falla</a:t>
            </a:r>
            <a:r>
              <a:rPr lang="en-US" altLang="en-US" sz="1800" dirty="0"/>
              <a:t>, </a:t>
            </a:r>
            <a:r>
              <a:rPr lang="en-US" altLang="en-US" sz="1800" dirty="0" err="1"/>
              <a:t>tienden</a:t>
            </a:r>
            <a:r>
              <a:rPr lang="en-US" altLang="en-US" sz="1800" dirty="0"/>
              <a:t> a </a:t>
            </a:r>
            <a:r>
              <a:rPr lang="en-US" altLang="en-US" sz="1800" dirty="0" err="1"/>
              <a:t>aumentar</a:t>
            </a:r>
            <a:r>
              <a:rPr lang="en-US" altLang="en-US" sz="1800" dirty="0"/>
              <a:t>).</a:t>
            </a:r>
          </a:p>
          <a:p>
            <a:pPr algn="just">
              <a:lnSpc>
                <a:spcPct val="100000"/>
              </a:lnSpc>
              <a:spcBef>
                <a:spcPct val="0"/>
              </a:spcBef>
              <a:buFontTx/>
              <a:buNone/>
            </a:pPr>
            <a:endParaRPr lang="es-ES" altLang="en-US" sz="1800" dirty="0"/>
          </a:p>
        </p:txBody>
      </p:sp>
    </p:spTree>
    <p:extLst>
      <p:ext uri="{BB962C8B-B14F-4D97-AF65-F5344CB8AC3E}">
        <p14:creationId xmlns:p14="http://schemas.microsoft.com/office/powerpoint/2010/main" val="680095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ángulo 1"/>
          <p:cNvSpPr>
            <a:spLocks noChangeArrowheads="1"/>
          </p:cNvSpPr>
          <p:nvPr/>
        </p:nvSpPr>
        <p:spPr bwMode="auto">
          <a:xfrm>
            <a:off x="225425" y="153988"/>
            <a:ext cx="11549063"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dirty="0"/>
              <a:t>La </a:t>
            </a:r>
            <a:r>
              <a:rPr lang="en-US" altLang="en-US" sz="1800" dirty="0" err="1"/>
              <a:t>Figura</a:t>
            </a:r>
            <a:r>
              <a:rPr lang="en-US" altLang="en-US" sz="1800" dirty="0"/>
              <a:t> 12.1 </a:t>
            </a:r>
            <a:r>
              <a:rPr lang="en-US" altLang="en-US" sz="1800" dirty="0" err="1"/>
              <a:t>muestra</a:t>
            </a:r>
            <a:r>
              <a:rPr lang="en-US" altLang="en-US" sz="1800" dirty="0"/>
              <a:t> </a:t>
            </a:r>
            <a:r>
              <a:rPr lang="en-US" altLang="en-US" sz="1800" dirty="0" err="1"/>
              <a:t>una</a:t>
            </a:r>
            <a:r>
              <a:rPr lang="en-US" altLang="en-US" sz="1800" dirty="0"/>
              <a:t> </a:t>
            </a:r>
            <a:r>
              <a:rPr lang="en-US" altLang="en-US" sz="1800" dirty="0" err="1"/>
              <a:t>jerarquía</a:t>
            </a:r>
            <a:r>
              <a:rPr lang="en-US" altLang="en-US" sz="1800" dirty="0"/>
              <a:t> </a:t>
            </a:r>
            <a:r>
              <a:rPr lang="en-US" altLang="en-US" sz="1800" dirty="0" err="1"/>
              <a:t>típica</a:t>
            </a:r>
            <a:r>
              <a:rPr lang="en-US" altLang="en-US" sz="1800" dirty="0"/>
              <a:t> de </a:t>
            </a:r>
            <a:r>
              <a:rPr lang="en-US" altLang="en-US" sz="1800" dirty="0" err="1"/>
              <a:t>tableros</a:t>
            </a:r>
            <a:r>
              <a:rPr lang="en-US" altLang="en-US" sz="1800" dirty="0"/>
              <a:t> de </a:t>
            </a:r>
            <a:r>
              <a:rPr lang="en-US" altLang="en-US" sz="1800" dirty="0" err="1"/>
              <a:t>distribución</a:t>
            </a:r>
            <a:r>
              <a:rPr lang="en-US" altLang="en-US" sz="1800" dirty="0"/>
              <a:t> y </a:t>
            </a:r>
            <a:r>
              <a:rPr lang="en-US" altLang="en-US" sz="1800" dirty="0" err="1"/>
              <a:t>tensiones</a:t>
            </a:r>
            <a:r>
              <a:rPr lang="en-US" altLang="en-US" sz="1800" dirty="0"/>
              <a:t> para </a:t>
            </a:r>
            <a:r>
              <a:rPr lang="en-US" altLang="en-US" sz="1800" dirty="0" err="1"/>
              <a:t>una</a:t>
            </a:r>
            <a:r>
              <a:rPr lang="en-US" altLang="en-US" sz="1800" dirty="0"/>
              <a:t> planta </a:t>
            </a:r>
            <a:r>
              <a:rPr lang="en-US" altLang="en-US" sz="1800" dirty="0" err="1"/>
              <a:t>grande</a:t>
            </a:r>
            <a:r>
              <a:rPr lang="en-US" altLang="en-US" sz="1800" dirty="0"/>
              <a:t> que </a:t>
            </a:r>
            <a:r>
              <a:rPr lang="en-US" altLang="en-US" sz="1800" dirty="0" err="1"/>
              <a:t>tiene</a:t>
            </a:r>
            <a:r>
              <a:rPr lang="en-US" altLang="en-US" sz="1800" dirty="0"/>
              <a:t> </a:t>
            </a:r>
            <a:r>
              <a:rPr lang="en-US" altLang="en-US" sz="1800" dirty="0" err="1"/>
              <a:t>sus</a:t>
            </a:r>
            <a:r>
              <a:rPr lang="en-US" altLang="en-US" sz="1800" dirty="0"/>
              <a:t> </a:t>
            </a:r>
            <a:r>
              <a:rPr lang="en-US" altLang="en-US" sz="1800" dirty="0" err="1"/>
              <a:t>propios</a:t>
            </a:r>
            <a:r>
              <a:rPr lang="en-US" altLang="en-US" sz="1800" dirty="0"/>
              <a:t> </a:t>
            </a:r>
            <a:r>
              <a:rPr lang="en-US" altLang="en-US" sz="1800" dirty="0" err="1"/>
              <a:t>generadores</a:t>
            </a:r>
            <a:r>
              <a:rPr lang="en-US" altLang="en-US" sz="1800" dirty="0"/>
              <a:t> de </a:t>
            </a:r>
            <a:r>
              <a:rPr lang="en-US" altLang="en-US" sz="1800" dirty="0" err="1"/>
              <a:t>turbina</a:t>
            </a:r>
            <a:r>
              <a:rPr lang="en-US" altLang="en-US" sz="1800" dirty="0"/>
              <a:t> de gas (no se </a:t>
            </a:r>
            <a:r>
              <a:rPr lang="en-US" altLang="en-US" sz="1800" dirty="0" err="1"/>
              <a:t>muestran</a:t>
            </a:r>
            <a:r>
              <a:rPr lang="en-US" altLang="en-US" sz="1800" dirty="0"/>
              <a:t> </a:t>
            </a:r>
            <a:r>
              <a:rPr lang="en-US" altLang="en-US" sz="1800" dirty="0" err="1"/>
              <a:t>todos</a:t>
            </a:r>
            <a:r>
              <a:rPr lang="en-US" altLang="en-US" sz="1800" dirty="0"/>
              <a:t> </a:t>
            </a:r>
            <a:r>
              <a:rPr lang="en-US" altLang="en-US" sz="1800" dirty="0" err="1"/>
              <a:t>los</a:t>
            </a:r>
            <a:r>
              <a:rPr lang="en-US" altLang="en-US" sz="1800" dirty="0"/>
              <a:t> </a:t>
            </a:r>
            <a:r>
              <a:rPr lang="en-US" altLang="en-US" sz="1800" dirty="0" err="1" smtClean="0"/>
              <a:t>tableros</a:t>
            </a:r>
            <a:r>
              <a:rPr lang="en-US" altLang="en-US" sz="1800" dirty="0" smtClean="0"/>
              <a:t> </a:t>
            </a:r>
            <a:r>
              <a:rPr lang="en-US" altLang="en-US" sz="1800" dirty="0"/>
              <a:t>de </a:t>
            </a:r>
            <a:r>
              <a:rPr lang="en-US" altLang="en-US" sz="1800" dirty="0" err="1"/>
              <a:t>distribución</a:t>
            </a:r>
            <a:r>
              <a:rPr lang="en-US" altLang="en-US" sz="1800" dirty="0"/>
              <a:t> y </a:t>
            </a:r>
            <a:r>
              <a:rPr lang="en-US" altLang="en-US" sz="1800" dirty="0" err="1"/>
              <a:t>los</a:t>
            </a:r>
            <a:r>
              <a:rPr lang="en-US" altLang="en-US" sz="1800" dirty="0"/>
              <a:t> </a:t>
            </a:r>
            <a:r>
              <a:rPr lang="en-US" altLang="en-US" sz="1800" dirty="0" err="1"/>
              <a:t>consumidores</a:t>
            </a:r>
            <a:r>
              <a:rPr lang="en-US" altLang="en-US" sz="1800" dirty="0"/>
              <a:t> </a:t>
            </a:r>
            <a:r>
              <a:rPr lang="en-US" altLang="en-US" sz="1800" dirty="0" err="1"/>
              <a:t>individuales</a:t>
            </a:r>
            <a:r>
              <a:rPr lang="en-US" altLang="en-US" sz="1800" dirty="0"/>
              <a:t>).</a:t>
            </a:r>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ctr">
              <a:lnSpc>
                <a:spcPct val="100000"/>
              </a:lnSpc>
              <a:spcBef>
                <a:spcPct val="0"/>
              </a:spcBef>
              <a:buFont typeface="Arial" panose="020B0604020202020204" pitchFamily="34" charset="0"/>
              <a:buNone/>
            </a:pPr>
            <a:r>
              <a:rPr lang="en-US" altLang="en-US" sz="1800" b="1" dirty="0" err="1" smtClean="0"/>
              <a:t>Figura</a:t>
            </a:r>
            <a:r>
              <a:rPr lang="en-US" altLang="en-US" sz="1800" b="1" dirty="0" smtClean="0"/>
              <a:t> </a:t>
            </a:r>
            <a:r>
              <a:rPr lang="en-US" altLang="en-US" sz="1800" b="1" dirty="0"/>
              <a:t>12.1 </a:t>
            </a:r>
            <a:r>
              <a:rPr lang="en-US" altLang="en-US" sz="1800" b="1" dirty="0" err="1"/>
              <a:t>Diagrama</a:t>
            </a:r>
            <a:r>
              <a:rPr lang="en-US" altLang="en-US" sz="1800" b="1" dirty="0"/>
              <a:t> </a:t>
            </a:r>
            <a:r>
              <a:rPr lang="en-US" altLang="en-US" sz="1800" b="1" dirty="0" err="1"/>
              <a:t>unifilar</a:t>
            </a:r>
            <a:r>
              <a:rPr lang="en-US" altLang="en-US" sz="1800" b="1" dirty="0"/>
              <a:t> de un </a:t>
            </a:r>
            <a:r>
              <a:rPr lang="en-US" altLang="en-US" sz="1800" b="1" dirty="0" err="1"/>
              <a:t>sistema</a:t>
            </a:r>
            <a:r>
              <a:rPr lang="en-US" altLang="en-US" sz="1800" b="1" dirty="0"/>
              <a:t> de </a:t>
            </a:r>
            <a:r>
              <a:rPr lang="en-US" altLang="en-US" sz="1800" b="1" dirty="0" err="1"/>
              <a:t>potencia</a:t>
            </a:r>
            <a:r>
              <a:rPr lang="en-US" altLang="en-US" sz="1800" b="1" dirty="0"/>
              <a:t> </a:t>
            </a:r>
            <a:r>
              <a:rPr lang="en-US" altLang="en-US" sz="1800" b="1" dirty="0" err="1"/>
              <a:t>equivalente</a:t>
            </a:r>
            <a:r>
              <a:rPr lang="en-US" altLang="en-US" sz="1800" b="1" dirty="0"/>
              <a:t> que </a:t>
            </a:r>
            <a:r>
              <a:rPr lang="en-US" altLang="en-US" sz="1800" b="1" dirty="0" err="1"/>
              <a:t>tiene</a:t>
            </a:r>
            <a:r>
              <a:rPr lang="en-US" altLang="en-US" sz="1800" b="1" dirty="0"/>
              <a:t> </a:t>
            </a:r>
            <a:r>
              <a:rPr lang="en-US" altLang="en-US" sz="1800" b="1" dirty="0" err="1"/>
              <a:t>sus</a:t>
            </a:r>
            <a:r>
              <a:rPr lang="en-US" altLang="en-US" sz="1800" b="1" dirty="0"/>
              <a:t> </a:t>
            </a:r>
            <a:r>
              <a:rPr lang="en-US" altLang="en-US" sz="1800" b="1" dirty="0" err="1"/>
              <a:t>propios</a:t>
            </a:r>
            <a:r>
              <a:rPr lang="en-US" altLang="en-US" sz="1800" b="1" dirty="0"/>
              <a:t> </a:t>
            </a:r>
            <a:r>
              <a:rPr lang="en-US" altLang="en-US" sz="1800" b="1" dirty="0" err="1"/>
              <a:t>generadores</a:t>
            </a:r>
            <a:r>
              <a:rPr lang="en-US" altLang="en-US" sz="1800" b="1" dirty="0"/>
              <a:t> </a:t>
            </a:r>
            <a:r>
              <a:rPr lang="en-US" altLang="en-US" sz="1800" b="1" dirty="0" err="1"/>
              <a:t>dedicados</a:t>
            </a:r>
            <a:r>
              <a:rPr lang="en-US" altLang="en-US" sz="1800" b="1" dirty="0"/>
              <a:t>, </a:t>
            </a:r>
            <a:r>
              <a:rPr lang="en-US" altLang="en-US" sz="1800" b="1" dirty="0" err="1"/>
              <a:t>mostrando</a:t>
            </a:r>
            <a:r>
              <a:rPr lang="en-US" altLang="en-US" sz="1800" b="1" dirty="0"/>
              <a:t> la </a:t>
            </a:r>
            <a:r>
              <a:rPr lang="en-US" altLang="en-US" sz="1800" b="1" dirty="0" err="1"/>
              <a:t>jerarquía</a:t>
            </a:r>
            <a:r>
              <a:rPr lang="en-US" altLang="en-US" sz="1800" b="1" dirty="0"/>
              <a:t> de </a:t>
            </a:r>
            <a:r>
              <a:rPr lang="en-US" altLang="en-US" sz="1800" b="1" dirty="0" err="1"/>
              <a:t>los</a:t>
            </a:r>
            <a:r>
              <a:rPr lang="en-US" altLang="en-US" sz="1800" b="1" dirty="0"/>
              <a:t> </a:t>
            </a:r>
            <a:r>
              <a:rPr lang="en-US" altLang="en-US" sz="1800" b="1" dirty="0" err="1" smtClean="0"/>
              <a:t>tableros</a:t>
            </a:r>
            <a:r>
              <a:rPr lang="en-US" altLang="en-US" sz="1800" b="1" dirty="0" smtClean="0"/>
              <a:t> </a:t>
            </a:r>
            <a:r>
              <a:rPr lang="en-US" altLang="en-US" sz="1800" b="1" dirty="0"/>
              <a:t>de </a:t>
            </a:r>
            <a:r>
              <a:rPr lang="en-US" altLang="en-US" sz="1800" b="1" dirty="0" err="1"/>
              <a:t>distribución</a:t>
            </a:r>
            <a:r>
              <a:rPr lang="en-US" altLang="en-US" sz="1800" b="1" dirty="0"/>
              <a:t>.</a:t>
            </a:r>
          </a:p>
        </p:txBody>
      </p:sp>
      <p:pic>
        <p:nvPicPr>
          <p:cNvPr id="549891"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05063" y="863600"/>
            <a:ext cx="7277100" cy="537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0610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ángulo 1"/>
          <p:cNvSpPr>
            <a:spLocks noChangeArrowheads="1"/>
          </p:cNvSpPr>
          <p:nvPr/>
        </p:nvSpPr>
        <p:spPr bwMode="auto">
          <a:xfrm>
            <a:off x="225425" y="153988"/>
            <a:ext cx="1161097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dirty="0"/>
              <a:t>La </a:t>
            </a:r>
            <a:r>
              <a:rPr lang="en-US" altLang="en-US" sz="1800" dirty="0" err="1"/>
              <a:t>jerarquía</a:t>
            </a:r>
            <a:r>
              <a:rPr lang="en-US" altLang="en-US" sz="1800" dirty="0"/>
              <a:t> de </a:t>
            </a:r>
            <a:r>
              <a:rPr lang="en-US" altLang="en-US" sz="1800" dirty="0" err="1"/>
              <a:t>los</a:t>
            </a:r>
            <a:r>
              <a:rPr lang="en-US" altLang="en-US" sz="1800" dirty="0"/>
              <a:t> </a:t>
            </a:r>
            <a:r>
              <a:rPr lang="en-US" altLang="en-US" sz="1800" dirty="0" err="1" smtClean="0"/>
              <a:t>tableros</a:t>
            </a:r>
            <a:r>
              <a:rPr lang="en-US" altLang="en-US" sz="1800" dirty="0" smtClean="0"/>
              <a:t> </a:t>
            </a:r>
            <a:r>
              <a:rPr lang="en-US" altLang="en-US" sz="1800" dirty="0"/>
              <a:t>de </a:t>
            </a:r>
            <a:r>
              <a:rPr lang="en-US" altLang="en-US" sz="1800" dirty="0" err="1"/>
              <a:t>distribución</a:t>
            </a:r>
            <a:r>
              <a:rPr lang="en-US" altLang="en-US" sz="1800" dirty="0"/>
              <a:t>, </a:t>
            </a:r>
            <a:r>
              <a:rPr lang="en-US" altLang="en-US" sz="1800" dirty="0" err="1"/>
              <a:t>por</a:t>
            </a:r>
            <a:r>
              <a:rPr lang="en-US" altLang="en-US" sz="1800" dirty="0"/>
              <a:t> </a:t>
            </a:r>
            <a:r>
              <a:rPr lang="en-US" altLang="en-US" sz="1800" dirty="0" err="1"/>
              <a:t>ejemplo</a:t>
            </a:r>
            <a:r>
              <a:rPr lang="en-US" altLang="en-US" sz="1800" dirty="0"/>
              <a:t>, SB-A, SB-B, SB-C y SB-D </a:t>
            </a:r>
            <a:r>
              <a:rPr lang="en-US" altLang="en-US" sz="1800" dirty="0" err="1"/>
              <a:t>es</a:t>
            </a:r>
            <a:r>
              <a:rPr lang="en-US" altLang="en-US" sz="1800" dirty="0"/>
              <a:t> </a:t>
            </a:r>
            <a:r>
              <a:rPr lang="en-US" altLang="en-US" sz="1800" dirty="0" err="1"/>
              <a:t>una</a:t>
            </a:r>
            <a:r>
              <a:rPr lang="en-US" altLang="en-US" sz="1800" dirty="0"/>
              <a:t> </a:t>
            </a:r>
            <a:r>
              <a:rPr lang="en-US" altLang="en-US" sz="1800" dirty="0" err="1"/>
              <a:t>situación</a:t>
            </a:r>
            <a:r>
              <a:rPr lang="en-US" altLang="en-US" sz="1800" dirty="0"/>
              <a:t> </a:t>
            </a:r>
            <a:r>
              <a:rPr lang="en-US" altLang="en-US" sz="1800" dirty="0" err="1"/>
              <a:t>típica</a:t>
            </a:r>
            <a:r>
              <a:rPr lang="en-US" altLang="en-US" sz="1800" dirty="0"/>
              <a:t>, y </a:t>
            </a:r>
            <a:r>
              <a:rPr lang="en-US" altLang="en-US" sz="1800" dirty="0" err="1"/>
              <a:t>es</a:t>
            </a:r>
            <a:r>
              <a:rPr lang="en-US" altLang="en-US" sz="1800" dirty="0"/>
              <a:t> </a:t>
            </a:r>
            <a:r>
              <a:rPr lang="en-US" altLang="en-US" sz="1800" dirty="0" err="1"/>
              <a:t>uno</a:t>
            </a:r>
            <a:r>
              <a:rPr lang="en-US" altLang="en-US" sz="1800" dirty="0"/>
              <a:t> </a:t>
            </a:r>
            <a:r>
              <a:rPr lang="en-US" altLang="en-US" sz="1800" dirty="0" err="1"/>
              <a:t>en</a:t>
            </a:r>
            <a:r>
              <a:rPr lang="en-US" altLang="en-US" sz="1800" dirty="0"/>
              <a:t> el que la </a:t>
            </a:r>
            <a:r>
              <a:rPr lang="en-US" altLang="en-US" sz="1800" dirty="0" err="1"/>
              <a:t>coordinación</a:t>
            </a:r>
            <a:r>
              <a:rPr lang="en-US" altLang="en-US" sz="1800" dirty="0"/>
              <a:t> de </a:t>
            </a:r>
            <a:r>
              <a:rPr lang="en-US" altLang="en-US" sz="1800" dirty="0" err="1"/>
              <a:t>sobrecorriente</a:t>
            </a:r>
            <a:r>
              <a:rPr lang="en-US" altLang="en-US" sz="1800" dirty="0"/>
              <a:t> </a:t>
            </a:r>
            <a:r>
              <a:rPr lang="en-US" altLang="en-US" sz="1800" dirty="0" err="1"/>
              <a:t>ocasionalmente</a:t>
            </a:r>
            <a:r>
              <a:rPr lang="en-US" altLang="en-US" sz="1800" dirty="0"/>
              <a:t> </a:t>
            </a:r>
            <a:r>
              <a:rPr lang="en-US" altLang="en-US" sz="1800" dirty="0" err="1"/>
              <a:t>puede</a:t>
            </a:r>
            <a:r>
              <a:rPr lang="en-US" altLang="en-US" sz="1800" dirty="0"/>
              <a:t> </a:t>
            </a:r>
            <a:r>
              <a:rPr lang="en-US" altLang="en-US" sz="1800" dirty="0" err="1"/>
              <a:t>ser</a:t>
            </a:r>
            <a:r>
              <a:rPr lang="en-US" altLang="en-US" sz="1800" dirty="0"/>
              <a:t> </a:t>
            </a:r>
            <a:r>
              <a:rPr lang="en-US" altLang="en-US" sz="1800" dirty="0" err="1"/>
              <a:t>difícil</a:t>
            </a:r>
            <a:r>
              <a:rPr lang="en-US" altLang="en-US" sz="1800" dirty="0"/>
              <a:t> de </a:t>
            </a:r>
            <a:r>
              <a:rPr lang="en-US" altLang="en-US" sz="1800" dirty="0" err="1"/>
              <a:t>lograr</a:t>
            </a:r>
            <a:r>
              <a:rPr lang="en-US" altLang="en-US" sz="1800" dirty="0"/>
              <a:t> para </a:t>
            </a:r>
            <a:r>
              <a:rPr lang="en-US" altLang="en-US" sz="1800" dirty="0" err="1"/>
              <a:t>todos</a:t>
            </a:r>
            <a:r>
              <a:rPr lang="en-US" altLang="en-US" sz="1800" dirty="0"/>
              <a:t> las </a:t>
            </a:r>
            <a:r>
              <a:rPr lang="en-US" altLang="en-US" sz="1800" dirty="0" err="1"/>
              <a:t>consideraciones</a:t>
            </a:r>
            <a:r>
              <a:rPr lang="en-US" altLang="en-US" sz="1800" dirty="0"/>
              <a:t>.</a:t>
            </a:r>
          </a:p>
          <a:p>
            <a:pPr algn="just">
              <a:lnSpc>
                <a:spcPct val="100000"/>
              </a:lnSpc>
              <a:spcBef>
                <a:spcPct val="0"/>
              </a:spcBef>
              <a:buFontTx/>
              <a:buNone/>
            </a:pPr>
            <a:r>
              <a:rPr lang="en-US" altLang="en-US" sz="1800" dirty="0"/>
              <a:t>Hay dos </a:t>
            </a:r>
            <a:r>
              <a:rPr lang="en-US" altLang="en-US" sz="1800" dirty="0" err="1"/>
              <a:t>casos</a:t>
            </a:r>
            <a:r>
              <a:rPr lang="en-US" altLang="en-US" sz="1800" dirty="0"/>
              <a:t> </a:t>
            </a:r>
            <a:r>
              <a:rPr lang="en-US" altLang="en-US" sz="1800" dirty="0" err="1"/>
              <a:t>operativos</a:t>
            </a:r>
            <a:r>
              <a:rPr lang="en-US" altLang="en-US" sz="1800" dirty="0"/>
              <a:t> </a:t>
            </a:r>
            <a:r>
              <a:rPr lang="en-US" altLang="en-US" sz="1800" dirty="0" err="1"/>
              <a:t>básicos</a:t>
            </a:r>
            <a:r>
              <a:rPr lang="en-US" altLang="en-US" sz="1800" dirty="0"/>
              <a:t> a </a:t>
            </a:r>
            <a:r>
              <a:rPr lang="en-US" altLang="en-US" sz="1800" dirty="0" err="1"/>
              <a:t>considerar</a:t>
            </a:r>
            <a:r>
              <a:rPr lang="en-US" altLang="en-US" sz="1800" dirty="0"/>
              <a:t>: </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a) Sistema de </a:t>
            </a:r>
            <a:r>
              <a:rPr lang="en-US" altLang="en-US" sz="1800" dirty="0" err="1"/>
              <a:t>potencia</a:t>
            </a:r>
            <a:r>
              <a:rPr lang="en-US" altLang="en-US" sz="1800" dirty="0"/>
              <a:t> </a:t>
            </a:r>
            <a:r>
              <a:rPr lang="en-US" altLang="en-US" sz="1800" dirty="0" err="1"/>
              <a:t>completamente</a:t>
            </a:r>
            <a:r>
              <a:rPr lang="en-US" altLang="en-US" sz="1800" dirty="0"/>
              <a:t> </a:t>
            </a:r>
            <a:r>
              <a:rPr lang="en-US" altLang="en-US" sz="1800" dirty="0" err="1"/>
              <a:t>cargado</a:t>
            </a:r>
            <a:r>
              <a:rPr lang="en-US" altLang="en-US" sz="1800" dirty="0"/>
              <a:t> con </a:t>
            </a:r>
            <a:r>
              <a:rPr lang="en-US" altLang="en-US" sz="1800" dirty="0" err="1"/>
              <a:t>todos</a:t>
            </a:r>
            <a:r>
              <a:rPr lang="en-US" altLang="en-US" sz="1800" dirty="0"/>
              <a:t> </a:t>
            </a:r>
            <a:r>
              <a:rPr lang="en-US" altLang="en-US" sz="1800" dirty="0" err="1"/>
              <a:t>los</a:t>
            </a:r>
            <a:r>
              <a:rPr lang="en-US" altLang="en-US" sz="1800" dirty="0"/>
              <a:t> </a:t>
            </a:r>
            <a:r>
              <a:rPr lang="en-US" altLang="en-US" sz="1800" dirty="0" err="1"/>
              <a:t>generadores</a:t>
            </a:r>
            <a:r>
              <a:rPr lang="en-US" altLang="en-US" sz="1800" dirty="0"/>
              <a:t> </a:t>
            </a:r>
            <a:r>
              <a:rPr lang="en-US" altLang="en-US" sz="1800" dirty="0" err="1"/>
              <a:t>principales</a:t>
            </a:r>
            <a:r>
              <a:rPr lang="en-US" altLang="en-US" sz="1800" dirty="0"/>
              <a:t> </a:t>
            </a:r>
            <a:r>
              <a:rPr lang="en-US" altLang="en-US" sz="1800" dirty="0" err="1"/>
              <a:t>funcionando</a:t>
            </a:r>
            <a:r>
              <a:rPr lang="en-US" altLang="en-US" sz="1800" dirty="0"/>
              <a:t>. (</a:t>
            </a:r>
            <a:r>
              <a:rPr lang="en-US" altLang="en-US" sz="1800" dirty="0" err="1"/>
              <a:t>Por</a:t>
            </a:r>
            <a:r>
              <a:rPr lang="en-US" altLang="en-US" sz="1800" dirty="0"/>
              <a:t> lo general, </a:t>
            </a:r>
            <a:r>
              <a:rPr lang="en-US" altLang="en-US" sz="1800" dirty="0" err="1"/>
              <a:t>uno</a:t>
            </a:r>
            <a:r>
              <a:rPr lang="en-US" altLang="en-US" sz="1800" dirty="0"/>
              <a:t> </a:t>
            </a:r>
            <a:r>
              <a:rPr lang="en-US" altLang="en-US" sz="1800" dirty="0" err="1"/>
              <a:t>está</a:t>
            </a:r>
            <a:r>
              <a:rPr lang="en-US" altLang="en-US" sz="1800" dirty="0"/>
              <a:t> </a:t>
            </a:r>
            <a:r>
              <a:rPr lang="en-US" altLang="en-US" sz="1800" dirty="0" err="1"/>
              <a:t>fuera</a:t>
            </a:r>
            <a:r>
              <a:rPr lang="en-US" altLang="en-US" sz="1800" dirty="0"/>
              <a:t> de </a:t>
            </a:r>
            <a:r>
              <a:rPr lang="en-US" altLang="en-US" sz="1800" dirty="0" err="1"/>
              <a:t>línea</a:t>
            </a:r>
            <a:r>
              <a:rPr lang="en-US" altLang="en-US" sz="1800" dirty="0"/>
              <a:t> </a:t>
            </a:r>
            <a:r>
              <a:rPr lang="en-US" altLang="en-US" sz="1800" dirty="0" err="1"/>
              <a:t>como</a:t>
            </a:r>
            <a:r>
              <a:rPr lang="en-US" altLang="en-US" sz="1800" dirty="0"/>
              <a:t> un standby, </a:t>
            </a:r>
            <a:r>
              <a:rPr lang="en-US" altLang="en-US" sz="1800" dirty="0" err="1"/>
              <a:t>pero</a:t>
            </a:r>
            <a:r>
              <a:rPr lang="en-US" altLang="en-US" sz="1800" dirty="0"/>
              <a:t> </a:t>
            </a:r>
            <a:r>
              <a:rPr lang="en-US" altLang="en-US" sz="1800" dirty="0" err="1"/>
              <a:t>periódicamente</a:t>
            </a:r>
            <a:r>
              <a:rPr lang="en-US" altLang="en-US" sz="1800" dirty="0"/>
              <a:t> </a:t>
            </a:r>
            <a:r>
              <a:rPr lang="en-US" altLang="en-US" sz="1800" dirty="0" err="1"/>
              <a:t>este</a:t>
            </a:r>
            <a:r>
              <a:rPr lang="en-US" altLang="en-US" sz="1800" dirty="0"/>
              <a:t> </a:t>
            </a:r>
            <a:r>
              <a:rPr lang="en-US" altLang="en-US" sz="1800" dirty="0" err="1"/>
              <a:t>generador</a:t>
            </a:r>
            <a:r>
              <a:rPr lang="en-US" altLang="en-US" sz="1800" dirty="0"/>
              <a:t> </a:t>
            </a:r>
            <a:r>
              <a:rPr lang="en-US" altLang="en-US" sz="1800" dirty="0" err="1"/>
              <a:t>deberá</a:t>
            </a:r>
            <a:r>
              <a:rPr lang="en-US" altLang="en-US" sz="1800" dirty="0"/>
              <a:t> </a:t>
            </a:r>
            <a:r>
              <a:rPr lang="en-US" altLang="en-US" sz="1800" dirty="0" err="1"/>
              <a:t>ponerse</a:t>
            </a:r>
            <a:r>
              <a:rPr lang="en-US" altLang="en-US" sz="1800" dirty="0"/>
              <a:t> </a:t>
            </a:r>
            <a:r>
              <a:rPr lang="en-US" altLang="en-US" sz="1800" dirty="0" err="1"/>
              <a:t>en</a:t>
            </a:r>
            <a:r>
              <a:rPr lang="en-US" altLang="en-US" sz="1800" dirty="0"/>
              <a:t> </a:t>
            </a:r>
            <a:r>
              <a:rPr lang="en-US" altLang="en-US" sz="1800" dirty="0" err="1"/>
              <a:t>línea</a:t>
            </a:r>
            <a:r>
              <a:rPr lang="en-US" altLang="en-US" sz="1800" dirty="0"/>
              <a:t> para </a:t>
            </a:r>
            <a:r>
              <a:rPr lang="en-US" altLang="en-US" sz="1800" dirty="0" err="1"/>
              <a:t>relevar</a:t>
            </a:r>
            <a:r>
              <a:rPr lang="en-US" altLang="en-US" sz="1800" dirty="0"/>
              <a:t> a </a:t>
            </a:r>
            <a:r>
              <a:rPr lang="en-US" altLang="en-US" sz="1800" dirty="0" err="1"/>
              <a:t>uno</a:t>
            </a:r>
            <a:r>
              <a:rPr lang="en-US" altLang="en-US" sz="1800" dirty="0"/>
              <a:t> de </a:t>
            </a:r>
            <a:r>
              <a:rPr lang="en-US" altLang="en-US" sz="1800" dirty="0" err="1"/>
              <a:t>los</a:t>
            </a:r>
            <a:r>
              <a:rPr lang="en-US" altLang="en-US" sz="1800" dirty="0"/>
              <a:t> </a:t>
            </a:r>
            <a:r>
              <a:rPr lang="en-US" altLang="en-US" sz="1800" dirty="0" err="1"/>
              <a:t>otros</a:t>
            </a:r>
            <a:r>
              <a:rPr lang="en-US" altLang="en-US" sz="1800" dirty="0"/>
              <a:t>. </a:t>
            </a:r>
            <a:r>
              <a:rPr lang="en-US" altLang="en-US" sz="1800" dirty="0" err="1"/>
              <a:t>Por</a:t>
            </a:r>
            <a:r>
              <a:rPr lang="en-US" altLang="en-US" sz="1800" dirty="0"/>
              <a:t> lo </a:t>
            </a:r>
            <a:r>
              <a:rPr lang="en-US" altLang="en-US" sz="1800" dirty="0" err="1"/>
              <a:t>tanto</a:t>
            </a:r>
            <a:r>
              <a:rPr lang="en-US" altLang="en-US" sz="1800" dirty="0"/>
              <a:t>, </a:t>
            </a:r>
            <a:r>
              <a:rPr lang="en-US" altLang="en-US" sz="1800" dirty="0" err="1"/>
              <a:t>podría</a:t>
            </a:r>
            <a:r>
              <a:rPr lang="en-US" altLang="en-US" sz="1800" dirty="0"/>
              <a:t> </a:t>
            </a:r>
            <a:r>
              <a:rPr lang="en-US" altLang="en-US" sz="1800" dirty="0" err="1"/>
              <a:t>ocurrir</a:t>
            </a:r>
            <a:r>
              <a:rPr lang="en-US" altLang="en-US" sz="1800" dirty="0"/>
              <a:t> </a:t>
            </a:r>
            <a:r>
              <a:rPr lang="en-US" altLang="en-US" sz="1800" dirty="0" err="1"/>
              <a:t>una</a:t>
            </a:r>
            <a:r>
              <a:rPr lang="en-US" altLang="en-US" sz="1800" dirty="0"/>
              <a:t> </a:t>
            </a:r>
            <a:r>
              <a:rPr lang="en-US" altLang="en-US" sz="1800" dirty="0" err="1"/>
              <a:t>falla</a:t>
            </a:r>
            <a:r>
              <a:rPr lang="en-US" altLang="en-US" sz="1800" dirty="0"/>
              <a:t> </a:t>
            </a:r>
            <a:r>
              <a:rPr lang="en-US" altLang="en-US" sz="1800" dirty="0" err="1"/>
              <a:t>importante</a:t>
            </a:r>
            <a:r>
              <a:rPr lang="en-US" altLang="en-US" sz="1800" dirty="0"/>
              <a:t> </a:t>
            </a:r>
            <a:r>
              <a:rPr lang="en-US" altLang="en-US" sz="1800" dirty="0" err="1"/>
              <a:t>durante</a:t>
            </a:r>
            <a:r>
              <a:rPr lang="en-US" altLang="en-US" sz="1800" dirty="0"/>
              <a:t> la </a:t>
            </a:r>
            <a:r>
              <a:rPr lang="en-US" altLang="en-US" sz="1800" dirty="0" err="1"/>
              <a:t>situación</a:t>
            </a:r>
            <a:r>
              <a:rPr lang="en-US" altLang="en-US" sz="1800" dirty="0"/>
              <a:t> de </a:t>
            </a:r>
            <a:r>
              <a:rPr lang="en-US" altLang="en-US" sz="1800" dirty="0" err="1"/>
              <a:t>cambio</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b) Sistema de </a:t>
            </a:r>
            <a:r>
              <a:rPr lang="en-US" altLang="en-US" sz="1800" dirty="0" err="1"/>
              <a:t>potencia</a:t>
            </a:r>
            <a:r>
              <a:rPr lang="en-US" altLang="en-US" sz="1800" dirty="0"/>
              <a:t> con </a:t>
            </a:r>
            <a:r>
              <a:rPr lang="en-US" altLang="en-US" sz="1800" dirty="0" err="1"/>
              <a:t>carga</a:t>
            </a:r>
            <a:r>
              <a:rPr lang="en-US" altLang="en-US" sz="1800" dirty="0"/>
              <a:t> </a:t>
            </a:r>
            <a:r>
              <a:rPr lang="en-US" altLang="en-US" sz="1800" dirty="0" err="1"/>
              <a:t>ligera</a:t>
            </a:r>
            <a:r>
              <a:rPr lang="en-US" altLang="en-US" sz="1800" dirty="0"/>
              <a:t> con un solo </a:t>
            </a:r>
            <a:r>
              <a:rPr lang="en-US" altLang="en-US" sz="1800" dirty="0" err="1"/>
              <a:t>generador</a:t>
            </a:r>
            <a:r>
              <a:rPr lang="en-US" altLang="en-US" sz="1800" dirty="0"/>
              <a:t> </a:t>
            </a:r>
            <a:r>
              <a:rPr lang="en-US" altLang="en-US" sz="1800" dirty="0" err="1"/>
              <a:t>en</a:t>
            </a:r>
            <a:r>
              <a:rPr lang="en-US" altLang="en-US" sz="1800" dirty="0"/>
              <a:t> </a:t>
            </a:r>
            <a:r>
              <a:rPr lang="en-US" altLang="en-US" sz="1800" dirty="0" err="1"/>
              <a:t>funcionamiento</a:t>
            </a:r>
            <a:r>
              <a:rPr lang="en-US" altLang="en-US" sz="1800" dirty="0"/>
              <a:t>. </a:t>
            </a:r>
            <a:r>
              <a:rPr lang="en-US" altLang="en-US" sz="1800" dirty="0" err="1"/>
              <a:t>Esto</a:t>
            </a:r>
            <a:r>
              <a:rPr lang="en-US" altLang="en-US" sz="1800" dirty="0"/>
              <a:t> </a:t>
            </a:r>
            <a:r>
              <a:rPr lang="en-US" altLang="en-US" sz="1800" dirty="0" err="1"/>
              <a:t>podría</a:t>
            </a:r>
            <a:r>
              <a:rPr lang="en-US" altLang="en-US" sz="1800" dirty="0"/>
              <a:t> </a:t>
            </a:r>
            <a:r>
              <a:rPr lang="en-US" altLang="en-US" sz="1800" dirty="0" err="1"/>
              <a:t>ser</a:t>
            </a:r>
            <a:r>
              <a:rPr lang="en-US" altLang="en-US" sz="1800" dirty="0"/>
              <a:t> </a:t>
            </a:r>
            <a:r>
              <a:rPr lang="en-US" altLang="en-US" sz="1800" dirty="0" err="1"/>
              <a:t>durante</a:t>
            </a:r>
            <a:r>
              <a:rPr lang="en-US" altLang="en-US" sz="1800" dirty="0"/>
              <a:t> la </a:t>
            </a:r>
            <a:r>
              <a:rPr lang="en-US" altLang="en-US" sz="1800" dirty="0" err="1"/>
              <a:t>puesta</a:t>
            </a:r>
            <a:r>
              <a:rPr lang="en-US" altLang="en-US" sz="1800" dirty="0"/>
              <a:t> </a:t>
            </a:r>
            <a:r>
              <a:rPr lang="en-US" altLang="en-US" sz="1800" dirty="0" err="1"/>
              <a:t>en</a:t>
            </a:r>
            <a:r>
              <a:rPr lang="en-US" altLang="en-US" sz="1800" dirty="0"/>
              <a:t> </a:t>
            </a:r>
            <a:r>
              <a:rPr lang="en-US" altLang="en-US" sz="1800" dirty="0" err="1"/>
              <a:t>marcha</a:t>
            </a:r>
            <a:r>
              <a:rPr lang="en-US" altLang="en-US" sz="1800" dirty="0"/>
              <a:t> de la planta de </a:t>
            </a:r>
            <a:r>
              <a:rPr lang="en-US" altLang="en-US" sz="1800" dirty="0" err="1"/>
              <a:t>producción</a:t>
            </a:r>
            <a:r>
              <a:rPr lang="en-US" altLang="en-US" sz="1800" dirty="0"/>
              <a:t>. Las </a:t>
            </a:r>
            <a:r>
              <a:rPr lang="en-US" altLang="en-US" sz="1800" dirty="0" err="1"/>
              <a:t>corrientes</a:t>
            </a:r>
            <a:r>
              <a:rPr lang="en-US" altLang="en-US" sz="1800" dirty="0"/>
              <a:t> de </a:t>
            </a:r>
            <a:r>
              <a:rPr lang="en-US" altLang="en-US" sz="1800" dirty="0" err="1"/>
              <a:t>falla</a:t>
            </a:r>
            <a:r>
              <a:rPr lang="en-US" altLang="en-US" sz="1800" dirty="0"/>
              <a:t> </a:t>
            </a:r>
            <a:r>
              <a:rPr lang="en-US" altLang="en-US" sz="1800" dirty="0" err="1"/>
              <a:t>en</a:t>
            </a:r>
            <a:r>
              <a:rPr lang="en-US" altLang="en-US" sz="1800" dirty="0"/>
              <a:t> </a:t>
            </a:r>
            <a:r>
              <a:rPr lang="en-US" altLang="en-US" sz="1800" dirty="0" err="1"/>
              <a:t>todo</a:t>
            </a:r>
            <a:r>
              <a:rPr lang="en-US" altLang="en-US" sz="1800" dirty="0"/>
              <a:t> el </a:t>
            </a:r>
            <a:r>
              <a:rPr lang="en-US" altLang="en-US" sz="1800" dirty="0" err="1"/>
              <a:t>sistema</a:t>
            </a:r>
            <a:r>
              <a:rPr lang="en-US" altLang="en-US" sz="1800" dirty="0"/>
              <a:t> </a:t>
            </a:r>
            <a:r>
              <a:rPr lang="en-US" altLang="en-US" sz="1800" dirty="0" err="1"/>
              <a:t>estarán</a:t>
            </a:r>
            <a:r>
              <a:rPr lang="en-US" altLang="en-US" sz="1800" dirty="0"/>
              <a:t> </a:t>
            </a:r>
            <a:r>
              <a:rPr lang="en-US" altLang="en-US" sz="1800" dirty="0" err="1"/>
              <a:t>en</a:t>
            </a:r>
            <a:r>
              <a:rPr lang="en-US" altLang="en-US" sz="1800" dirty="0"/>
              <a:t> </a:t>
            </a:r>
            <a:r>
              <a:rPr lang="en-US" altLang="en-US" sz="1800" dirty="0" err="1"/>
              <a:t>sus</a:t>
            </a:r>
            <a:r>
              <a:rPr lang="en-US" altLang="en-US" sz="1800" dirty="0"/>
              <a:t> </a:t>
            </a:r>
            <a:r>
              <a:rPr lang="en-US" altLang="en-US" sz="1800" dirty="0" err="1"/>
              <a:t>niveles</a:t>
            </a:r>
            <a:r>
              <a:rPr lang="en-US" altLang="en-US" sz="1800" dirty="0"/>
              <a:t> </a:t>
            </a:r>
            <a:r>
              <a:rPr lang="en-US" altLang="en-US" sz="1800" dirty="0" err="1"/>
              <a:t>más</a:t>
            </a:r>
            <a:r>
              <a:rPr lang="en-US" altLang="en-US" sz="1800" dirty="0"/>
              <a:t> </a:t>
            </a:r>
            <a:r>
              <a:rPr lang="en-US" altLang="en-US" sz="1800" dirty="0" err="1"/>
              <a:t>bajos</a:t>
            </a:r>
            <a:r>
              <a:rPr lang="en-US" altLang="en-US" sz="1800" dirty="0"/>
              <a:t> y </a:t>
            </a:r>
            <a:r>
              <a:rPr lang="en-US" altLang="en-US" sz="1800" dirty="0" err="1"/>
              <a:t>esto</a:t>
            </a:r>
            <a:r>
              <a:rPr lang="en-US" altLang="en-US" sz="1800" dirty="0"/>
              <a:t> </a:t>
            </a:r>
            <a:r>
              <a:rPr lang="en-US" altLang="en-US" sz="1800" dirty="0" err="1"/>
              <a:t>tenderá</a:t>
            </a:r>
            <a:r>
              <a:rPr lang="en-US" altLang="en-US" sz="1800" dirty="0"/>
              <a:t> a </a:t>
            </a:r>
            <a:r>
              <a:rPr lang="en-US" altLang="en-US" sz="1800" dirty="0" err="1"/>
              <a:t>hacer</a:t>
            </a:r>
            <a:r>
              <a:rPr lang="en-US" altLang="en-US" sz="1800" dirty="0"/>
              <a:t> que </a:t>
            </a:r>
            <a:r>
              <a:rPr lang="en-US" altLang="en-US" sz="1800" dirty="0" err="1"/>
              <a:t>aumenten</a:t>
            </a:r>
            <a:r>
              <a:rPr lang="en-US" altLang="en-US" sz="1800" dirty="0"/>
              <a:t> </a:t>
            </a:r>
            <a:r>
              <a:rPr lang="en-US" altLang="en-US" sz="1800" dirty="0" err="1"/>
              <a:t>los</a:t>
            </a:r>
            <a:r>
              <a:rPr lang="en-US" altLang="en-US" sz="1800" dirty="0"/>
              <a:t> </a:t>
            </a:r>
            <a:r>
              <a:rPr lang="en-US" altLang="en-US" sz="1800" dirty="0" err="1"/>
              <a:t>tiempos</a:t>
            </a:r>
            <a:r>
              <a:rPr lang="en-US" altLang="en-US" sz="1800" dirty="0"/>
              <a:t> de </a:t>
            </a:r>
            <a:r>
              <a:rPr lang="en-US" altLang="en-US" sz="1800" dirty="0" err="1"/>
              <a:t>eliminación</a:t>
            </a:r>
            <a:r>
              <a:rPr lang="en-US" altLang="en-US" sz="1800" dirty="0"/>
              <a:t> de </a:t>
            </a:r>
            <a:r>
              <a:rPr lang="en-US" altLang="en-US" sz="1800" dirty="0" err="1"/>
              <a:t>fallas</a:t>
            </a:r>
            <a:r>
              <a:rPr lang="en-US" altLang="en-US" sz="1800" dirty="0"/>
              <a:t> y que </a:t>
            </a:r>
            <a:r>
              <a:rPr lang="en-US" altLang="en-US" sz="1800" dirty="0" err="1"/>
              <a:t>aumenten</a:t>
            </a:r>
            <a:r>
              <a:rPr lang="en-US" altLang="en-US" sz="1800" dirty="0"/>
              <a:t> </a:t>
            </a:r>
            <a:r>
              <a:rPr lang="en-US" altLang="en-US" sz="1800" dirty="0" err="1"/>
              <a:t>los</a:t>
            </a:r>
            <a:r>
              <a:rPr lang="en-US" altLang="en-US" sz="1800" dirty="0"/>
              <a:t> </a:t>
            </a:r>
            <a:r>
              <a:rPr lang="en-US" altLang="en-US" sz="1800" dirty="0" err="1"/>
              <a:t>márgenes</a:t>
            </a:r>
            <a:r>
              <a:rPr lang="en-US" altLang="en-US" sz="1800" dirty="0"/>
              <a:t> de </a:t>
            </a:r>
            <a:r>
              <a:rPr lang="en-US" altLang="en-US" sz="1800" dirty="0" err="1"/>
              <a:t>coordinación</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La </a:t>
            </a:r>
            <a:r>
              <a:rPr lang="en-US" altLang="en-US" sz="1800" dirty="0" err="1"/>
              <a:t>coordinación</a:t>
            </a:r>
            <a:r>
              <a:rPr lang="en-US" altLang="en-US" sz="1800" dirty="0"/>
              <a:t> de </a:t>
            </a:r>
            <a:r>
              <a:rPr lang="en-US" altLang="en-US" sz="1800" dirty="0" err="1"/>
              <a:t>reles</a:t>
            </a:r>
            <a:r>
              <a:rPr lang="en-US" altLang="en-US" sz="1800" dirty="0"/>
              <a:t> se </a:t>
            </a:r>
            <a:r>
              <a:rPr lang="en-US" altLang="en-US" sz="1800" dirty="0" err="1"/>
              <a:t>basa</a:t>
            </a:r>
            <a:r>
              <a:rPr lang="en-US" altLang="en-US" sz="1800" dirty="0"/>
              <a:t> </a:t>
            </a:r>
            <a:r>
              <a:rPr lang="en-US" altLang="en-US" sz="1800" dirty="0" err="1"/>
              <a:t>principalmente</a:t>
            </a:r>
            <a:r>
              <a:rPr lang="en-US" altLang="en-US" sz="1800" dirty="0"/>
              <a:t> </a:t>
            </a:r>
            <a:r>
              <a:rPr lang="en-US" altLang="en-US" sz="1800" dirty="0" err="1"/>
              <a:t>en</a:t>
            </a:r>
            <a:r>
              <a:rPr lang="en-US" altLang="en-US" sz="1800" dirty="0"/>
              <a:t> </a:t>
            </a:r>
            <a:r>
              <a:rPr lang="en-US" altLang="en-US" sz="1800" dirty="0" err="1"/>
              <a:t>los</a:t>
            </a:r>
            <a:r>
              <a:rPr lang="en-US" altLang="en-US" sz="1800" dirty="0"/>
              <a:t> </a:t>
            </a:r>
            <a:r>
              <a:rPr lang="en-US" altLang="en-US" sz="1800" dirty="0" err="1"/>
              <a:t>requisitos</a:t>
            </a:r>
            <a:r>
              <a:rPr lang="en-US" altLang="en-US" sz="1800" dirty="0"/>
              <a:t> </a:t>
            </a:r>
            <a:r>
              <a:rPr lang="en-US" altLang="en-US" sz="1800" dirty="0" err="1"/>
              <a:t>impuestos</a:t>
            </a:r>
            <a:r>
              <a:rPr lang="en-US" altLang="en-US" sz="1800" dirty="0"/>
              <a:t> </a:t>
            </a:r>
            <a:r>
              <a:rPr lang="en-US" altLang="en-US" sz="1800" dirty="0" err="1"/>
              <a:t>por</a:t>
            </a:r>
            <a:r>
              <a:rPr lang="en-US" altLang="en-US" sz="1800" dirty="0"/>
              <a:t> el </a:t>
            </a:r>
            <a:r>
              <a:rPr lang="en-US" altLang="en-US" sz="1800" dirty="0" err="1"/>
              <a:t>caso</a:t>
            </a:r>
            <a:r>
              <a:rPr lang="en-US" altLang="en-US" sz="1800" dirty="0"/>
              <a:t> a), </a:t>
            </a:r>
            <a:r>
              <a:rPr lang="en-US" altLang="en-US" sz="1800" dirty="0" err="1"/>
              <a:t>p.ej</a:t>
            </a:r>
            <a:r>
              <a:rPr lang="en-US" altLang="en-US" sz="1800" dirty="0"/>
              <a:t>. </a:t>
            </a:r>
            <a:r>
              <a:rPr lang="en-US" altLang="en-US" sz="1800" dirty="0" err="1"/>
              <a:t>comenzando</a:t>
            </a:r>
            <a:r>
              <a:rPr lang="en-US" altLang="en-US" sz="1800" dirty="0"/>
              <a:t> </a:t>
            </a:r>
            <a:r>
              <a:rPr lang="en-US" altLang="en-US" sz="1800" dirty="0" err="1"/>
              <a:t>por</a:t>
            </a:r>
            <a:r>
              <a:rPr lang="en-US" altLang="en-US" sz="1800" dirty="0"/>
              <a:t> </a:t>
            </a:r>
            <a:r>
              <a:rPr lang="en-US" altLang="en-US" sz="1800" dirty="0" err="1"/>
              <a:t>motores</a:t>
            </a:r>
            <a:r>
              <a:rPr lang="en-US" altLang="en-US" sz="1800" dirty="0"/>
              <a:t> </a:t>
            </a:r>
            <a:r>
              <a:rPr lang="en-US" altLang="en-US" sz="1800" dirty="0" err="1"/>
              <a:t>grandes</a:t>
            </a:r>
            <a:r>
              <a:rPr lang="en-US" altLang="en-US" sz="1800" dirty="0"/>
              <a:t> </a:t>
            </a:r>
            <a:r>
              <a:rPr lang="en-US" altLang="en-US" sz="1800" dirty="0" err="1"/>
              <a:t>directos</a:t>
            </a:r>
            <a:r>
              <a:rPr lang="en-US" altLang="en-US" sz="1800" dirty="0"/>
              <a:t> </a:t>
            </a:r>
            <a:r>
              <a:rPr lang="en-US" altLang="en-US" sz="1800" dirty="0" err="1"/>
              <a:t>en</a:t>
            </a:r>
            <a:r>
              <a:rPr lang="en-US" altLang="en-US" sz="1800" dirty="0"/>
              <a:t> </a:t>
            </a:r>
            <a:r>
              <a:rPr lang="en-US" altLang="en-US" sz="1800" dirty="0" err="1"/>
              <a:t>línea</a:t>
            </a:r>
            <a:r>
              <a:rPr lang="en-US" altLang="en-US" sz="1800" dirty="0"/>
              <a:t>, </a:t>
            </a:r>
            <a:r>
              <a:rPr lang="en-US" altLang="en-US" sz="1800" dirty="0" err="1"/>
              <a:t>fallas</a:t>
            </a:r>
            <a:r>
              <a:rPr lang="en-US" altLang="en-US" sz="1800" dirty="0"/>
              <a:t> </a:t>
            </a:r>
            <a:r>
              <a:rPr lang="en-US" altLang="en-US" sz="1800" dirty="0" err="1"/>
              <a:t>en</a:t>
            </a:r>
            <a:r>
              <a:rPr lang="en-US" altLang="en-US" sz="1800" dirty="0"/>
              <a:t> las </a:t>
            </a:r>
            <a:r>
              <a:rPr lang="en-US" altLang="en-US" sz="1800" dirty="0" err="1"/>
              <a:t>barras</a:t>
            </a:r>
            <a:r>
              <a:rPr lang="en-US" altLang="en-US" sz="1800" dirty="0"/>
              <a:t> del </a:t>
            </a:r>
            <a:r>
              <a:rPr lang="en-US" altLang="en-US" sz="1800" dirty="0" err="1"/>
              <a:t>tablero</a:t>
            </a:r>
            <a:r>
              <a:rPr lang="en-US" altLang="en-US" sz="1800" dirty="0"/>
              <a:t> de </a:t>
            </a:r>
            <a:r>
              <a:rPr lang="en-US" altLang="en-US" sz="1800" dirty="0" err="1"/>
              <a:t>distribución</a:t>
            </a:r>
            <a:r>
              <a:rPr lang="en-US" altLang="en-US" sz="1800" dirty="0"/>
              <a:t>, </a:t>
            </a:r>
            <a:r>
              <a:rPr lang="en-US" altLang="en-US" sz="1800" dirty="0" err="1"/>
              <a:t>fallas</a:t>
            </a:r>
            <a:r>
              <a:rPr lang="en-US" altLang="en-US" sz="1800" dirty="0"/>
              <a:t> </a:t>
            </a:r>
            <a:r>
              <a:rPr lang="en-US" altLang="en-US" sz="1800" dirty="0" err="1"/>
              <a:t>en</a:t>
            </a:r>
            <a:r>
              <a:rPr lang="en-US" altLang="en-US" sz="1800" dirty="0"/>
              <a:t> las </a:t>
            </a:r>
            <a:r>
              <a:rPr lang="en-US" altLang="en-US" sz="1800" dirty="0" err="1"/>
              <a:t>cajas</a:t>
            </a:r>
            <a:r>
              <a:rPr lang="en-US" altLang="en-US" sz="1800" dirty="0"/>
              <a:t> de </a:t>
            </a:r>
            <a:r>
              <a:rPr lang="en-US" altLang="en-US" sz="1800" dirty="0" err="1"/>
              <a:t>terminales</a:t>
            </a:r>
            <a:r>
              <a:rPr lang="en-US" altLang="en-US" sz="1800" dirty="0"/>
              <a:t> de </a:t>
            </a:r>
            <a:r>
              <a:rPr lang="en-US" altLang="en-US" sz="1800" dirty="0" err="1"/>
              <a:t>los</a:t>
            </a:r>
            <a:r>
              <a:rPr lang="en-US" altLang="en-US" sz="1800" dirty="0"/>
              <a:t> </a:t>
            </a:r>
            <a:r>
              <a:rPr lang="en-US" altLang="en-US" sz="1800" dirty="0" err="1"/>
              <a:t>consumidores</a:t>
            </a:r>
            <a:r>
              <a:rPr lang="en-US" altLang="en-US" sz="1800" dirty="0"/>
              <a:t>. </a:t>
            </a:r>
          </a:p>
          <a:p>
            <a:pPr algn="just">
              <a:lnSpc>
                <a:spcPct val="100000"/>
              </a:lnSpc>
              <a:spcBef>
                <a:spcPct val="0"/>
              </a:spcBef>
              <a:buFontTx/>
              <a:buNone/>
            </a:pPr>
            <a:endParaRPr lang="en-US" altLang="en-US" sz="1800" dirty="0"/>
          </a:p>
        </p:txBody>
      </p:sp>
    </p:spTree>
    <p:extLst>
      <p:ext uri="{BB962C8B-B14F-4D97-AF65-F5344CB8AC3E}">
        <p14:creationId xmlns:p14="http://schemas.microsoft.com/office/powerpoint/2010/main" val="2089458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Rectángulo 1"/>
          <p:cNvSpPr>
            <a:spLocks noChangeArrowheads="1"/>
          </p:cNvSpPr>
          <p:nvPr/>
        </p:nvSpPr>
        <p:spPr bwMode="auto">
          <a:xfrm>
            <a:off x="225425" y="153988"/>
            <a:ext cx="11549063" cy="646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dirty="0" err="1"/>
              <a:t>Es</a:t>
            </a:r>
            <a:r>
              <a:rPr lang="en-US" altLang="en-US" sz="1800" dirty="0"/>
              <a:t> </a:t>
            </a:r>
            <a:r>
              <a:rPr lang="en-US" altLang="en-US" sz="1800" dirty="0" err="1"/>
              <a:t>razonable</a:t>
            </a:r>
            <a:r>
              <a:rPr lang="en-US" altLang="en-US" sz="1800" dirty="0"/>
              <a:t> </a:t>
            </a:r>
            <a:r>
              <a:rPr lang="en-US" altLang="en-US" sz="1800" dirty="0" err="1"/>
              <a:t>suponer</a:t>
            </a:r>
            <a:r>
              <a:rPr lang="en-US" altLang="en-US" sz="1800" dirty="0"/>
              <a:t> que la planta </a:t>
            </a:r>
            <a:r>
              <a:rPr lang="en-US" altLang="en-US" sz="1800" dirty="0" err="1"/>
              <a:t>operará</a:t>
            </a:r>
            <a:r>
              <a:rPr lang="en-US" altLang="en-US" sz="1800" dirty="0"/>
              <a:t> </a:t>
            </a:r>
            <a:r>
              <a:rPr lang="en-US" altLang="en-US" sz="1800" dirty="0" err="1"/>
              <a:t>como</a:t>
            </a:r>
            <a:r>
              <a:rPr lang="en-US" altLang="en-US" sz="1800" dirty="0"/>
              <a:t> </a:t>
            </a:r>
            <a:r>
              <a:rPr lang="en-US" altLang="en-US" sz="1800" dirty="0" err="1"/>
              <a:t>en</a:t>
            </a:r>
            <a:r>
              <a:rPr lang="en-US" altLang="en-US" sz="1800" dirty="0"/>
              <a:t> a) </a:t>
            </a:r>
            <a:r>
              <a:rPr lang="en-US" altLang="en-US" sz="1800" dirty="0" err="1"/>
              <a:t>durante</a:t>
            </a:r>
            <a:r>
              <a:rPr lang="en-US" altLang="en-US" sz="1800" dirty="0"/>
              <a:t> el 90% o </a:t>
            </a:r>
            <a:r>
              <a:rPr lang="en-US" altLang="en-US" sz="1800" dirty="0" err="1"/>
              <a:t>más</a:t>
            </a:r>
            <a:r>
              <a:rPr lang="en-US" altLang="en-US" sz="1800" dirty="0"/>
              <a:t> de </a:t>
            </a:r>
            <a:r>
              <a:rPr lang="en-US" altLang="en-US" sz="1800" dirty="0" err="1"/>
              <a:t>su</a:t>
            </a:r>
            <a:r>
              <a:rPr lang="en-US" altLang="en-US" sz="1800" dirty="0"/>
              <a:t> </a:t>
            </a:r>
            <a:r>
              <a:rPr lang="en-US" altLang="en-US" sz="1800" dirty="0" err="1"/>
              <a:t>vida</a:t>
            </a:r>
            <a:r>
              <a:rPr lang="en-US" altLang="en-US" sz="1800" dirty="0"/>
              <a:t> </a:t>
            </a:r>
            <a:r>
              <a:rPr lang="en-US" altLang="en-US" sz="1800" dirty="0" err="1"/>
              <a:t>útil</a:t>
            </a:r>
            <a:r>
              <a:rPr lang="en-US" altLang="en-US" sz="1800" dirty="0"/>
              <a:t>. Sin embargo, el </a:t>
            </a:r>
            <a:r>
              <a:rPr lang="en-US" altLang="en-US" sz="1800" dirty="0" err="1"/>
              <a:t>sistema</a:t>
            </a:r>
            <a:r>
              <a:rPr lang="en-US" altLang="en-US" sz="1800" dirty="0"/>
              <a:t> </a:t>
            </a:r>
            <a:r>
              <a:rPr lang="en-US" altLang="en-US" sz="1800" dirty="0" err="1"/>
              <a:t>debe</a:t>
            </a:r>
            <a:r>
              <a:rPr lang="en-US" altLang="en-US" sz="1800" dirty="0"/>
              <a:t> </a:t>
            </a:r>
            <a:r>
              <a:rPr lang="en-US" altLang="en-US" sz="1800" dirty="0" err="1"/>
              <a:t>tener</a:t>
            </a:r>
            <a:r>
              <a:rPr lang="en-US" altLang="en-US" sz="1800" dirty="0"/>
              <a:t> </a:t>
            </a:r>
            <a:r>
              <a:rPr lang="en-US" altLang="en-US" sz="1800" dirty="0" err="1"/>
              <a:t>una</a:t>
            </a:r>
            <a:r>
              <a:rPr lang="en-US" altLang="en-US" sz="1800" dirty="0"/>
              <a:t> </a:t>
            </a:r>
            <a:r>
              <a:rPr lang="en-US" altLang="en-US" sz="1800" dirty="0" err="1"/>
              <a:t>coordinación</a:t>
            </a:r>
            <a:r>
              <a:rPr lang="en-US" altLang="en-US" sz="1800" dirty="0"/>
              <a:t> </a:t>
            </a:r>
            <a:r>
              <a:rPr lang="en-US" altLang="en-US" sz="1800" dirty="0" err="1"/>
              <a:t>satisfactoria</a:t>
            </a:r>
            <a:r>
              <a:rPr lang="en-US" altLang="en-US" sz="1800" dirty="0"/>
              <a:t>, no </a:t>
            </a:r>
            <a:r>
              <a:rPr lang="en-US" altLang="en-US" sz="1800" dirty="0" err="1"/>
              <a:t>necesariamente</a:t>
            </a:r>
            <a:r>
              <a:rPr lang="en-US" altLang="en-US" sz="1800" dirty="0"/>
              <a:t> la </a:t>
            </a:r>
            <a:r>
              <a:rPr lang="en-US" altLang="en-US" sz="1800" dirty="0" err="1"/>
              <a:t>mejor</a:t>
            </a:r>
            <a:r>
              <a:rPr lang="en-US" altLang="en-US" sz="1800" dirty="0"/>
              <a:t>, para el </a:t>
            </a:r>
            <a:r>
              <a:rPr lang="en-US" altLang="en-US" sz="1800" dirty="0" err="1"/>
              <a:t>arranque</a:t>
            </a:r>
            <a:r>
              <a:rPr lang="en-US" altLang="en-US" sz="1800" dirty="0"/>
              <a:t> </a:t>
            </a:r>
            <a:r>
              <a:rPr lang="en-US" altLang="en-US" sz="1800" dirty="0" smtClean="0"/>
              <a:t>y </a:t>
            </a:r>
            <a:r>
              <a:rPr lang="en-US" altLang="en-US" sz="1800" dirty="0" err="1" smtClean="0"/>
              <a:t>en</a:t>
            </a:r>
            <a:r>
              <a:rPr lang="en-US" altLang="en-US" sz="1800" dirty="0" smtClean="0"/>
              <a:t> </a:t>
            </a:r>
            <a:r>
              <a:rPr lang="en-US" altLang="en-US" sz="1800" dirty="0" err="1"/>
              <a:t>operacionesla</a:t>
            </a:r>
            <a:r>
              <a:rPr lang="en-US" altLang="en-US" sz="1800" dirty="0"/>
              <a:t> con </a:t>
            </a:r>
            <a:r>
              <a:rPr lang="en-US" altLang="en-US" sz="1800" dirty="0" err="1"/>
              <a:t>carga</a:t>
            </a:r>
            <a:r>
              <a:rPr lang="en-US" altLang="en-US" sz="1800" dirty="0"/>
              <a:t> </a:t>
            </a:r>
            <a:r>
              <a:rPr lang="en-US" altLang="en-US" sz="1800" dirty="0" err="1"/>
              <a:t>ligera</a:t>
            </a:r>
            <a:r>
              <a:rPr lang="en-US" altLang="en-US" sz="1800" dirty="0"/>
              <a:t> </a:t>
            </a:r>
            <a:r>
              <a:rPr lang="en-US" altLang="en-US" sz="1800" dirty="0" err="1"/>
              <a:t>como</a:t>
            </a:r>
            <a:r>
              <a:rPr lang="en-US" altLang="en-US" sz="1800" dirty="0"/>
              <a:t> </a:t>
            </a:r>
            <a:r>
              <a:rPr lang="en-US" altLang="en-US" sz="1800" dirty="0" err="1"/>
              <a:t>en</a:t>
            </a:r>
            <a:r>
              <a:rPr lang="en-US" altLang="en-US" sz="1800" dirty="0"/>
              <a:t> el </a:t>
            </a:r>
            <a:r>
              <a:rPr lang="en-US" altLang="en-US" sz="1800" dirty="0" err="1"/>
              <a:t>caso</a:t>
            </a:r>
            <a:r>
              <a:rPr lang="en-US" altLang="en-US" sz="1800" dirty="0"/>
              <a:t> b). Las </a:t>
            </a:r>
            <a:r>
              <a:rPr lang="en-US" altLang="en-US" sz="1800" dirty="0" err="1"/>
              <a:t>restricciones</a:t>
            </a:r>
            <a:r>
              <a:rPr lang="en-US" altLang="en-US" sz="1800" dirty="0"/>
              <a:t> </a:t>
            </a:r>
            <a:r>
              <a:rPr lang="en-US" altLang="en-US" sz="1800" dirty="0" smtClean="0"/>
              <a:t>de </a:t>
            </a:r>
            <a:r>
              <a:rPr lang="en-US" altLang="en-US" sz="1800" dirty="0" err="1" smtClean="0"/>
              <a:t>operación</a:t>
            </a:r>
            <a:r>
              <a:rPr lang="en-US" altLang="en-US" sz="1800" dirty="0" smtClean="0"/>
              <a:t> </a:t>
            </a:r>
            <a:r>
              <a:rPr lang="en-US" altLang="en-US" sz="1800" dirty="0"/>
              <a:t>con </a:t>
            </a:r>
            <a:r>
              <a:rPr lang="en-US" altLang="en-US" sz="1800" dirty="0" err="1"/>
              <a:t>carga</a:t>
            </a:r>
            <a:r>
              <a:rPr lang="en-US" altLang="en-US" sz="1800" dirty="0"/>
              <a:t> </a:t>
            </a:r>
            <a:r>
              <a:rPr lang="en-US" altLang="en-US" sz="1800" dirty="0" err="1"/>
              <a:t>ligera</a:t>
            </a:r>
            <a:r>
              <a:rPr lang="en-US" altLang="en-US" sz="1800" dirty="0"/>
              <a:t> </a:t>
            </a:r>
            <a:r>
              <a:rPr lang="en-US" altLang="en-US" sz="1800" dirty="0" err="1"/>
              <a:t>pueden</a:t>
            </a:r>
            <a:r>
              <a:rPr lang="en-US" altLang="en-US" sz="1800" dirty="0"/>
              <a:t> </a:t>
            </a:r>
            <a:r>
              <a:rPr lang="en-US" altLang="en-US" sz="1800" dirty="0" err="1"/>
              <a:t>ayudar</a:t>
            </a:r>
            <a:r>
              <a:rPr lang="en-US" altLang="en-US" sz="1800" dirty="0"/>
              <a:t> a </a:t>
            </a:r>
            <a:r>
              <a:rPr lang="en-US" altLang="en-US" sz="1800" dirty="0" err="1"/>
              <a:t>los</a:t>
            </a:r>
            <a:r>
              <a:rPr lang="en-US" altLang="en-US" sz="1800" dirty="0"/>
              <a:t> </a:t>
            </a:r>
            <a:r>
              <a:rPr lang="en-US" altLang="en-US" sz="1800" dirty="0" err="1"/>
              <a:t>cálculos</a:t>
            </a:r>
            <a:r>
              <a:rPr lang="en-US" altLang="en-US" sz="1800" dirty="0"/>
              <a:t> de </a:t>
            </a:r>
            <a:r>
              <a:rPr lang="en-US" altLang="en-US" sz="1800" dirty="0" err="1"/>
              <a:t>coordinación</a:t>
            </a:r>
            <a:r>
              <a:rPr lang="en-US" altLang="en-US" sz="1800" dirty="0"/>
              <a:t> </a:t>
            </a:r>
            <a:r>
              <a:rPr lang="en-US" altLang="en-US" sz="1800" dirty="0" err="1"/>
              <a:t>p.ej</a:t>
            </a:r>
            <a:r>
              <a:rPr lang="en-US" altLang="en-US" sz="1800" dirty="0" smtClean="0"/>
              <a:t>. la </a:t>
            </a:r>
            <a:r>
              <a:rPr lang="en-US" altLang="en-US" sz="1800" dirty="0" err="1"/>
              <a:t>mayoría</a:t>
            </a:r>
            <a:r>
              <a:rPr lang="en-US" altLang="en-US" sz="1800" dirty="0"/>
              <a:t> de </a:t>
            </a:r>
            <a:r>
              <a:rPr lang="en-US" altLang="en-US" sz="1800" dirty="0" err="1"/>
              <a:t>los</a:t>
            </a:r>
            <a:r>
              <a:rPr lang="en-US" altLang="en-US" sz="1800" dirty="0"/>
              <a:t> </a:t>
            </a:r>
            <a:r>
              <a:rPr lang="en-US" altLang="en-US" sz="1800" dirty="0" err="1"/>
              <a:t>motores</a:t>
            </a:r>
            <a:r>
              <a:rPr lang="en-US" altLang="en-US" sz="1800" dirty="0"/>
              <a:t> </a:t>
            </a:r>
            <a:r>
              <a:rPr lang="en-US" altLang="en-US" sz="1800" dirty="0" err="1"/>
              <a:t>alta</a:t>
            </a:r>
            <a:r>
              <a:rPr lang="en-US" altLang="en-US" sz="1800" dirty="0"/>
              <a:t> </a:t>
            </a:r>
            <a:r>
              <a:rPr lang="en-US" altLang="en-US" sz="1800" dirty="0" err="1"/>
              <a:t>tensión</a:t>
            </a:r>
            <a:r>
              <a:rPr lang="en-US" altLang="en-US" sz="1800" dirty="0"/>
              <a:t> </a:t>
            </a:r>
            <a:r>
              <a:rPr lang="en-US" altLang="en-US" sz="1800" dirty="0" err="1"/>
              <a:t>grandes</a:t>
            </a:r>
            <a:r>
              <a:rPr lang="en-US" altLang="en-US" sz="1800" dirty="0"/>
              <a:t> no </a:t>
            </a:r>
            <a:r>
              <a:rPr lang="en-US" altLang="en-US" sz="1800" dirty="0" err="1"/>
              <a:t>estarían</a:t>
            </a:r>
            <a:r>
              <a:rPr lang="en-US" altLang="en-US" sz="1800" dirty="0"/>
              <a:t> </a:t>
            </a:r>
            <a:r>
              <a:rPr lang="en-US" altLang="en-US" sz="1800" dirty="0" err="1"/>
              <a:t>funcionando</a:t>
            </a:r>
            <a:r>
              <a:rPr lang="en-US" altLang="en-US" sz="1800" dirty="0"/>
              <a:t>, </a:t>
            </a:r>
            <a:r>
              <a:rPr lang="en-US" altLang="en-US" sz="1800" dirty="0" err="1"/>
              <a:t>por</a:t>
            </a:r>
            <a:r>
              <a:rPr lang="en-US" altLang="en-US" sz="1800" dirty="0"/>
              <a:t> lo </a:t>
            </a:r>
            <a:r>
              <a:rPr lang="en-US" altLang="en-US" sz="1800" dirty="0" err="1"/>
              <a:t>tanto</a:t>
            </a:r>
            <a:r>
              <a:rPr lang="en-US" altLang="en-US" sz="1800" dirty="0"/>
              <a:t>, no </a:t>
            </a:r>
            <a:r>
              <a:rPr lang="en-US" altLang="en-US" sz="1800" dirty="0" err="1"/>
              <a:t>es</a:t>
            </a:r>
            <a:r>
              <a:rPr lang="en-US" altLang="en-US" sz="1800" dirty="0"/>
              <a:t> </a:t>
            </a:r>
            <a:r>
              <a:rPr lang="en-US" altLang="en-US" sz="1800" dirty="0" err="1"/>
              <a:t>necesario</a:t>
            </a:r>
            <a:r>
              <a:rPr lang="en-US" altLang="en-US" sz="1800" dirty="0"/>
              <a:t> que </a:t>
            </a:r>
            <a:r>
              <a:rPr lang="en-US" altLang="en-US" sz="1800" dirty="0" err="1"/>
              <a:t>sus</a:t>
            </a:r>
            <a:r>
              <a:rPr lang="en-US" altLang="en-US" sz="1800" dirty="0"/>
              <a:t> </a:t>
            </a:r>
            <a:r>
              <a:rPr lang="en-US" altLang="en-US" sz="1800" dirty="0" err="1"/>
              <a:t>rendimientos</a:t>
            </a:r>
            <a:r>
              <a:rPr lang="en-US" altLang="en-US" sz="1800" dirty="0"/>
              <a:t> de </a:t>
            </a:r>
            <a:r>
              <a:rPr lang="en-US" altLang="en-US" sz="1800" dirty="0" err="1"/>
              <a:t>arranque</a:t>
            </a:r>
            <a:r>
              <a:rPr lang="en-US" altLang="en-US" sz="1800" dirty="0"/>
              <a:t> </a:t>
            </a:r>
            <a:r>
              <a:rPr lang="en-US" altLang="en-US" sz="1800" dirty="0" err="1"/>
              <a:t>sean</a:t>
            </a:r>
            <a:r>
              <a:rPr lang="en-US" altLang="en-US" sz="1800" dirty="0"/>
              <a:t> </a:t>
            </a:r>
            <a:r>
              <a:rPr lang="en-US" altLang="en-US" sz="1800" dirty="0" err="1"/>
              <a:t>considerado</a:t>
            </a:r>
            <a:r>
              <a:rPr lang="en-US" altLang="en-US" sz="1800" dirty="0"/>
              <a:t>, </a:t>
            </a:r>
            <a:r>
              <a:rPr lang="en-US" altLang="en-US" sz="1800" dirty="0" err="1"/>
              <a:t>cuando</a:t>
            </a:r>
            <a:r>
              <a:rPr lang="en-US" altLang="en-US" sz="1800" dirty="0"/>
              <a:t> se </a:t>
            </a:r>
            <a:r>
              <a:rPr lang="en-US" altLang="en-US" sz="1800" dirty="0" err="1"/>
              <a:t>examinan</a:t>
            </a:r>
            <a:r>
              <a:rPr lang="en-US" altLang="en-US" sz="1800" dirty="0"/>
              <a:t> </a:t>
            </a:r>
            <a:r>
              <a:rPr lang="en-US" altLang="en-US" sz="1800" dirty="0" err="1"/>
              <a:t>los</a:t>
            </a:r>
            <a:r>
              <a:rPr lang="en-US" altLang="en-US" sz="1800" dirty="0"/>
              <a:t> </a:t>
            </a:r>
            <a:r>
              <a:rPr lang="en-US" altLang="en-US" sz="1800" dirty="0" err="1"/>
              <a:t>interruptores</a:t>
            </a:r>
            <a:r>
              <a:rPr lang="en-US" altLang="en-US" sz="1800" dirty="0"/>
              <a:t> </a:t>
            </a:r>
            <a:r>
              <a:rPr lang="en-US" altLang="en-US" sz="1800" dirty="0" err="1"/>
              <a:t>automáticos</a:t>
            </a:r>
            <a:r>
              <a:rPr lang="en-US" altLang="en-US" sz="1800" dirty="0"/>
              <a:t> del </a:t>
            </a:r>
            <a:r>
              <a:rPr lang="en-US" altLang="en-US" sz="1800" dirty="0" err="1"/>
              <a:t>alimentador</a:t>
            </a:r>
            <a:r>
              <a:rPr lang="en-US" altLang="en-US" sz="1800" dirty="0"/>
              <a:t> del </a:t>
            </a:r>
            <a:r>
              <a:rPr lang="en-US" altLang="en-US" sz="1800" dirty="0" err="1"/>
              <a:t>tablero</a:t>
            </a:r>
            <a:r>
              <a:rPr lang="en-US" altLang="en-US" sz="1800" dirty="0"/>
              <a:t> de </a:t>
            </a:r>
            <a:r>
              <a:rPr lang="en-US" altLang="en-US" sz="1800" dirty="0" err="1"/>
              <a:t>distribución</a:t>
            </a:r>
            <a:r>
              <a:rPr lang="en-US" altLang="en-US" sz="1800" dirty="0"/>
              <a:t>.</a:t>
            </a:r>
          </a:p>
          <a:p>
            <a:pPr algn="just">
              <a:lnSpc>
                <a:spcPct val="100000"/>
              </a:lnSpc>
              <a:spcBef>
                <a:spcPct val="0"/>
              </a:spcBef>
              <a:buFontTx/>
              <a:buNone/>
            </a:pPr>
            <a:r>
              <a:rPr lang="en-US" altLang="en-US" sz="1800" dirty="0" err="1"/>
              <a:t>Cuando</a:t>
            </a:r>
            <a:r>
              <a:rPr lang="en-US" altLang="en-US" sz="1800" dirty="0"/>
              <a:t> se </a:t>
            </a:r>
            <a:r>
              <a:rPr lang="en-US" altLang="en-US" sz="1800" dirty="0" err="1"/>
              <a:t>trazan</a:t>
            </a:r>
            <a:r>
              <a:rPr lang="en-US" altLang="en-US" sz="1800" dirty="0"/>
              <a:t> </a:t>
            </a:r>
            <a:r>
              <a:rPr lang="en-US" altLang="en-US" sz="1800" dirty="0" err="1"/>
              <a:t>todas</a:t>
            </a:r>
            <a:r>
              <a:rPr lang="en-US" altLang="en-US" sz="1800" dirty="0"/>
              <a:t> las </a:t>
            </a:r>
            <a:r>
              <a:rPr lang="en-US" altLang="en-US" sz="1800" dirty="0" err="1"/>
              <a:t>curvas</a:t>
            </a:r>
            <a:r>
              <a:rPr lang="en-US" altLang="en-US" sz="1800" dirty="0"/>
              <a:t> de </a:t>
            </a:r>
            <a:r>
              <a:rPr lang="en-US" altLang="en-US" sz="1800" dirty="0" err="1"/>
              <a:t>sobrecorriente</a:t>
            </a:r>
            <a:r>
              <a:rPr lang="en-US" altLang="en-US" sz="1800" dirty="0"/>
              <a:t> para </a:t>
            </a:r>
            <a:r>
              <a:rPr lang="en-US" altLang="en-US" sz="1800" dirty="0" err="1"/>
              <a:t>los</a:t>
            </a:r>
            <a:r>
              <a:rPr lang="en-US" altLang="en-US" sz="1800" dirty="0"/>
              <a:t> </a:t>
            </a:r>
            <a:r>
              <a:rPr lang="en-US" altLang="en-US" sz="1800" dirty="0" err="1"/>
              <a:t>generadores</a:t>
            </a:r>
            <a:r>
              <a:rPr lang="en-US" altLang="en-US" sz="1800" dirty="0"/>
              <a:t> </a:t>
            </a:r>
            <a:r>
              <a:rPr lang="en-US" altLang="en-US" sz="1800" dirty="0" err="1"/>
              <a:t>principales</a:t>
            </a:r>
            <a:r>
              <a:rPr lang="en-US" altLang="en-US" sz="1800" dirty="0"/>
              <a:t>, </a:t>
            </a:r>
            <a:r>
              <a:rPr lang="en-US" altLang="en-US" sz="1800" dirty="0" err="1"/>
              <a:t>alimentadores</a:t>
            </a:r>
            <a:r>
              <a:rPr lang="en-US" altLang="en-US" sz="1800" dirty="0"/>
              <a:t> de </a:t>
            </a:r>
            <a:r>
              <a:rPr lang="en-US" altLang="en-US" sz="1800" dirty="0" err="1"/>
              <a:t>transformadores</a:t>
            </a:r>
            <a:r>
              <a:rPr lang="en-US" altLang="en-US" sz="1800" dirty="0"/>
              <a:t>, </a:t>
            </a:r>
            <a:r>
              <a:rPr lang="en-US" altLang="en-US" sz="1800" dirty="0" err="1"/>
              <a:t>grandes</a:t>
            </a:r>
            <a:r>
              <a:rPr lang="en-US" altLang="en-US" sz="1800" dirty="0"/>
              <a:t> </a:t>
            </a:r>
            <a:r>
              <a:rPr lang="en-US" altLang="en-US" sz="1800" dirty="0" err="1"/>
              <a:t>motores</a:t>
            </a:r>
            <a:r>
              <a:rPr lang="en-US" altLang="en-US" sz="1800" dirty="0"/>
              <a:t> y </a:t>
            </a:r>
            <a:r>
              <a:rPr lang="en-US" altLang="en-US" sz="1800" dirty="0" err="1"/>
              <a:t>alimentadores</a:t>
            </a:r>
            <a:r>
              <a:rPr lang="en-US" altLang="en-US" sz="1800" dirty="0"/>
              <a:t> </a:t>
            </a:r>
            <a:r>
              <a:rPr lang="en-US" altLang="en-US" sz="1800" dirty="0" err="1"/>
              <a:t>aguas</a:t>
            </a:r>
            <a:r>
              <a:rPr lang="en-US" altLang="en-US" sz="1800" dirty="0"/>
              <a:t> </a:t>
            </a:r>
            <a:r>
              <a:rPr lang="en-US" altLang="en-US" sz="1800" dirty="0" err="1"/>
              <a:t>abajo</a:t>
            </a:r>
            <a:r>
              <a:rPr lang="en-US" altLang="en-US" sz="1800" dirty="0"/>
              <a:t>, </a:t>
            </a:r>
            <a:r>
              <a:rPr lang="en-US" altLang="en-US" sz="1800" dirty="0" err="1"/>
              <a:t>tienden</a:t>
            </a:r>
            <a:r>
              <a:rPr lang="en-US" altLang="en-US" sz="1800" dirty="0"/>
              <a:t> a </a:t>
            </a:r>
            <a:r>
              <a:rPr lang="en-US" altLang="en-US" sz="1800" dirty="0" err="1"/>
              <a:t>estar</a:t>
            </a:r>
            <a:r>
              <a:rPr lang="en-US" altLang="en-US" sz="1800" dirty="0"/>
              <a:t> </a:t>
            </a:r>
            <a:r>
              <a:rPr lang="en-US" altLang="en-US" sz="1800" dirty="0" err="1"/>
              <a:t>ubicados</a:t>
            </a:r>
            <a:r>
              <a:rPr lang="en-US" altLang="en-US" sz="1800" dirty="0"/>
              <a:t> '</a:t>
            </a:r>
            <a:r>
              <a:rPr lang="en-US" altLang="en-US" sz="1800" dirty="0" err="1"/>
              <a:t>juntos</a:t>
            </a:r>
            <a:r>
              <a:rPr lang="en-US" altLang="en-US" sz="1800" dirty="0"/>
              <a:t>' y sin mucho </a:t>
            </a:r>
            <a:r>
              <a:rPr lang="en-US" altLang="en-US" sz="1800" dirty="0" err="1"/>
              <a:t>espacio</a:t>
            </a:r>
            <a:r>
              <a:rPr lang="en-US" altLang="en-US" sz="1800" dirty="0"/>
              <a:t> para </a:t>
            </a:r>
            <a:r>
              <a:rPr lang="en-US" altLang="en-US" sz="1800" dirty="0" err="1"/>
              <a:t>ajuste</a:t>
            </a:r>
            <a:r>
              <a:rPr lang="en-US" altLang="en-US" sz="1800" dirty="0"/>
              <a:t>. </a:t>
            </a:r>
            <a:r>
              <a:rPr lang="en-US" altLang="en-US" sz="1800" dirty="0" err="1"/>
              <a:t>Esto</a:t>
            </a:r>
            <a:r>
              <a:rPr lang="en-US" altLang="en-US" sz="1800" dirty="0"/>
              <a:t> se </a:t>
            </a:r>
            <a:r>
              <a:rPr lang="en-US" altLang="en-US" sz="1800" dirty="0" err="1"/>
              <a:t>hace</a:t>
            </a:r>
            <a:r>
              <a:rPr lang="en-US" altLang="en-US" sz="1800" dirty="0"/>
              <a:t> </a:t>
            </a:r>
            <a:r>
              <a:rPr lang="en-US" altLang="en-US" sz="1800" dirty="0" err="1"/>
              <a:t>más</a:t>
            </a:r>
            <a:r>
              <a:rPr lang="en-US" altLang="en-US" sz="1800" dirty="0"/>
              <a:t> </a:t>
            </a:r>
            <a:r>
              <a:rPr lang="en-US" altLang="en-US" sz="1800" dirty="0" err="1"/>
              <a:t>difícil</a:t>
            </a:r>
            <a:r>
              <a:rPr lang="en-US" altLang="en-US" sz="1800" dirty="0"/>
              <a:t> </a:t>
            </a:r>
            <a:r>
              <a:rPr lang="en-US" altLang="en-US" sz="1800" dirty="0" err="1"/>
              <a:t>cuando</a:t>
            </a:r>
            <a:r>
              <a:rPr lang="en-US" altLang="en-US" sz="1800" dirty="0"/>
              <a:t> hay:</a:t>
            </a:r>
          </a:p>
          <a:p>
            <a:pPr algn="just">
              <a:lnSpc>
                <a:spcPct val="100000"/>
              </a:lnSpc>
              <a:spcBef>
                <a:spcPct val="0"/>
              </a:spcBef>
              <a:buFontTx/>
              <a:buNone/>
            </a:pPr>
            <a:r>
              <a:rPr lang="en-US" altLang="en-US" sz="1800" b="1" dirty="0"/>
              <a:t>• Un gran </a:t>
            </a:r>
            <a:r>
              <a:rPr lang="en-US" altLang="en-US" sz="1800" b="1" dirty="0" err="1"/>
              <a:t>número</a:t>
            </a:r>
            <a:r>
              <a:rPr lang="en-US" altLang="en-US" sz="1800" b="1" dirty="0"/>
              <a:t> de </a:t>
            </a:r>
            <a:r>
              <a:rPr lang="en-US" altLang="en-US" sz="1800" b="1" dirty="0" err="1"/>
              <a:t>pequeños</a:t>
            </a:r>
            <a:r>
              <a:rPr lang="en-US" altLang="en-US" sz="1800" b="1" dirty="0"/>
              <a:t> </a:t>
            </a:r>
            <a:r>
              <a:rPr lang="en-US" altLang="en-US" sz="1800" b="1" dirty="0" err="1"/>
              <a:t>generadores</a:t>
            </a:r>
            <a:r>
              <a:rPr lang="en-US" altLang="en-US" sz="1800" b="1" dirty="0"/>
              <a:t> </a:t>
            </a:r>
            <a:r>
              <a:rPr lang="en-US" altLang="en-US" sz="1800" b="1" dirty="0" err="1"/>
              <a:t>principales</a:t>
            </a:r>
            <a:r>
              <a:rPr lang="en-US" altLang="en-US" sz="1800" b="1" dirty="0"/>
              <a:t>, </a:t>
            </a:r>
            <a:r>
              <a:rPr lang="en-US" altLang="en-US" sz="1800" b="1" dirty="0" err="1"/>
              <a:t>p.ej</a:t>
            </a:r>
            <a:r>
              <a:rPr lang="en-US" altLang="en-US" sz="1800" b="1" dirty="0"/>
              <a:t>. 4, 6 u 8, </a:t>
            </a:r>
            <a:r>
              <a:rPr lang="en-US" altLang="en-US" sz="1800" b="1" dirty="0" err="1"/>
              <a:t>comparado</a:t>
            </a:r>
            <a:r>
              <a:rPr lang="en-US" altLang="en-US" sz="1800" b="1" dirty="0"/>
              <a:t> con 2 </a:t>
            </a:r>
            <a:r>
              <a:rPr lang="en-US" altLang="en-US" sz="1800" b="1" dirty="0" err="1"/>
              <a:t>generadores</a:t>
            </a:r>
            <a:r>
              <a:rPr lang="en-US" altLang="en-US" sz="1800" b="1" dirty="0"/>
              <a:t>.</a:t>
            </a:r>
          </a:p>
          <a:p>
            <a:pPr algn="just">
              <a:lnSpc>
                <a:spcPct val="100000"/>
              </a:lnSpc>
              <a:spcBef>
                <a:spcPct val="0"/>
              </a:spcBef>
              <a:buFontTx/>
              <a:buNone/>
            </a:pPr>
            <a:r>
              <a:rPr lang="en-US" altLang="en-US" sz="1800" b="1" dirty="0"/>
              <a:t>• Los </a:t>
            </a:r>
            <a:r>
              <a:rPr lang="en-US" altLang="en-US" sz="1800" b="1" dirty="0" err="1"/>
              <a:t>motores</a:t>
            </a:r>
            <a:r>
              <a:rPr lang="en-US" altLang="en-US" sz="1800" b="1" dirty="0"/>
              <a:t> </a:t>
            </a:r>
            <a:r>
              <a:rPr lang="en-US" altLang="en-US" sz="1800" b="1" dirty="0" err="1"/>
              <a:t>más</a:t>
            </a:r>
            <a:r>
              <a:rPr lang="en-US" altLang="en-US" sz="1800" b="1" dirty="0"/>
              <a:t> </a:t>
            </a:r>
            <a:r>
              <a:rPr lang="en-US" altLang="en-US" sz="1800" b="1" dirty="0" err="1"/>
              <a:t>grandes</a:t>
            </a:r>
            <a:r>
              <a:rPr lang="en-US" altLang="en-US" sz="1800" b="1" dirty="0"/>
              <a:t> que se </a:t>
            </a:r>
            <a:r>
              <a:rPr lang="en-US" altLang="en-US" sz="1800" b="1" dirty="0" err="1"/>
              <a:t>arrancan</a:t>
            </a:r>
            <a:r>
              <a:rPr lang="en-US" altLang="en-US" sz="1800" b="1" dirty="0"/>
              <a:t> </a:t>
            </a:r>
            <a:r>
              <a:rPr lang="en-US" altLang="en-US" sz="1800" b="1" dirty="0" err="1"/>
              <a:t>directamente</a:t>
            </a:r>
            <a:r>
              <a:rPr lang="en-US" altLang="en-US" sz="1800" b="1" dirty="0"/>
              <a:t> </a:t>
            </a:r>
            <a:r>
              <a:rPr lang="en-US" altLang="en-US" sz="1800" b="1" dirty="0" err="1"/>
              <a:t>en</a:t>
            </a:r>
            <a:r>
              <a:rPr lang="en-US" altLang="en-US" sz="1800" b="1" dirty="0"/>
              <a:t> </a:t>
            </a:r>
            <a:r>
              <a:rPr lang="en-US" altLang="en-US" sz="1800" b="1" dirty="0" err="1"/>
              <a:t>línea</a:t>
            </a:r>
            <a:r>
              <a:rPr lang="en-US" altLang="en-US" sz="1800" b="1" dirty="0"/>
              <a:t> </a:t>
            </a:r>
            <a:r>
              <a:rPr lang="en-US" altLang="en-US" sz="1800" b="1" dirty="0" err="1"/>
              <a:t>en</a:t>
            </a:r>
            <a:r>
              <a:rPr lang="en-US" altLang="en-US" sz="1800" b="1" dirty="0"/>
              <a:t> el </a:t>
            </a:r>
            <a:r>
              <a:rPr lang="en-US" altLang="en-US" sz="1800" b="1" dirty="0" err="1"/>
              <a:t>tablero</a:t>
            </a:r>
            <a:r>
              <a:rPr lang="en-US" altLang="en-US" sz="1800" b="1" dirty="0"/>
              <a:t> principal del </a:t>
            </a:r>
            <a:r>
              <a:rPr lang="en-US" altLang="en-US" sz="1800" b="1" dirty="0" err="1"/>
              <a:t>generador</a:t>
            </a:r>
            <a:r>
              <a:rPr lang="en-US" altLang="en-US" sz="1800" b="1" dirty="0"/>
              <a:t> son </a:t>
            </a:r>
            <a:r>
              <a:rPr lang="en-US" altLang="en-US" sz="1800" b="1" dirty="0" err="1"/>
              <a:t>grandes</a:t>
            </a:r>
            <a:r>
              <a:rPr lang="en-US" altLang="en-US" sz="1800" b="1" dirty="0"/>
              <a:t> </a:t>
            </a:r>
            <a:r>
              <a:rPr lang="en-US" altLang="en-US" sz="1800" b="1" dirty="0" err="1"/>
              <a:t>en</a:t>
            </a:r>
            <a:r>
              <a:rPr lang="en-US" altLang="en-US" sz="1800" b="1" dirty="0"/>
              <a:t> </a:t>
            </a:r>
            <a:r>
              <a:rPr lang="en-US" altLang="en-US" sz="1800" b="1" dirty="0" err="1"/>
              <a:t>comparación</a:t>
            </a:r>
            <a:r>
              <a:rPr lang="en-US" altLang="en-US" sz="1800" b="1" dirty="0"/>
              <a:t> con el </a:t>
            </a:r>
            <a:r>
              <a:rPr lang="en-US" altLang="en-US" sz="1800" b="1" dirty="0" err="1"/>
              <a:t>generador</a:t>
            </a:r>
            <a:r>
              <a:rPr lang="en-US" altLang="en-US" sz="1800" b="1" dirty="0"/>
              <a:t> </a:t>
            </a:r>
            <a:r>
              <a:rPr lang="en-US" altLang="en-US" sz="1800" b="1" dirty="0" err="1"/>
              <a:t>más</a:t>
            </a:r>
            <a:r>
              <a:rPr lang="en-US" altLang="en-US" sz="1800" b="1" dirty="0"/>
              <a:t> </a:t>
            </a:r>
            <a:r>
              <a:rPr lang="en-US" altLang="en-US" sz="1800" b="1" dirty="0" err="1"/>
              <a:t>pequeño</a:t>
            </a:r>
            <a:r>
              <a:rPr lang="en-US" altLang="en-US" sz="1800" b="1" dirty="0"/>
              <a:t>, </a:t>
            </a:r>
            <a:r>
              <a:rPr lang="en-US" altLang="en-US" sz="1800" b="1" dirty="0" err="1"/>
              <a:t>p.ej</a:t>
            </a:r>
            <a:r>
              <a:rPr lang="en-US" altLang="en-US" sz="1800" b="1" dirty="0"/>
              <a:t>. 20% o </a:t>
            </a:r>
            <a:r>
              <a:rPr lang="en-US" altLang="en-US" sz="1800" b="1" dirty="0" err="1"/>
              <a:t>más</a:t>
            </a:r>
            <a:r>
              <a:rPr lang="en-US" altLang="en-US" sz="1800" b="1" dirty="0"/>
              <a:t>.</a:t>
            </a:r>
          </a:p>
          <a:p>
            <a:pPr algn="just">
              <a:lnSpc>
                <a:spcPct val="100000"/>
              </a:lnSpc>
              <a:spcBef>
                <a:spcPct val="0"/>
              </a:spcBef>
              <a:buFontTx/>
              <a:buNone/>
            </a:pPr>
            <a:r>
              <a:rPr lang="en-US" altLang="en-US" sz="1800" b="1" dirty="0"/>
              <a:t>• Los </a:t>
            </a:r>
            <a:r>
              <a:rPr lang="en-US" altLang="en-US" sz="1800" b="1" dirty="0" err="1"/>
              <a:t>motores</a:t>
            </a:r>
            <a:r>
              <a:rPr lang="en-US" altLang="en-US" sz="1800" b="1" dirty="0"/>
              <a:t> </a:t>
            </a:r>
            <a:r>
              <a:rPr lang="en-US" altLang="en-US" sz="1800" b="1" dirty="0" err="1"/>
              <a:t>más</a:t>
            </a:r>
            <a:r>
              <a:rPr lang="en-US" altLang="en-US" sz="1800" b="1" dirty="0"/>
              <a:t> </a:t>
            </a:r>
            <a:r>
              <a:rPr lang="en-US" altLang="en-US" sz="1800" b="1" dirty="0" err="1"/>
              <a:t>grandes</a:t>
            </a:r>
            <a:r>
              <a:rPr lang="en-US" altLang="en-US" sz="1800" b="1" dirty="0"/>
              <a:t> que se </a:t>
            </a:r>
            <a:r>
              <a:rPr lang="en-US" altLang="en-US" sz="1800" b="1" dirty="0" err="1"/>
              <a:t>arrancan</a:t>
            </a:r>
            <a:r>
              <a:rPr lang="en-US" altLang="en-US" sz="1800" b="1" dirty="0"/>
              <a:t> </a:t>
            </a:r>
            <a:r>
              <a:rPr lang="en-US" altLang="en-US" sz="1800" b="1" dirty="0" err="1"/>
              <a:t>directamente</a:t>
            </a:r>
            <a:r>
              <a:rPr lang="en-US" altLang="en-US" sz="1800" b="1" dirty="0"/>
              <a:t> </a:t>
            </a:r>
            <a:r>
              <a:rPr lang="en-US" altLang="en-US" sz="1800" b="1" dirty="0" err="1"/>
              <a:t>en</a:t>
            </a:r>
            <a:r>
              <a:rPr lang="en-US" altLang="en-US" sz="1800" b="1" dirty="0"/>
              <a:t> </a:t>
            </a:r>
            <a:r>
              <a:rPr lang="en-US" altLang="en-US" sz="1800" b="1" dirty="0" err="1"/>
              <a:t>línea</a:t>
            </a:r>
            <a:r>
              <a:rPr lang="en-US" altLang="en-US" sz="1800" b="1" dirty="0"/>
              <a:t> </a:t>
            </a:r>
            <a:r>
              <a:rPr lang="en-US" altLang="en-US" sz="1800" b="1" dirty="0" err="1"/>
              <a:t>en</a:t>
            </a:r>
            <a:r>
              <a:rPr lang="en-US" altLang="en-US" sz="1800" b="1" dirty="0"/>
              <a:t> </a:t>
            </a:r>
            <a:r>
              <a:rPr lang="en-US" altLang="en-US" sz="1800" b="1" dirty="0" err="1"/>
              <a:t>los</a:t>
            </a:r>
            <a:r>
              <a:rPr lang="en-US" altLang="en-US" sz="1800" b="1" dirty="0"/>
              <a:t> </a:t>
            </a:r>
            <a:r>
              <a:rPr lang="en-US" altLang="en-US" sz="1800" b="1" dirty="0" err="1"/>
              <a:t>tableros</a:t>
            </a:r>
            <a:r>
              <a:rPr lang="en-US" altLang="en-US" sz="1800" b="1" dirty="0"/>
              <a:t> de </a:t>
            </a:r>
            <a:r>
              <a:rPr lang="en-US" altLang="en-US" sz="1800" b="1" dirty="0" err="1"/>
              <a:t>distribución</a:t>
            </a:r>
            <a:r>
              <a:rPr lang="en-US" altLang="en-US" sz="1800" b="1" dirty="0"/>
              <a:t> de </a:t>
            </a:r>
            <a:r>
              <a:rPr lang="en-US" altLang="en-US" sz="1800" b="1" dirty="0" err="1"/>
              <a:t>menor</a:t>
            </a:r>
            <a:r>
              <a:rPr lang="en-US" altLang="en-US" sz="1800" b="1" dirty="0"/>
              <a:t> </a:t>
            </a:r>
            <a:r>
              <a:rPr lang="en-US" altLang="en-US" sz="1800" b="1" dirty="0" err="1"/>
              <a:t>tensión</a:t>
            </a:r>
            <a:r>
              <a:rPr lang="en-US" altLang="en-US" sz="1800" b="1" dirty="0"/>
              <a:t> son </a:t>
            </a:r>
            <a:r>
              <a:rPr lang="en-US" altLang="en-US" sz="1800" b="1" dirty="0" err="1"/>
              <a:t>grandes</a:t>
            </a:r>
            <a:r>
              <a:rPr lang="en-US" altLang="en-US" sz="1800" b="1" dirty="0"/>
              <a:t> </a:t>
            </a:r>
            <a:r>
              <a:rPr lang="en-US" altLang="en-US" sz="1800" b="1" dirty="0" err="1"/>
              <a:t>en</a:t>
            </a:r>
            <a:r>
              <a:rPr lang="en-US" altLang="en-US" sz="1800" b="1" dirty="0"/>
              <a:t> </a:t>
            </a:r>
            <a:r>
              <a:rPr lang="en-US" altLang="en-US" sz="1800" b="1" dirty="0" err="1"/>
              <a:t>comparación</a:t>
            </a:r>
            <a:r>
              <a:rPr lang="en-US" altLang="en-US" sz="1800" b="1" dirty="0"/>
              <a:t> con el valor nominal de </a:t>
            </a:r>
            <a:r>
              <a:rPr lang="en-US" altLang="en-US" sz="1800" b="1" dirty="0" err="1"/>
              <a:t>los</a:t>
            </a:r>
            <a:r>
              <a:rPr lang="en-US" altLang="en-US" sz="1800" b="1" dirty="0"/>
              <a:t> </a:t>
            </a:r>
            <a:r>
              <a:rPr lang="en-US" altLang="en-US" sz="1800" b="1" dirty="0" err="1"/>
              <a:t>transformadores</a:t>
            </a:r>
            <a:r>
              <a:rPr lang="en-US" altLang="en-US" sz="1800" b="1" dirty="0"/>
              <a:t> que </a:t>
            </a:r>
            <a:r>
              <a:rPr lang="en-US" altLang="en-US" sz="1800" b="1" dirty="0" err="1"/>
              <a:t>alimentan</a:t>
            </a:r>
            <a:r>
              <a:rPr lang="en-US" altLang="en-US" sz="1800" b="1" dirty="0"/>
              <a:t> el </a:t>
            </a:r>
            <a:r>
              <a:rPr lang="en-US" altLang="en-US" sz="1800" b="1" dirty="0" err="1" smtClean="0"/>
              <a:t>tablero</a:t>
            </a:r>
            <a:r>
              <a:rPr lang="en-US" altLang="en-US" sz="1800" b="1" dirty="0" smtClean="0"/>
              <a:t> </a:t>
            </a:r>
            <a:r>
              <a:rPr lang="en-US" altLang="en-US" sz="1800" b="1" dirty="0"/>
              <a:t>de </a:t>
            </a:r>
            <a:r>
              <a:rPr lang="en-US" altLang="en-US" sz="1800" b="1" dirty="0" err="1"/>
              <a:t>distribución</a:t>
            </a:r>
            <a:r>
              <a:rPr lang="en-US" altLang="en-US" sz="1800" b="1" dirty="0"/>
              <a:t>, </a:t>
            </a:r>
            <a:r>
              <a:rPr lang="en-US" altLang="en-US" sz="1800" b="1" dirty="0" err="1"/>
              <a:t>p.ej</a:t>
            </a:r>
            <a:r>
              <a:rPr lang="en-US" altLang="en-US" sz="1800" b="1" dirty="0"/>
              <a:t>. 20% o </a:t>
            </a:r>
            <a:r>
              <a:rPr lang="en-US" altLang="en-US" sz="1800" b="1" dirty="0" err="1"/>
              <a:t>más</a:t>
            </a:r>
            <a:r>
              <a:rPr lang="en-US" altLang="en-US" sz="1800" b="1" dirty="0"/>
              <a:t>.</a:t>
            </a:r>
          </a:p>
          <a:p>
            <a:pPr algn="just">
              <a:lnSpc>
                <a:spcPct val="100000"/>
              </a:lnSpc>
              <a:spcBef>
                <a:spcPct val="0"/>
              </a:spcBef>
              <a:buFontTx/>
              <a:buNone/>
            </a:pPr>
            <a:r>
              <a:rPr lang="en-US" altLang="en-US" sz="1800" b="1" dirty="0"/>
              <a:t>• La </a:t>
            </a:r>
            <a:r>
              <a:rPr lang="en-US" altLang="en-US" sz="1800" b="1" dirty="0" err="1"/>
              <a:t>carga</a:t>
            </a:r>
            <a:r>
              <a:rPr lang="en-US" altLang="en-US" sz="1800" b="1" dirty="0"/>
              <a:t> </a:t>
            </a:r>
            <a:r>
              <a:rPr lang="en-US" altLang="en-US" sz="1800" b="1" dirty="0" err="1"/>
              <a:t>permanente</a:t>
            </a:r>
            <a:r>
              <a:rPr lang="en-US" altLang="en-US" sz="1800" b="1" dirty="0"/>
              <a:t> </a:t>
            </a:r>
            <a:r>
              <a:rPr lang="en-US" altLang="en-US" sz="1800" b="1" dirty="0" err="1"/>
              <a:t>en</a:t>
            </a:r>
            <a:r>
              <a:rPr lang="en-US" altLang="en-US" sz="1800" b="1" dirty="0"/>
              <a:t> un </a:t>
            </a:r>
            <a:r>
              <a:rPr lang="en-US" altLang="en-US" sz="1800" b="1" dirty="0" err="1"/>
              <a:t>tablero</a:t>
            </a:r>
            <a:r>
              <a:rPr lang="en-US" altLang="en-US" sz="1800" b="1" dirty="0"/>
              <a:t> de </a:t>
            </a:r>
            <a:r>
              <a:rPr lang="en-US" altLang="en-US" sz="1800" b="1" dirty="0" err="1"/>
              <a:t>distribución</a:t>
            </a:r>
            <a:r>
              <a:rPr lang="en-US" altLang="en-US" sz="1800" b="1" dirty="0"/>
              <a:t> </a:t>
            </a:r>
            <a:r>
              <a:rPr lang="en-US" altLang="en-US" sz="1800" b="1" dirty="0" err="1"/>
              <a:t>es</a:t>
            </a:r>
            <a:r>
              <a:rPr lang="en-US" altLang="en-US" sz="1800" b="1" dirty="0"/>
              <a:t> </a:t>
            </a:r>
            <a:r>
              <a:rPr lang="en-US" altLang="en-US" sz="1800" b="1" dirty="0" err="1"/>
              <a:t>alta</a:t>
            </a:r>
            <a:r>
              <a:rPr lang="en-US" altLang="en-US" sz="1800" b="1" dirty="0"/>
              <a:t> (80% o </a:t>
            </a:r>
            <a:r>
              <a:rPr lang="en-US" altLang="en-US" sz="1800" b="1" dirty="0" err="1"/>
              <a:t>más</a:t>
            </a:r>
            <a:r>
              <a:rPr lang="en-US" altLang="en-US" sz="1800" b="1" dirty="0"/>
              <a:t>) </a:t>
            </a:r>
            <a:r>
              <a:rPr lang="en-US" altLang="en-US" sz="1800" b="1" dirty="0" err="1"/>
              <a:t>en</a:t>
            </a:r>
            <a:r>
              <a:rPr lang="en-US" altLang="en-US" sz="1800" b="1" dirty="0"/>
              <a:t> </a:t>
            </a:r>
            <a:r>
              <a:rPr lang="en-US" altLang="en-US" sz="1800" b="1" dirty="0" err="1"/>
              <a:t>comparación</a:t>
            </a:r>
            <a:r>
              <a:rPr lang="en-US" altLang="en-US" sz="1800" b="1" dirty="0"/>
              <a:t> con la </a:t>
            </a:r>
            <a:r>
              <a:rPr lang="en-US" altLang="en-US" sz="1800" b="1" dirty="0" err="1"/>
              <a:t>capacidad</a:t>
            </a:r>
            <a:r>
              <a:rPr lang="en-US" altLang="en-US" sz="1800" b="1" dirty="0"/>
              <a:t> de </a:t>
            </a:r>
            <a:r>
              <a:rPr lang="en-US" altLang="en-US" sz="1800" b="1" dirty="0" err="1"/>
              <a:t>su</a:t>
            </a:r>
            <a:r>
              <a:rPr lang="en-US" altLang="en-US" sz="1800" b="1" dirty="0"/>
              <a:t> </a:t>
            </a:r>
            <a:r>
              <a:rPr lang="en-US" altLang="en-US" sz="1800" b="1" dirty="0" err="1"/>
              <a:t>alimentador</a:t>
            </a:r>
            <a:r>
              <a:rPr lang="en-US" altLang="en-US" sz="1800" b="1" dirty="0"/>
              <a:t>. </a:t>
            </a:r>
            <a:r>
              <a:rPr lang="en-US" altLang="en-US" sz="1800" b="1" dirty="0" err="1"/>
              <a:t>Esto</a:t>
            </a:r>
            <a:r>
              <a:rPr lang="en-US" altLang="en-US" sz="1800" b="1" dirty="0"/>
              <a:t> </a:t>
            </a:r>
            <a:r>
              <a:rPr lang="en-US" altLang="en-US" sz="1800" b="1" dirty="0" err="1"/>
              <a:t>es</a:t>
            </a:r>
            <a:r>
              <a:rPr lang="en-US" altLang="en-US" sz="1800" b="1" dirty="0"/>
              <a:t> </a:t>
            </a:r>
            <a:r>
              <a:rPr lang="en-US" altLang="en-US" sz="1800" b="1" dirty="0" err="1"/>
              <a:t>especialmente</a:t>
            </a:r>
            <a:r>
              <a:rPr lang="en-US" altLang="en-US" sz="1800" b="1" dirty="0"/>
              <a:t> un </a:t>
            </a:r>
            <a:r>
              <a:rPr lang="en-US" altLang="en-US" sz="1800" b="1" dirty="0" err="1"/>
              <a:t>problema</a:t>
            </a:r>
            <a:r>
              <a:rPr lang="en-US" altLang="en-US" sz="1800" b="1" dirty="0"/>
              <a:t> </a:t>
            </a:r>
            <a:r>
              <a:rPr lang="en-US" altLang="en-US" sz="1800" b="1" dirty="0" err="1"/>
              <a:t>en</a:t>
            </a:r>
            <a:r>
              <a:rPr lang="en-US" altLang="en-US" sz="1800" b="1" dirty="0"/>
              <a:t> el </a:t>
            </a:r>
            <a:r>
              <a:rPr lang="en-US" altLang="en-US" sz="1800" b="1" dirty="0" err="1"/>
              <a:t>tablero</a:t>
            </a:r>
            <a:r>
              <a:rPr lang="en-US" altLang="en-US" sz="1800" b="1" dirty="0"/>
              <a:t> de </a:t>
            </a:r>
            <a:r>
              <a:rPr lang="en-US" altLang="en-US" sz="1800" b="1" dirty="0" err="1"/>
              <a:t>distribución</a:t>
            </a:r>
            <a:r>
              <a:rPr lang="en-US" altLang="en-US" sz="1800" b="1" dirty="0"/>
              <a:t> del </a:t>
            </a:r>
            <a:r>
              <a:rPr lang="en-US" altLang="en-US" sz="1800" b="1" dirty="0" err="1"/>
              <a:t>generador</a:t>
            </a:r>
            <a:r>
              <a:rPr lang="en-US" altLang="en-US" sz="1800" b="1" dirty="0"/>
              <a:t> principal </a:t>
            </a:r>
            <a:r>
              <a:rPr lang="en-US" altLang="en-US" sz="1800" b="1" dirty="0" err="1"/>
              <a:t>cuando</a:t>
            </a:r>
            <a:r>
              <a:rPr lang="en-US" altLang="en-US" sz="1800" b="1" dirty="0"/>
              <a:t> se </a:t>
            </a:r>
            <a:r>
              <a:rPr lang="en-US" altLang="en-US" sz="1800" b="1" dirty="0" err="1"/>
              <a:t>aplica</a:t>
            </a:r>
            <a:r>
              <a:rPr lang="en-US" altLang="en-US" sz="1800" b="1" dirty="0"/>
              <a:t> b), </a:t>
            </a:r>
            <a:r>
              <a:rPr lang="en-US" altLang="en-US" sz="1800" b="1" dirty="0" err="1"/>
              <a:t>consultar</a:t>
            </a:r>
            <a:r>
              <a:rPr lang="en-US" altLang="en-US" sz="1800" b="1" dirty="0"/>
              <a:t> la </a:t>
            </a:r>
            <a:r>
              <a:rPr lang="en-US" altLang="en-US" sz="1800" b="1" dirty="0" err="1"/>
              <a:t>subsección</a:t>
            </a:r>
            <a:r>
              <a:rPr lang="en-US" altLang="en-US" sz="1800" b="1" dirty="0"/>
              <a:t> 12.2.2.4. </a:t>
            </a:r>
          </a:p>
          <a:p>
            <a:pPr algn="just">
              <a:lnSpc>
                <a:spcPct val="100000"/>
              </a:lnSpc>
              <a:spcBef>
                <a:spcPct val="0"/>
              </a:spcBef>
              <a:buFontTx/>
              <a:buNone/>
            </a:pPr>
            <a:r>
              <a:rPr lang="en-US" altLang="en-US" sz="1800" b="1" dirty="0"/>
              <a:t>• Los </a:t>
            </a:r>
            <a:r>
              <a:rPr lang="en-US" altLang="en-US" sz="1800" b="1" dirty="0" err="1"/>
              <a:t>motores</a:t>
            </a:r>
            <a:r>
              <a:rPr lang="en-US" altLang="en-US" sz="1800" b="1" dirty="0"/>
              <a:t> </a:t>
            </a:r>
            <a:r>
              <a:rPr lang="en-US" altLang="en-US" sz="1800" b="1" dirty="0" err="1"/>
              <a:t>grandes</a:t>
            </a:r>
            <a:r>
              <a:rPr lang="en-US" altLang="en-US" sz="1800" b="1" dirty="0"/>
              <a:t> </a:t>
            </a:r>
            <a:r>
              <a:rPr lang="en-US" altLang="en-US" sz="1800" b="1" dirty="0" err="1"/>
              <a:t>tienen</a:t>
            </a:r>
            <a:r>
              <a:rPr lang="en-US" altLang="en-US" sz="1800" b="1" dirty="0"/>
              <a:t> largos </a:t>
            </a:r>
            <a:r>
              <a:rPr lang="en-US" altLang="en-US" sz="1800" b="1" dirty="0" err="1"/>
              <a:t>tiempos</a:t>
            </a:r>
            <a:r>
              <a:rPr lang="en-US" altLang="en-US" sz="1800" b="1" dirty="0"/>
              <a:t> de </a:t>
            </a:r>
            <a:r>
              <a:rPr lang="en-US" altLang="en-US" sz="1800" b="1" dirty="0" err="1"/>
              <a:t>arranque</a:t>
            </a:r>
            <a:r>
              <a:rPr lang="en-US" altLang="en-US" sz="1800" b="1" dirty="0"/>
              <a:t>, </a:t>
            </a:r>
            <a:r>
              <a:rPr lang="en-US" altLang="en-US" sz="1800" b="1" dirty="0" err="1"/>
              <a:t>p.ej</a:t>
            </a:r>
            <a:r>
              <a:rPr lang="en-US" altLang="en-US" sz="1800" b="1" dirty="0"/>
              <a:t>. 10 a 20 s </a:t>
            </a:r>
            <a:r>
              <a:rPr lang="en-US" altLang="en-US" sz="1800" b="1" dirty="0" err="1"/>
              <a:t>compresores</a:t>
            </a:r>
            <a:r>
              <a:rPr lang="en-US" altLang="en-US" sz="1800" b="1" dirty="0"/>
              <a:t> para gas </a:t>
            </a:r>
            <a:r>
              <a:rPr lang="en-US" altLang="en-US" sz="1800" b="1" dirty="0" err="1"/>
              <a:t>centrífugo</a:t>
            </a:r>
            <a:r>
              <a:rPr lang="en-US" altLang="en-US" sz="1800" b="1" dirty="0"/>
              <a:t> de </a:t>
            </a:r>
            <a:r>
              <a:rPr lang="en-US" altLang="en-US" sz="1800" b="1" dirty="0" err="1"/>
              <a:t>alta</a:t>
            </a:r>
            <a:r>
              <a:rPr lang="en-US" altLang="en-US" sz="1800" b="1" dirty="0"/>
              <a:t> </a:t>
            </a:r>
            <a:r>
              <a:rPr lang="en-US" altLang="en-US" sz="1800" b="1" dirty="0" err="1"/>
              <a:t>velocidad</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err="1"/>
              <a:t>En</a:t>
            </a:r>
            <a:r>
              <a:rPr lang="en-US" altLang="en-US" sz="1800" dirty="0"/>
              <a:t> </a:t>
            </a:r>
            <a:r>
              <a:rPr lang="en-US" altLang="en-US" sz="1800" dirty="0" err="1"/>
              <a:t>esta</a:t>
            </a:r>
            <a:r>
              <a:rPr lang="en-US" altLang="en-US" sz="1800" dirty="0"/>
              <a:t> </a:t>
            </a:r>
            <a:r>
              <a:rPr lang="en-US" altLang="en-US" sz="1800" dirty="0" err="1"/>
              <a:t>sección</a:t>
            </a:r>
            <a:r>
              <a:rPr lang="en-US" altLang="en-US" sz="1800" dirty="0"/>
              <a:t> se </a:t>
            </a:r>
            <a:r>
              <a:rPr lang="en-US" altLang="en-US" sz="1800" dirty="0" err="1"/>
              <a:t>describen</a:t>
            </a:r>
            <a:r>
              <a:rPr lang="en-US" altLang="en-US" sz="1800" dirty="0"/>
              <a:t> </a:t>
            </a:r>
            <a:r>
              <a:rPr lang="en-US" altLang="en-US" sz="1800" dirty="0" err="1"/>
              <a:t>los</a:t>
            </a:r>
            <a:r>
              <a:rPr lang="en-US" altLang="en-US" sz="1800" dirty="0"/>
              <a:t> </a:t>
            </a:r>
            <a:r>
              <a:rPr lang="en-US" altLang="en-US" sz="1800" dirty="0" err="1"/>
              <a:t>relés</a:t>
            </a:r>
            <a:r>
              <a:rPr lang="en-US" altLang="en-US" sz="1800" dirty="0"/>
              <a:t> de </a:t>
            </a:r>
            <a:r>
              <a:rPr lang="en-US" altLang="en-US" sz="1800" dirty="0" err="1"/>
              <a:t>protección</a:t>
            </a:r>
            <a:r>
              <a:rPr lang="en-US" altLang="en-US" sz="1800" dirty="0"/>
              <a:t> y </a:t>
            </a:r>
            <a:r>
              <a:rPr lang="en-US" altLang="en-US" sz="1800" dirty="0" err="1"/>
              <a:t>sus</a:t>
            </a:r>
            <a:r>
              <a:rPr lang="en-US" altLang="en-US" sz="1800" dirty="0"/>
              <a:t> </a:t>
            </a:r>
            <a:r>
              <a:rPr lang="en-US" altLang="en-US" sz="1800" dirty="0" err="1"/>
              <a:t>funciones</a:t>
            </a:r>
            <a:r>
              <a:rPr lang="en-US" altLang="en-US" sz="1800" dirty="0"/>
              <a:t> </a:t>
            </a:r>
            <a:r>
              <a:rPr lang="en-US" altLang="en-US" sz="1800" dirty="0" err="1"/>
              <a:t>en</a:t>
            </a:r>
            <a:r>
              <a:rPr lang="en-US" altLang="en-US" sz="1800" dirty="0"/>
              <a:t> </a:t>
            </a:r>
            <a:r>
              <a:rPr lang="en-US" altLang="en-US" sz="1800" dirty="0" err="1"/>
              <a:t>una</a:t>
            </a:r>
            <a:r>
              <a:rPr lang="en-US" altLang="en-US" sz="1800" dirty="0"/>
              <a:t> </a:t>
            </a:r>
            <a:r>
              <a:rPr lang="en-US" altLang="en-US" sz="1800" dirty="0" err="1"/>
              <a:t>secuencia</a:t>
            </a:r>
            <a:r>
              <a:rPr lang="en-US" altLang="en-US" sz="1800" dirty="0"/>
              <a:t> que </a:t>
            </a:r>
            <a:r>
              <a:rPr lang="en-US" altLang="en-US" sz="1800" dirty="0" err="1"/>
              <a:t>pertenece</a:t>
            </a:r>
            <a:r>
              <a:rPr lang="en-US" altLang="en-US" sz="1800" dirty="0"/>
              <a:t> al </a:t>
            </a:r>
            <a:r>
              <a:rPr lang="en-US" altLang="en-US" sz="1800" dirty="0" err="1"/>
              <a:t>equipo</a:t>
            </a:r>
            <a:r>
              <a:rPr lang="en-US" altLang="en-US" sz="1800" dirty="0"/>
              <a:t> </a:t>
            </a:r>
            <a:r>
              <a:rPr lang="en-US" altLang="en-US" sz="1800" dirty="0" err="1"/>
              <a:t>protegido</a:t>
            </a:r>
            <a:r>
              <a:rPr lang="en-US" altLang="en-US" sz="1800" dirty="0"/>
              <a:t> </a:t>
            </a:r>
            <a:r>
              <a:rPr lang="en-US" altLang="en-US" sz="1800" dirty="0" err="1"/>
              <a:t>en</a:t>
            </a:r>
            <a:r>
              <a:rPr lang="en-US" altLang="en-US" sz="1800" dirty="0"/>
              <a:t> un </a:t>
            </a:r>
            <a:r>
              <a:rPr lang="en-US" altLang="en-US" sz="1800" dirty="0" err="1"/>
              <a:t>sistema</a:t>
            </a:r>
            <a:r>
              <a:rPr lang="en-US" altLang="en-US" sz="1800" dirty="0"/>
              <a:t> de </a:t>
            </a:r>
            <a:r>
              <a:rPr lang="en-US" altLang="en-US" sz="1800" dirty="0" err="1"/>
              <a:t>potencia</a:t>
            </a:r>
            <a:r>
              <a:rPr lang="en-US" altLang="en-US" sz="1800" dirty="0"/>
              <a:t>. </a:t>
            </a:r>
          </a:p>
        </p:txBody>
      </p:sp>
    </p:spTree>
    <p:extLst>
      <p:ext uri="{BB962C8B-B14F-4D97-AF65-F5344CB8AC3E}">
        <p14:creationId xmlns:p14="http://schemas.microsoft.com/office/powerpoint/2010/main" val="4282288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ángulo 1"/>
          <p:cNvSpPr>
            <a:spLocks noChangeArrowheads="1"/>
          </p:cNvSpPr>
          <p:nvPr/>
        </p:nvSpPr>
        <p:spPr bwMode="auto">
          <a:xfrm>
            <a:off x="287338" y="360363"/>
            <a:ext cx="11487150" cy="6462712"/>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defRPr/>
            </a:pPr>
            <a:r>
              <a:rPr lang="en-US" altLang="en-US" sz="1800" dirty="0" smtClean="0"/>
              <a:t>La </a:t>
            </a:r>
            <a:r>
              <a:rPr lang="en-US" altLang="en-US" sz="1800" dirty="0" err="1" smtClean="0"/>
              <a:t>secuencia</a:t>
            </a:r>
            <a:r>
              <a:rPr lang="en-US" altLang="en-US" sz="1800" dirty="0" smtClean="0"/>
              <a:t> </a:t>
            </a:r>
            <a:r>
              <a:rPr lang="en-US" altLang="en-US" sz="1800" dirty="0" err="1" smtClean="0"/>
              <a:t>comienza</a:t>
            </a:r>
            <a:r>
              <a:rPr lang="en-US" altLang="en-US" sz="1800" dirty="0" smtClean="0"/>
              <a:t> con </a:t>
            </a:r>
            <a:r>
              <a:rPr lang="en-US" altLang="en-US" sz="1800" dirty="0" err="1" smtClean="0"/>
              <a:t>generadores</a:t>
            </a:r>
            <a:r>
              <a:rPr lang="en-US" altLang="en-US" sz="1800" dirty="0" smtClean="0"/>
              <a:t> </a:t>
            </a:r>
            <a:r>
              <a:rPr lang="en-US" altLang="en-US" sz="1800" dirty="0" err="1" smtClean="0"/>
              <a:t>porque</a:t>
            </a:r>
            <a:r>
              <a:rPr lang="en-US" altLang="en-US" sz="1800" dirty="0" smtClean="0"/>
              <a:t> </a:t>
            </a:r>
            <a:r>
              <a:rPr lang="en-US" altLang="en-US" sz="1800" dirty="0" err="1" smtClean="0"/>
              <a:t>estos</a:t>
            </a:r>
            <a:r>
              <a:rPr lang="en-US" altLang="en-US" sz="1800" dirty="0" smtClean="0"/>
              <a:t> </a:t>
            </a:r>
            <a:r>
              <a:rPr lang="en-US" altLang="en-US" sz="1800" dirty="0" err="1" smtClean="0"/>
              <a:t>suelen</a:t>
            </a:r>
            <a:r>
              <a:rPr lang="en-US" altLang="en-US" sz="1800" dirty="0" smtClean="0"/>
              <a:t> </a:t>
            </a:r>
            <a:r>
              <a:rPr lang="en-US" altLang="en-US" sz="1800" dirty="0" err="1" smtClean="0"/>
              <a:t>ser</a:t>
            </a:r>
            <a:r>
              <a:rPr lang="en-US" altLang="en-US" sz="1800" dirty="0" smtClean="0"/>
              <a:t> la principal </a:t>
            </a:r>
            <a:r>
              <a:rPr lang="en-US" altLang="en-US" sz="1800" dirty="0" err="1" smtClean="0"/>
              <a:t>fuente</a:t>
            </a:r>
            <a:r>
              <a:rPr lang="en-US" altLang="en-US" sz="1800" dirty="0" smtClean="0"/>
              <a:t> de </a:t>
            </a:r>
            <a:r>
              <a:rPr lang="en-US" altLang="en-US" sz="1800" dirty="0" err="1" smtClean="0"/>
              <a:t>alimentación</a:t>
            </a:r>
            <a:r>
              <a:rPr lang="en-US" altLang="en-US" sz="1800" dirty="0" smtClean="0"/>
              <a:t> de la red. Al final de la </a:t>
            </a:r>
            <a:r>
              <a:rPr lang="en-US" altLang="en-US" sz="1800" dirty="0" err="1" smtClean="0"/>
              <a:t>secuencia</a:t>
            </a:r>
            <a:r>
              <a:rPr lang="en-US" altLang="en-US" sz="1800" dirty="0" smtClean="0"/>
              <a:t> </a:t>
            </a:r>
            <a:r>
              <a:rPr lang="en-US" altLang="en-US" sz="1800" dirty="0" err="1" smtClean="0"/>
              <a:t>están</a:t>
            </a:r>
            <a:r>
              <a:rPr lang="en-US" altLang="en-US" sz="1800" dirty="0" smtClean="0"/>
              <a:t> </a:t>
            </a:r>
            <a:r>
              <a:rPr lang="en-US" altLang="en-US" sz="1800" dirty="0" err="1" smtClean="0"/>
              <a:t>los</a:t>
            </a:r>
            <a:r>
              <a:rPr lang="en-US" altLang="en-US" sz="1800" dirty="0" smtClean="0"/>
              <a:t> </a:t>
            </a:r>
            <a:r>
              <a:rPr lang="en-US" altLang="en-US" sz="1800" dirty="0" err="1" smtClean="0"/>
              <a:t>equipos</a:t>
            </a:r>
            <a:r>
              <a:rPr lang="en-US" altLang="en-US" sz="1800" dirty="0" smtClean="0"/>
              <a:t> de </a:t>
            </a:r>
            <a:r>
              <a:rPr lang="en-US" altLang="en-US" sz="1800" dirty="0" err="1" smtClean="0"/>
              <a:t>potencias</a:t>
            </a:r>
            <a:r>
              <a:rPr lang="en-US" altLang="en-US" sz="1800" dirty="0" smtClean="0"/>
              <a:t> </a:t>
            </a:r>
            <a:r>
              <a:rPr lang="en-US" altLang="en-US" sz="1800" dirty="0" err="1" smtClean="0"/>
              <a:t>nominales</a:t>
            </a:r>
            <a:r>
              <a:rPr lang="en-US" altLang="en-US" sz="1800" dirty="0" smtClean="0"/>
              <a:t> </a:t>
            </a:r>
            <a:r>
              <a:rPr lang="en-US" altLang="en-US" sz="1800" dirty="0" err="1" smtClean="0"/>
              <a:t>más</a:t>
            </a:r>
            <a:r>
              <a:rPr lang="en-US" altLang="en-US" sz="1800" dirty="0" smtClean="0"/>
              <a:t> </a:t>
            </a:r>
            <a:r>
              <a:rPr lang="en-US" altLang="en-US" sz="1800" dirty="0" err="1" smtClean="0"/>
              <a:t>pequeñas</a:t>
            </a:r>
            <a:r>
              <a:rPr lang="en-US" altLang="en-US" sz="1800" dirty="0" smtClean="0"/>
              <a:t>.</a:t>
            </a:r>
          </a:p>
          <a:p>
            <a:pPr algn="just">
              <a:lnSpc>
                <a:spcPct val="100000"/>
              </a:lnSpc>
              <a:spcBef>
                <a:spcPct val="0"/>
              </a:spcBef>
              <a:buFontTx/>
              <a:buNone/>
              <a:defRPr/>
            </a:pPr>
            <a:r>
              <a:rPr lang="en-US" altLang="en-US" sz="1800" dirty="0" smtClean="0"/>
              <a:t>La </a:t>
            </a:r>
            <a:r>
              <a:rPr lang="en-US" altLang="en-US" sz="1800" dirty="0" err="1" smtClean="0"/>
              <a:t>secuencia</a:t>
            </a:r>
            <a:r>
              <a:rPr lang="en-US" altLang="en-US" sz="1800" dirty="0" smtClean="0"/>
              <a:t> </a:t>
            </a:r>
            <a:r>
              <a:rPr lang="en-US" altLang="en-US" sz="1800" dirty="0" err="1" smtClean="0"/>
              <a:t>es</a:t>
            </a:r>
            <a:r>
              <a:rPr lang="en-US" altLang="en-US" sz="1800" dirty="0" smtClean="0"/>
              <a:t>:</a:t>
            </a:r>
          </a:p>
          <a:p>
            <a:pPr algn="just">
              <a:lnSpc>
                <a:spcPct val="100000"/>
              </a:lnSpc>
              <a:spcBef>
                <a:spcPct val="0"/>
              </a:spcBef>
              <a:buFontTx/>
              <a:buNone/>
              <a:defRPr/>
            </a:pPr>
            <a:endParaRPr lang="en-US" altLang="en-US" sz="1800" dirty="0" smtClean="0"/>
          </a:p>
          <a:p>
            <a:pPr marL="1077913" indent="-627063" algn="just">
              <a:lnSpc>
                <a:spcPct val="100000"/>
              </a:lnSpc>
              <a:spcBef>
                <a:spcPct val="0"/>
              </a:spcBef>
              <a:buFont typeface="Wingdings" panose="05000000000000000000" pitchFamily="2" charset="2"/>
              <a:buChar char="q"/>
              <a:defRPr/>
            </a:pPr>
            <a:r>
              <a:rPr lang="en-US" altLang="en-US" sz="1800" b="1" dirty="0" err="1" smtClean="0"/>
              <a:t>Generadores</a:t>
            </a:r>
            <a:r>
              <a:rPr lang="en-US" altLang="en-US" sz="1800" b="1" dirty="0" smtClean="0"/>
              <a:t> </a:t>
            </a:r>
            <a:r>
              <a:rPr lang="en-US" altLang="en-US" sz="1800" b="1" dirty="0" err="1" smtClean="0"/>
              <a:t>principales</a:t>
            </a:r>
            <a:r>
              <a:rPr lang="en-US" altLang="en-US" sz="1800" b="1" dirty="0" smtClean="0"/>
              <a:t>.</a:t>
            </a:r>
          </a:p>
          <a:p>
            <a:pPr marL="1077913" indent="-627063" algn="just">
              <a:lnSpc>
                <a:spcPct val="100000"/>
              </a:lnSpc>
              <a:spcBef>
                <a:spcPct val="0"/>
              </a:spcBef>
              <a:buFont typeface="Wingdings" panose="05000000000000000000" pitchFamily="2" charset="2"/>
              <a:buChar char="q"/>
              <a:defRPr/>
            </a:pPr>
            <a:r>
              <a:rPr lang="en-US" altLang="en-US" sz="1800" b="1" dirty="0" err="1" smtClean="0"/>
              <a:t>Generadores</a:t>
            </a:r>
            <a:r>
              <a:rPr lang="en-US" altLang="en-US" sz="1800" b="1" dirty="0" smtClean="0"/>
              <a:t> </a:t>
            </a:r>
            <a:r>
              <a:rPr lang="en-US" altLang="en-US" sz="1800" b="1" dirty="0" err="1" smtClean="0"/>
              <a:t>diésel</a:t>
            </a:r>
            <a:r>
              <a:rPr lang="en-US" altLang="en-US" sz="1800" b="1" dirty="0" smtClean="0"/>
              <a:t> de </a:t>
            </a:r>
            <a:r>
              <a:rPr lang="en-US" altLang="en-US" sz="1800" b="1" dirty="0" err="1" smtClean="0"/>
              <a:t>emergencia</a:t>
            </a:r>
            <a:r>
              <a:rPr lang="en-US" altLang="en-US" sz="1800" b="1" dirty="0" smtClean="0"/>
              <a:t>.</a:t>
            </a:r>
          </a:p>
          <a:p>
            <a:pPr marL="1077913" indent="-627063" algn="just">
              <a:lnSpc>
                <a:spcPct val="100000"/>
              </a:lnSpc>
              <a:spcBef>
                <a:spcPct val="0"/>
              </a:spcBef>
              <a:buFont typeface="Wingdings" panose="05000000000000000000" pitchFamily="2" charset="2"/>
              <a:buChar char="q"/>
              <a:defRPr/>
            </a:pPr>
            <a:r>
              <a:rPr lang="en-US" altLang="en-US" sz="1800" b="1" dirty="0" err="1" smtClean="0"/>
              <a:t>Transformadores</a:t>
            </a:r>
            <a:r>
              <a:rPr lang="en-US" altLang="en-US" sz="1800" b="1" dirty="0" smtClean="0"/>
              <a:t> de </a:t>
            </a:r>
            <a:r>
              <a:rPr lang="en-US" altLang="en-US" sz="1800" b="1" dirty="0" err="1" smtClean="0"/>
              <a:t>alimentación</a:t>
            </a:r>
            <a:r>
              <a:rPr lang="en-US" altLang="en-US" sz="1800" b="1" dirty="0" smtClean="0"/>
              <a:t>.</a:t>
            </a:r>
          </a:p>
          <a:p>
            <a:pPr marL="1077913" indent="-627063" algn="just">
              <a:lnSpc>
                <a:spcPct val="100000"/>
              </a:lnSpc>
              <a:spcBef>
                <a:spcPct val="0"/>
              </a:spcBef>
              <a:buFont typeface="Wingdings" panose="05000000000000000000" pitchFamily="2" charset="2"/>
              <a:buChar char="q"/>
              <a:defRPr/>
            </a:pPr>
            <a:r>
              <a:rPr lang="en-US" altLang="en-US" sz="1800" b="1" dirty="0" smtClean="0"/>
              <a:t>Cables de </a:t>
            </a:r>
            <a:r>
              <a:rPr lang="en-US" altLang="en-US" sz="1800" b="1" dirty="0" err="1" smtClean="0"/>
              <a:t>alimentación</a:t>
            </a:r>
            <a:r>
              <a:rPr lang="en-US" altLang="en-US" sz="1800" b="1" dirty="0" smtClean="0"/>
              <a:t>.</a:t>
            </a:r>
          </a:p>
          <a:p>
            <a:pPr marL="1077913" indent="-627063" algn="just">
              <a:lnSpc>
                <a:spcPct val="100000"/>
              </a:lnSpc>
              <a:spcBef>
                <a:spcPct val="0"/>
              </a:spcBef>
              <a:buFont typeface="Wingdings" panose="05000000000000000000" pitchFamily="2" charset="2"/>
              <a:buChar char="q"/>
              <a:defRPr/>
            </a:pPr>
            <a:r>
              <a:rPr lang="en-US" altLang="en-US" sz="1800" b="1" dirty="0" err="1" smtClean="0"/>
              <a:t>Líneas</a:t>
            </a:r>
            <a:r>
              <a:rPr lang="en-US" altLang="en-US" sz="1800" b="1" dirty="0" smtClean="0"/>
              <a:t> </a:t>
            </a:r>
            <a:r>
              <a:rPr lang="en-US" altLang="en-US" sz="1800" b="1" dirty="0" err="1" smtClean="0"/>
              <a:t>aéreas</a:t>
            </a:r>
            <a:r>
              <a:rPr lang="en-US" altLang="en-US" sz="1800" b="1" dirty="0" smtClean="0"/>
              <a:t> </a:t>
            </a:r>
            <a:r>
              <a:rPr lang="en-US" altLang="en-US" sz="1800" b="1" dirty="0" err="1" smtClean="0"/>
              <a:t>alimentadoras</a:t>
            </a:r>
            <a:r>
              <a:rPr lang="en-US" altLang="en-US" sz="1800" b="1" dirty="0" smtClean="0"/>
              <a:t>.</a:t>
            </a:r>
          </a:p>
          <a:p>
            <a:pPr marL="1077913" indent="-627063" algn="just">
              <a:lnSpc>
                <a:spcPct val="100000"/>
              </a:lnSpc>
              <a:spcBef>
                <a:spcPct val="0"/>
              </a:spcBef>
              <a:buFont typeface="Wingdings" panose="05000000000000000000" pitchFamily="2" charset="2"/>
              <a:buChar char="q"/>
              <a:defRPr/>
            </a:pPr>
            <a:r>
              <a:rPr lang="en-US" altLang="en-US" sz="1800" b="1" dirty="0" err="1" smtClean="0"/>
              <a:t>Interconectores</a:t>
            </a:r>
            <a:r>
              <a:rPr lang="en-US" altLang="en-US" sz="1800" b="1" dirty="0" smtClean="0"/>
              <a:t> de </a:t>
            </a:r>
            <a:r>
              <a:rPr lang="en-US" altLang="en-US" sz="1800" b="1" dirty="0" err="1" smtClean="0"/>
              <a:t>tableros</a:t>
            </a:r>
            <a:r>
              <a:rPr lang="en-US" altLang="en-US" sz="1800" b="1" dirty="0" smtClean="0"/>
              <a:t>.</a:t>
            </a:r>
          </a:p>
          <a:p>
            <a:pPr marL="1077913" indent="-627063" algn="just">
              <a:lnSpc>
                <a:spcPct val="100000"/>
              </a:lnSpc>
              <a:spcBef>
                <a:spcPct val="0"/>
              </a:spcBef>
              <a:buFont typeface="Wingdings" panose="05000000000000000000" pitchFamily="2" charset="2"/>
              <a:buChar char="q"/>
              <a:defRPr/>
            </a:pPr>
            <a:r>
              <a:rPr lang="en-US" altLang="en-US" sz="1800" b="1" dirty="0" err="1" smtClean="0"/>
              <a:t>Interruptores</a:t>
            </a:r>
            <a:r>
              <a:rPr lang="en-US" altLang="en-US" sz="1800" b="1" dirty="0" smtClean="0"/>
              <a:t> </a:t>
            </a:r>
            <a:r>
              <a:rPr lang="en-US" altLang="en-US" sz="1800" b="1" dirty="0" err="1" smtClean="0"/>
              <a:t>automáticos</a:t>
            </a:r>
            <a:r>
              <a:rPr lang="en-US" altLang="en-US" sz="1800" b="1" dirty="0" smtClean="0"/>
              <a:t> de </a:t>
            </a:r>
            <a:r>
              <a:rPr lang="en-US" altLang="en-US" sz="1800" b="1" dirty="0" err="1" smtClean="0"/>
              <a:t>sección</a:t>
            </a:r>
            <a:r>
              <a:rPr lang="en-US" altLang="en-US" sz="1800" b="1" dirty="0" smtClean="0"/>
              <a:t> de </a:t>
            </a:r>
            <a:r>
              <a:rPr lang="en-US" altLang="en-US" sz="1800" b="1" dirty="0" err="1" smtClean="0"/>
              <a:t>barras</a:t>
            </a:r>
            <a:r>
              <a:rPr lang="en-US" altLang="en-US" sz="1800" b="1" dirty="0" smtClean="0"/>
              <a:t> de </a:t>
            </a:r>
            <a:r>
              <a:rPr lang="en-US" altLang="en-US" sz="1800" b="1" dirty="0" err="1" smtClean="0"/>
              <a:t>tablero</a:t>
            </a:r>
            <a:r>
              <a:rPr lang="en-US" altLang="en-US" sz="1800" b="1" dirty="0" smtClean="0"/>
              <a:t> de </a:t>
            </a:r>
            <a:r>
              <a:rPr lang="en-US" altLang="en-US" sz="1800" b="1" dirty="0" err="1" smtClean="0"/>
              <a:t>distribución</a:t>
            </a:r>
            <a:r>
              <a:rPr lang="en-US" altLang="en-US" sz="1800" b="1" dirty="0" smtClean="0"/>
              <a:t>.</a:t>
            </a:r>
          </a:p>
          <a:p>
            <a:pPr marL="1077913" indent="-627063" algn="just">
              <a:lnSpc>
                <a:spcPct val="100000"/>
              </a:lnSpc>
              <a:spcBef>
                <a:spcPct val="0"/>
              </a:spcBef>
              <a:buFont typeface="Wingdings" panose="05000000000000000000" pitchFamily="2" charset="2"/>
              <a:buChar char="q"/>
              <a:defRPr/>
            </a:pPr>
            <a:r>
              <a:rPr lang="en-US" altLang="en-US" sz="1800" b="1" dirty="0" err="1" smtClean="0"/>
              <a:t>Grandes</a:t>
            </a:r>
            <a:r>
              <a:rPr lang="en-US" altLang="en-US" sz="1800" b="1" dirty="0" smtClean="0"/>
              <a:t> </a:t>
            </a:r>
            <a:r>
              <a:rPr lang="en-US" altLang="en-US" sz="1800" b="1" dirty="0" err="1" smtClean="0"/>
              <a:t>motores</a:t>
            </a:r>
            <a:r>
              <a:rPr lang="en-US" altLang="en-US" sz="1800" b="1" dirty="0" smtClean="0"/>
              <a:t>.</a:t>
            </a:r>
          </a:p>
          <a:p>
            <a:pPr marL="1077913" indent="-627063" algn="just">
              <a:lnSpc>
                <a:spcPct val="100000"/>
              </a:lnSpc>
              <a:spcBef>
                <a:spcPct val="0"/>
              </a:spcBef>
              <a:buFont typeface="Wingdings" panose="05000000000000000000" pitchFamily="2" charset="2"/>
              <a:buChar char="q"/>
              <a:defRPr/>
            </a:pPr>
            <a:r>
              <a:rPr lang="en-US" altLang="en-US" sz="1800" b="1" dirty="0" err="1" smtClean="0"/>
              <a:t>Pequeños</a:t>
            </a:r>
            <a:r>
              <a:rPr lang="en-US" altLang="en-US" sz="1800" b="1" dirty="0" smtClean="0"/>
              <a:t> </a:t>
            </a:r>
            <a:r>
              <a:rPr lang="en-US" altLang="en-US" sz="1800" b="1" dirty="0" err="1" smtClean="0"/>
              <a:t>motores</a:t>
            </a:r>
            <a:r>
              <a:rPr lang="en-US" altLang="en-US" sz="1800" b="1" dirty="0" smtClean="0"/>
              <a:t>.</a:t>
            </a:r>
          </a:p>
          <a:p>
            <a:pPr marL="1077913" indent="-627063" algn="just">
              <a:lnSpc>
                <a:spcPct val="100000"/>
              </a:lnSpc>
              <a:spcBef>
                <a:spcPct val="0"/>
              </a:spcBef>
              <a:buFont typeface="Wingdings" panose="05000000000000000000" pitchFamily="2" charset="2"/>
              <a:buChar char="q"/>
              <a:defRPr/>
            </a:pPr>
            <a:r>
              <a:rPr lang="en-US" altLang="en-US" sz="1800" b="1" dirty="0" err="1" smtClean="0"/>
              <a:t>Cargas</a:t>
            </a:r>
            <a:r>
              <a:rPr lang="en-US" altLang="en-US" sz="1800" b="1" dirty="0" smtClean="0"/>
              <a:t> </a:t>
            </a:r>
            <a:r>
              <a:rPr lang="en-US" altLang="en-US" sz="1800" b="1" dirty="0" err="1" smtClean="0"/>
              <a:t>estáticas</a:t>
            </a:r>
            <a:r>
              <a:rPr lang="en-US" altLang="en-US" sz="1800" b="1" dirty="0" smtClean="0"/>
              <a:t>.</a:t>
            </a:r>
          </a:p>
          <a:p>
            <a:pPr algn="just">
              <a:lnSpc>
                <a:spcPct val="100000"/>
              </a:lnSpc>
              <a:spcBef>
                <a:spcPct val="0"/>
              </a:spcBef>
              <a:buFontTx/>
              <a:buNone/>
              <a:defRPr/>
            </a:pPr>
            <a:endParaRPr lang="en-US" altLang="en-US" sz="1800" dirty="0" smtClean="0"/>
          </a:p>
          <a:p>
            <a:pPr algn="just">
              <a:lnSpc>
                <a:spcPct val="100000"/>
              </a:lnSpc>
              <a:spcBef>
                <a:spcPct val="0"/>
              </a:spcBef>
              <a:buFontTx/>
              <a:buNone/>
              <a:defRPr/>
            </a:pPr>
            <a:r>
              <a:rPr lang="en-US" altLang="en-US" sz="1800" b="1" dirty="0" smtClean="0"/>
              <a:t>12.1.1 </a:t>
            </a:r>
            <a:r>
              <a:rPr lang="en-US" altLang="en-US" sz="1800" b="1" dirty="0" err="1" smtClean="0"/>
              <a:t>Notación</a:t>
            </a:r>
            <a:r>
              <a:rPr lang="en-US" altLang="en-US" sz="1800" b="1" dirty="0" smtClean="0"/>
              <a:t> de </a:t>
            </a:r>
            <a:r>
              <a:rPr lang="en-US" altLang="en-US" sz="1800" b="1" dirty="0" err="1" smtClean="0"/>
              <a:t>reles</a:t>
            </a:r>
            <a:endParaRPr lang="en-US" altLang="en-US" sz="1800" b="1" dirty="0" smtClean="0"/>
          </a:p>
          <a:p>
            <a:pPr algn="just">
              <a:lnSpc>
                <a:spcPct val="100000"/>
              </a:lnSpc>
              <a:spcBef>
                <a:spcPct val="0"/>
              </a:spcBef>
              <a:buFontTx/>
              <a:buNone/>
              <a:defRPr/>
            </a:pPr>
            <a:endParaRPr lang="en-US" altLang="en-US" sz="1800" dirty="0" smtClean="0"/>
          </a:p>
          <a:p>
            <a:pPr algn="just">
              <a:lnSpc>
                <a:spcPct val="100000"/>
              </a:lnSpc>
              <a:spcBef>
                <a:spcPct val="0"/>
              </a:spcBef>
              <a:buFontTx/>
              <a:buNone/>
              <a:defRPr/>
            </a:pPr>
            <a:r>
              <a:rPr lang="en-US" altLang="en-US" sz="1800" dirty="0" err="1" smtClean="0"/>
              <a:t>Existen</a:t>
            </a:r>
            <a:r>
              <a:rPr lang="en-US" altLang="en-US" sz="1800" dirty="0" smtClean="0"/>
              <a:t> dos </a:t>
            </a:r>
            <a:r>
              <a:rPr lang="en-US" altLang="en-US" sz="1800" dirty="0" err="1" smtClean="0"/>
              <a:t>métodos</a:t>
            </a:r>
            <a:r>
              <a:rPr lang="en-US" altLang="en-US" sz="1800" dirty="0" smtClean="0"/>
              <a:t> </a:t>
            </a:r>
            <a:r>
              <a:rPr lang="en-US" altLang="en-US" sz="1800" dirty="0" err="1" smtClean="0"/>
              <a:t>generalmente</a:t>
            </a:r>
            <a:r>
              <a:rPr lang="en-US" altLang="en-US" sz="1800" dirty="0" smtClean="0"/>
              <a:t> </a:t>
            </a:r>
            <a:r>
              <a:rPr lang="en-US" altLang="en-US" sz="1800" dirty="0" err="1" smtClean="0"/>
              <a:t>aceptados</a:t>
            </a:r>
            <a:r>
              <a:rPr lang="en-US" altLang="en-US" sz="1800" dirty="0" smtClean="0"/>
              <a:t> para </a:t>
            </a:r>
            <a:r>
              <a:rPr lang="en-US" altLang="en-US" sz="1800" dirty="0" err="1" smtClean="0"/>
              <a:t>describir</a:t>
            </a:r>
            <a:r>
              <a:rPr lang="en-US" altLang="en-US" sz="1800" dirty="0" smtClean="0"/>
              <a:t> y </a:t>
            </a:r>
            <a:r>
              <a:rPr lang="en-US" altLang="en-US" sz="1800" dirty="0" err="1" smtClean="0"/>
              <a:t>anotar</a:t>
            </a:r>
            <a:r>
              <a:rPr lang="en-US" altLang="en-US" sz="1800" dirty="0" smtClean="0"/>
              <a:t> </a:t>
            </a:r>
            <a:r>
              <a:rPr lang="en-US" altLang="en-US" sz="1800" dirty="0" err="1" smtClean="0"/>
              <a:t>relés</a:t>
            </a:r>
            <a:r>
              <a:rPr lang="en-US" altLang="en-US" sz="1800" dirty="0" smtClean="0"/>
              <a:t> y </a:t>
            </a:r>
            <a:r>
              <a:rPr lang="en-US" altLang="en-US" sz="1800" dirty="0" err="1" smtClean="0"/>
              <a:t>dispositivos</a:t>
            </a:r>
            <a:r>
              <a:rPr lang="en-US" altLang="en-US" sz="1800" dirty="0" smtClean="0"/>
              <a:t> de </a:t>
            </a:r>
            <a:r>
              <a:rPr lang="en-US" altLang="en-US" sz="1800" dirty="0" err="1" smtClean="0"/>
              <a:t>protección</a:t>
            </a:r>
            <a:r>
              <a:rPr lang="en-US" altLang="en-US" sz="1800" dirty="0" smtClean="0"/>
              <a:t>.</a:t>
            </a:r>
          </a:p>
          <a:p>
            <a:pPr algn="just">
              <a:lnSpc>
                <a:spcPct val="100000"/>
              </a:lnSpc>
              <a:spcBef>
                <a:spcPct val="0"/>
              </a:spcBef>
              <a:buFontTx/>
              <a:buNone/>
              <a:defRPr/>
            </a:pPr>
            <a:r>
              <a:rPr lang="en-US" altLang="en-US" sz="1800" dirty="0" smtClean="0"/>
              <a:t>El primer y </a:t>
            </a:r>
            <a:r>
              <a:rPr lang="en-US" altLang="en-US" sz="1800" dirty="0" err="1" smtClean="0"/>
              <a:t>más</a:t>
            </a:r>
            <a:r>
              <a:rPr lang="en-US" altLang="en-US" sz="1800" dirty="0" smtClean="0"/>
              <a:t> </a:t>
            </a:r>
            <a:r>
              <a:rPr lang="en-US" altLang="en-US" sz="1800" dirty="0" err="1" smtClean="0"/>
              <a:t>antiguo</a:t>
            </a:r>
            <a:r>
              <a:rPr lang="en-US" altLang="en-US" sz="1800" dirty="0" smtClean="0"/>
              <a:t> </a:t>
            </a:r>
            <a:r>
              <a:rPr lang="en-US" altLang="en-US" sz="1800" dirty="0" err="1" smtClean="0"/>
              <a:t>sistema</a:t>
            </a:r>
            <a:r>
              <a:rPr lang="en-US" altLang="en-US" sz="1800" dirty="0" smtClean="0"/>
              <a:t> </a:t>
            </a:r>
            <a:r>
              <a:rPr lang="en-US" altLang="en-US" sz="1800" dirty="0" err="1" smtClean="0"/>
              <a:t>en</a:t>
            </a:r>
            <a:r>
              <a:rPr lang="en-US" altLang="en-US" sz="1800" dirty="0" smtClean="0"/>
              <a:t> </a:t>
            </a:r>
            <a:r>
              <a:rPr lang="en-US" altLang="en-US" sz="1800" dirty="0" err="1" smtClean="0"/>
              <a:t>ser</a:t>
            </a:r>
            <a:r>
              <a:rPr lang="en-US" altLang="en-US" sz="1800" dirty="0" smtClean="0"/>
              <a:t> </a:t>
            </a:r>
            <a:r>
              <a:rPr lang="en-US" altLang="en-US" sz="1800" dirty="0" err="1" smtClean="0"/>
              <a:t>racionalizado</a:t>
            </a:r>
            <a:r>
              <a:rPr lang="en-US" altLang="en-US" sz="1800" dirty="0" smtClean="0"/>
              <a:t> </a:t>
            </a:r>
            <a:r>
              <a:rPr lang="en-US" altLang="en-US" sz="1800" dirty="0" err="1" smtClean="0"/>
              <a:t>es</a:t>
            </a:r>
            <a:r>
              <a:rPr lang="en-US" altLang="en-US" sz="1800" dirty="0" smtClean="0"/>
              <a:t> el </a:t>
            </a:r>
            <a:r>
              <a:rPr lang="en-US" altLang="en-US" sz="1800" dirty="0" err="1" smtClean="0"/>
              <a:t>desarrollado</a:t>
            </a:r>
            <a:r>
              <a:rPr lang="en-US" altLang="en-US" sz="1800" dirty="0" smtClean="0"/>
              <a:t> </a:t>
            </a:r>
            <a:r>
              <a:rPr lang="en-US" altLang="en-US" sz="1800" dirty="0" err="1" smtClean="0"/>
              <a:t>por</a:t>
            </a:r>
            <a:r>
              <a:rPr lang="en-US" altLang="en-US" sz="1800" dirty="0" smtClean="0"/>
              <a:t> el IEEE </a:t>
            </a:r>
            <a:r>
              <a:rPr lang="en-US" altLang="en-US" sz="1800" dirty="0" err="1" smtClean="0"/>
              <a:t>en</a:t>
            </a:r>
            <a:r>
              <a:rPr lang="en-US" altLang="en-US" sz="1800" dirty="0" smtClean="0"/>
              <a:t> </a:t>
            </a:r>
            <a:r>
              <a:rPr lang="en-US" altLang="en-US" sz="1800" dirty="0" err="1" smtClean="0"/>
              <a:t>su</a:t>
            </a:r>
            <a:r>
              <a:rPr lang="en-US" altLang="en-US" sz="1800" dirty="0" smtClean="0"/>
              <a:t> </a:t>
            </a:r>
            <a:r>
              <a:rPr lang="en-US" altLang="en-US" sz="1800" dirty="0" err="1" smtClean="0"/>
              <a:t>estándar</a:t>
            </a:r>
            <a:r>
              <a:rPr lang="en-US" altLang="en-US" sz="1800" dirty="0" smtClean="0"/>
              <a:t> C37.2 </a:t>
            </a:r>
            <a:r>
              <a:rPr lang="en-US" altLang="en-US" sz="1800" dirty="0" err="1" smtClean="0"/>
              <a:t>en</a:t>
            </a:r>
            <a:r>
              <a:rPr lang="en-US" altLang="en-US" sz="1800" dirty="0" smtClean="0"/>
              <a:t> 1970, que </a:t>
            </a:r>
            <a:r>
              <a:rPr lang="en-US" altLang="en-US" sz="1800" dirty="0" err="1" smtClean="0"/>
              <a:t>también</a:t>
            </a:r>
            <a:r>
              <a:rPr lang="en-US" altLang="en-US" sz="1800" dirty="0" smtClean="0"/>
              <a:t> ha </a:t>
            </a:r>
            <a:r>
              <a:rPr lang="en-US" altLang="en-US" sz="1800" dirty="0" err="1" smtClean="0"/>
              <a:t>sido</a:t>
            </a:r>
            <a:r>
              <a:rPr lang="en-US" altLang="en-US" sz="1800" dirty="0" smtClean="0"/>
              <a:t> </a:t>
            </a:r>
            <a:r>
              <a:rPr lang="en-US" altLang="en-US" sz="1800" dirty="0" err="1" smtClean="0"/>
              <a:t>revisado</a:t>
            </a:r>
            <a:r>
              <a:rPr lang="en-US" altLang="en-US" sz="1800" dirty="0" smtClean="0"/>
              <a:t> </a:t>
            </a:r>
            <a:r>
              <a:rPr lang="en-US" altLang="en-US" sz="1800" dirty="0" err="1" smtClean="0"/>
              <a:t>en</a:t>
            </a:r>
            <a:r>
              <a:rPr lang="en-US" altLang="en-US" sz="1800" dirty="0" smtClean="0"/>
              <a:t> 1991. El </a:t>
            </a:r>
            <a:r>
              <a:rPr lang="en-US" altLang="en-US" sz="1800" dirty="0" err="1" smtClean="0"/>
              <a:t>Apéndice</a:t>
            </a:r>
            <a:r>
              <a:rPr lang="en-US" altLang="en-US" sz="1800" dirty="0" smtClean="0"/>
              <a:t> C </a:t>
            </a:r>
            <a:r>
              <a:rPr lang="en-US" altLang="en-US" sz="1800" dirty="0" err="1" smtClean="0"/>
              <a:t>proporciona</a:t>
            </a:r>
            <a:r>
              <a:rPr lang="en-US" altLang="en-US" sz="1800" dirty="0" smtClean="0"/>
              <a:t> </a:t>
            </a:r>
            <a:r>
              <a:rPr lang="en-US" altLang="en-US" sz="1800" dirty="0" err="1" smtClean="0"/>
              <a:t>una</a:t>
            </a:r>
            <a:r>
              <a:rPr lang="en-US" altLang="en-US" sz="1800" dirty="0" smtClean="0"/>
              <a:t> </a:t>
            </a:r>
            <a:r>
              <a:rPr lang="en-US" altLang="en-US" sz="1800" dirty="0" err="1" smtClean="0"/>
              <a:t>lista</a:t>
            </a:r>
            <a:r>
              <a:rPr lang="en-US" altLang="en-US" sz="1800" dirty="0" smtClean="0"/>
              <a:t> y </a:t>
            </a:r>
            <a:r>
              <a:rPr lang="en-US" altLang="en-US" sz="1800" dirty="0" err="1" smtClean="0"/>
              <a:t>descripción</a:t>
            </a:r>
            <a:r>
              <a:rPr lang="en-US" altLang="en-US" sz="1800" dirty="0" smtClean="0"/>
              <a:t> </a:t>
            </a:r>
            <a:r>
              <a:rPr lang="en-US" altLang="en-US" sz="1800" dirty="0" err="1" smtClean="0"/>
              <a:t>completos</a:t>
            </a:r>
            <a:r>
              <a:rPr lang="en-US" altLang="en-US" sz="1800" dirty="0" smtClean="0"/>
              <a:t> de </a:t>
            </a:r>
            <a:r>
              <a:rPr lang="en-US" altLang="en-US" sz="1800" dirty="0" err="1" smtClean="0"/>
              <a:t>cada</a:t>
            </a:r>
            <a:r>
              <a:rPr lang="en-US" altLang="en-US" sz="1800" dirty="0" smtClean="0"/>
              <a:t> </a:t>
            </a:r>
            <a:r>
              <a:rPr lang="en-US" altLang="en-US" sz="1800" dirty="0" err="1" smtClean="0"/>
              <a:t>función</a:t>
            </a:r>
            <a:r>
              <a:rPr lang="en-US" altLang="en-US" sz="1800" dirty="0" smtClean="0"/>
              <a:t>. Este </a:t>
            </a:r>
            <a:r>
              <a:rPr lang="en-US" altLang="en-US" sz="1800" dirty="0" err="1" smtClean="0"/>
              <a:t>método</a:t>
            </a:r>
            <a:r>
              <a:rPr lang="en-US" altLang="en-US" sz="1800" dirty="0" smtClean="0"/>
              <a:t> </a:t>
            </a:r>
            <a:r>
              <a:rPr lang="en-US" altLang="en-US" sz="1800" dirty="0" err="1" smtClean="0"/>
              <a:t>utiliza</a:t>
            </a:r>
            <a:r>
              <a:rPr lang="en-US" altLang="en-US" sz="1800" dirty="0" smtClean="0"/>
              <a:t> un </a:t>
            </a:r>
            <a:r>
              <a:rPr lang="en-US" altLang="en-US" sz="1800" dirty="0" err="1" smtClean="0"/>
              <a:t>sistema</a:t>
            </a:r>
            <a:r>
              <a:rPr lang="en-US" altLang="en-US" sz="1800" dirty="0" smtClean="0"/>
              <a:t> de </a:t>
            </a:r>
            <a:r>
              <a:rPr lang="en-US" altLang="en-US" sz="1800" dirty="0" err="1" smtClean="0"/>
              <a:t>numeración</a:t>
            </a:r>
            <a:r>
              <a:rPr lang="en-US" altLang="en-US" sz="1800" dirty="0" smtClean="0"/>
              <a:t> simple de hasta dos </a:t>
            </a:r>
            <a:r>
              <a:rPr lang="en-US" altLang="en-US" sz="1800" dirty="0" err="1" smtClean="0"/>
              <a:t>dígitos</a:t>
            </a:r>
            <a:r>
              <a:rPr lang="en-US" altLang="en-US" sz="1800" dirty="0" smtClean="0"/>
              <a:t>, junto con un o dos </a:t>
            </a:r>
            <a:r>
              <a:rPr lang="en-US" altLang="en-US" sz="1800" dirty="0" err="1" smtClean="0"/>
              <a:t>letras</a:t>
            </a:r>
            <a:r>
              <a:rPr lang="en-US" altLang="en-US" sz="1800" dirty="0" smtClean="0"/>
              <a:t> con </a:t>
            </a:r>
            <a:r>
              <a:rPr lang="en-US" altLang="en-US" sz="1800" dirty="0" err="1" smtClean="0"/>
              <a:t>suﬁjo</a:t>
            </a:r>
            <a:r>
              <a:rPr lang="en-US" altLang="en-US" sz="1800" dirty="0" smtClean="0"/>
              <a:t>, para </a:t>
            </a:r>
            <a:r>
              <a:rPr lang="en-US" altLang="en-US" sz="1800" dirty="0" err="1" smtClean="0"/>
              <a:t>identificar</a:t>
            </a:r>
            <a:r>
              <a:rPr lang="en-US" altLang="en-US" sz="1800" dirty="0" smtClean="0"/>
              <a:t> la </a:t>
            </a:r>
            <a:r>
              <a:rPr lang="en-US" altLang="en-US" sz="1800" dirty="0" err="1" smtClean="0"/>
              <a:t>función</a:t>
            </a:r>
            <a:r>
              <a:rPr lang="en-US" altLang="en-US" sz="1800" dirty="0" smtClean="0"/>
              <a:t> del </a:t>
            </a:r>
            <a:r>
              <a:rPr lang="en-US" altLang="en-US" sz="1800" dirty="0" err="1" smtClean="0"/>
              <a:t>dispositivo</a:t>
            </a:r>
            <a:r>
              <a:rPr lang="en-US" altLang="en-US" sz="1800" dirty="0" smtClean="0"/>
              <a:t>. Su </a:t>
            </a:r>
            <a:r>
              <a:rPr lang="en-US" altLang="en-US" sz="1800" dirty="0" err="1" smtClean="0"/>
              <a:t>sencillez</a:t>
            </a:r>
            <a:r>
              <a:rPr lang="en-US" altLang="en-US" sz="1800" dirty="0" smtClean="0"/>
              <a:t> </a:t>
            </a:r>
            <a:r>
              <a:rPr lang="en-US" altLang="en-US" sz="1800" dirty="0" err="1" smtClean="0"/>
              <a:t>es</a:t>
            </a:r>
            <a:r>
              <a:rPr lang="en-US" altLang="en-US" sz="1800" dirty="0" smtClean="0"/>
              <a:t> </a:t>
            </a:r>
            <a:r>
              <a:rPr lang="en-US" altLang="en-US" sz="1800" dirty="0" err="1" smtClean="0"/>
              <a:t>una</a:t>
            </a:r>
            <a:r>
              <a:rPr lang="en-US" altLang="en-US" sz="1800" dirty="0" smtClean="0"/>
              <a:t> </a:t>
            </a:r>
            <a:r>
              <a:rPr lang="en-US" altLang="en-US" sz="1800" dirty="0" err="1" smtClean="0"/>
              <a:t>ventaja</a:t>
            </a:r>
            <a:r>
              <a:rPr lang="en-US" altLang="en-US" sz="1800" dirty="0" smtClean="0"/>
              <a:t> </a:t>
            </a:r>
            <a:r>
              <a:rPr lang="en-US" altLang="en-US" sz="1800" dirty="0" err="1" smtClean="0"/>
              <a:t>atractiva</a:t>
            </a:r>
            <a:r>
              <a:rPr lang="en-US" altLang="en-US" sz="1800" dirty="0" smtClean="0"/>
              <a:t> y la </a:t>
            </a:r>
            <a:r>
              <a:rPr lang="en-US" altLang="en-US" sz="1800" dirty="0" err="1" smtClean="0"/>
              <a:t>mayoría</a:t>
            </a:r>
            <a:r>
              <a:rPr lang="en-US" altLang="en-US" sz="1800" dirty="0" smtClean="0"/>
              <a:t> de </a:t>
            </a:r>
            <a:r>
              <a:rPr lang="en-US" altLang="en-US" sz="1800" dirty="0" err="1" smtClean="0"/>
              <a:t>los</a:t>
            </a:r>
            <a:r>
              <a:rPr lang="en-US" altLang="en-US" sz="1800" dirty="0" smtClean="0"/>
              <a:t> </a:t>
            </a:r>
            <a:r>
              <a:rPr lang="en-US" altLang="en-US" sz="1800" dirty="0" err="1" smtClean="0"/>
              <a:t>fabricantes</a:t>
            </a:r>
            <a:r>
              <a:rPr lang="en-US" altLang="en-US" sz="1800" dirty="0" smtClean="0"/>
              <a:t> de </a:t>
            </a:r>
            <a:r>
              <a:rPr lang="en-US" altLang="en-US" sz="1800" dirty="0" err="1" smtClean="0"/>
              <a:t>relés</a:t>
            </a:r>
            <a:r>
              <a:rPr lang="en-US" altLang="en-US" sz="1800" dirty="0" smtClean="0"/>
              <a:t> y </a:t>
            </a:r>
            <a:r>
              <a:rPr lang="en-US" altLang="en-US" sz="1800" dirty="0" err="1" smtClean="0"/>
              <a:t>seccionadores</a:t>
            </a:r>
            <a:r>
              <a:rPr lang="en-US" altLang="en-US" sz="1800" dirty="0" smtClean="0"/>
              <a:t> </a:t>
            </a:r>
            <a:r>
              <a:rPr lang="en-US" altLang="en-US" sz="1800" dirty="0" err="1" smtClean="0"/>
              <a:t>están</a:t>
            </a:r>
            <a:r>
              <a:rPr lang="en-US" altLang="en-US" sz="1800" dirty="0" smtClean="0"/>
              <a:t> </a:t>
            </a:r>
            <a:r>
              <a:rPr lang="en-US" altLang="en-US" sz="1800" dirty="0" err="1" smtClean="0"/>
              <a:t>muy</a:t>
            </a:r>
            <a:r>
              <a:rPr lang="en-US" altLang="en-US" sz="1800" dirty="0" smtClean="0"/>
              <a:t> </a:t>
            </a:r>
            <a:r>
              <a:rPr lang="en-US" altLang="en-US" sz="1800" dirty="0" err="1" smtClean="0"/>
              <a:t>familiarizados</a:t>
            </a:r>
            <a:r>
              <a:rPr lang="en-US" altLang="en-US" sz="1800" dirty="0" smtClean="0"/>
              <a:t> con </a:t>
            </a:r>
            <a:r>
              <a:rPr lang="en-US" altLang="en-US" sz="1800" dirty="0" err="1" smtClean="0"/>
              <a:t>los</a:t>
            </a:r>
            <a:r>
              <a:rPr lang="en-US" altLang="en-US" sz="1800" dirty="0" smtClean="0"/>
              <a:t> </a:t>
            </a:r>
            <a:r>
              <a:rPr lang="en-US" altLang="en-US" sz="1800" dirty="0" err="1" smtClean="0"/>
              <a:t>números</a:t>
            </a:r>
            <a:r>
              <a:rPr lang="en-US" altLang="en-US" sz="1800" dirty="0" smtClean="0"/>
              <a:t>.</a:t>
            </a:r>
          </a:p>
        </p:txBody>
      </p:sp>
    </p:spTree>
    <p:extLst>
      <p:ext uri="{BB962C8B-B14F-4D97-AF65-F5344CB8AC3E}">
        <p14:creationId xmlns:p14="http://schemas.microsoft.com/office/powerpoint/2010/main" val="3537966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ángulo 1"/>
          <p:cNvSpPr>
            <a:spLocks noChangeArrowheads="1"/>
          </p:cNvSpPr>
          <p:nvPr/>
        </p:nvSpPr>
        <p:spPr bwMode="auto">
          <a:xfrm>
            <a:off x="287338" y="360363"/>
            <a:ext cx="11487150" cy="6462712"/>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defRPr/>
            </a:pPr>
            <a:r>
              <a:rPr lang="en-US" altLang="en-US" sz="1800" dirty="0" smtClean="0"/>
              <a:t>El </a:t>
            </a:r>
            <a:r>
              <a:rPr lang="en-US" altLang="en-US" sz="1800" dirty="0" err="1" smtClean="0"/>
              <a:t>segundo</a:t>
            </a:r>
            <a:r>
              <a:rPr lang="en-US" altLang="en-US" sz="1800" dirty="0" smtClean="0"/>
              <a:t> </a:t>
            </a:r>
            <a:r>
              <a:rPr lang="en-US" altLang="en-US" sz="1800" dirty="0" err="1" smtClean="0"/>
              <a:t>sistema</a:t>
            </a:r>
            <a:r>
              <a:rPr lang="en-US" altLang="en-US" sz="1800" dirty="0" smtClean="0"/>
              <a:t> se </a:t>
            </a:r>
            <a:r>
              <a:rPr lang="en-US" altLang="en-US" sz="1800" dirty="0" err="1" smtClean="0"/>
              <a:t>basa</a:t>
            </a:r>
            <a:r>
              <a:rPr lang="en-US" altLang="en-US" sz="1800" dirty="0" smtClean="0"/>
              <a:t> </a:t>
            </a:r>
            <a:r>
              <a:rPr lang="en-US" altLang="en-US" sz="1800" dirty="0" err="1" smtClean="0"/>
              <a:t>en</a:t>
            </a:r>
            <a:r>
              <a:rPr lang="en-US" altLang="en-US" sz="1800" dirty="0" smtClean="0"/>
              <a:t> el la IEC 60255 y </a:t>
            </a:r>
            <a:r>
              <a:rPr lang="en-US" altLang="en-US" sz="1800" dirty="0" err="1" smtClean="0"/>
              <a:t>sus</a:t>
            </a:r>
            <a:r>
              <a:rPr lang="en-US" altLang="en-US" sz="1800" dirty="0" smtClean="0"/>
              <a:t> </a:t>
            </a:r>
            <a:r>
              <a:rPr lang="en-US" altLang="en-US" sz="1800" dirty="0" err="1" smtClean="0"/>
              <a:t>referencias</a:t>
            </a:r>
            <a:r>
              <a:rPr lang="en-US" altLang="en-US" sz="1800" dirty="0" smtClean="0"/>
              <a:t>. Los </a:t>
            </a:r>
            <a:r>
              <a:rPr lang="en-US" altLang="en-US" sz="1800" dirty="0" err="1" smtClean="0"/>
              <a:t>símbolos</a:t>
            </a:r>
            <a:r>
              <a:rPr lang="en-US" altLang="en-US" sz="1800" dirty="0" smtClean="0"/>
              <a:t> </a:t>
            </a:r>
            <a:r>
              <a:rPr lang="en-US" altLang="en-US" sz="1800" dirty="0" err="1" smtClean="0"/>
              <a:t>utilizados</a:t>
            </a:r>
            <a:r>
              <a:rPr lang="en-US" altLang="en-US" sz="1800" dirty="0" smtClean="0"/>
              <a:t> son </a:t>
            </a:r>
            <a:r>
              <a:rPr lang="en-US" altLang="en-US" sz="1800" dirty="0" err="1" smtClean="0"/>
              <a:t>comprensivos</a:t>
            </a:r>
            <a:r>
              <a:rPr lang="en-US" altLang="en-US" sz="1800" dirty="0" smtClean="0"/>
              <a:t> </a:t>
            </a:r>
            <a:r>
              <a:rPr lang="en-US" altLang="en-US" sz="1800" dirty="0" err="1" smtClean="0"/>
              <a:t>pero</a:t>
            </a:r>
            <a:r>
              <a:rPr lang="en-US" altLang="en-US" sz="1800" dirty="0" smtClean="0"/>
              <a:t> </a:t>
            </a:r>
            <a:r>
              <a:rPr lang="en-US" altLang="en-US" sz="1800" dirty="0" err="1" smtClean="0"/>
              <a:t>tiende</a:t>
            </a:r>
            <a:r>
              <a:rPr lang="en-US" altLang="en-US" sz="1800" dirty="0" smtClean="0"/>
              <a:t> a </a:t>
            </a:r>
            <a:r>
              <a:rPr lang="en-US" altLang="en-US" sz="1800" dirty="0" err="1" smtClean="0"/>
              <a:t>sufrir</a:t>
            </a:r>
            <a:r>
              <a:rPr lang="en-US" altLang="en-US" sz="1800" dirty="0" smtClean="0"/>
              <a:t> de </a:t>
            </a:r>
            <a:r>
              <a:rPr lang="en-US" altLang="en-US" sz="1800" dirty="0" err="1" smtClean="0"/>
              <a:t>poca</a:t>
            </a:r>
            <a:r>
              <a:rPr lang="en-US" altLang="en-US" sz="1800" dirty="0" smtClean="0"/>
              <a:t> </a:t>
            </a:r>
            <a:r>
              <a:rPr lang="en-US" altLang="en-US" sz="1800" dirty="0" err="1" smtClean="0"/>
              <a:t>claridad</a:t>
            </a:r>
            <a:r>
              <a:rPr lang="en-US" altLang="en-US" sz="1800" dirty="0" smtClean="0"/>
              <a:t> </a:t>
            </a:r>
            <a:r>
              <a:rPr lang="en-US" altLang="en-US" sz="1800" dirty="0" err="1" smtClean="0"/>
              <a:t>cuando</a:t>
            </a:r>
            <a:r>
              <a:rPr lang="en-US" altLang="en-US" sz="1800" dirty="0" smtClean="0"/>
              <a:t> se </a:t>
            </a:r>
            <a:r>
              <a:rPr lang="en-US" altLang="en-US" sz="1800" dirty="0" err="1" smtClean="0"/>
              <a:t>fotorreduce</a:t>
            </a:r>
            <a:r>
              <a:rPr lang="en-US" altLang="en-US" sz="1800" dirty="0" smtClean="0"/>
              <a:t>, </a:t>
            </a:r>
            <a:r>
              <a:rPr lang="en-US" altLang="en-US" sz="1800" dirty="0" err="1" smtClean="0"/>
              <a:t>como</a:t>
            </a:r>
            <a:r>
              <a:rPr lang="en-US" altLang="en-US" sz="1800" dirty="0" smtClean="0"/>
              <a:t> a menudo se </a:t>
            </a:r>
            <a:r>
              <a:rPr lang="en-US" altLang="en-US" sz="1800" dirty="0" err="1" smtClean="0"/>
              <a:t>requiere</a:t>
            </a:r>
            <a:r>
              <a:rPr lang="en-US" altLang="en-US" sz="1800" dirty="0" smtClean="0"/>
              <a:t> con la </a:t>
            </a:r>
            <a:r>
              <a:rPr lang="en-US" altLang="en-US" sz="1800" dirty="0" err="1" smtClean="0"/>
              <a:t>ingeniería</a:t>
            </a:r>
            <a:r>
              <a:rPr lang="en-US" altLang="en-US" sz="1800" dirty="0" smtClean="0"/>
              <a:t> de </a:t>
            </a:r>
            <a:r>
              <a:rPr lang="en-US" altLang="en-US" sz="1800" dirty="0" err="1" smtClean="0"/>
              <a:t>dibujos</a:t>
            </a:r>
            <a:r>
              <a:rPr lang="en-US" altLang="en-US" sz="1800" dirty="0" smtClean="0"/>
              <a:t>. El primer </a:t>
            </a:r>
            <a:r>
              <a:rPr lang="en-US" altLang="en-US" sz="1800" dirty="0" err="1" smtClean="0"/>
              <a:t>método</a:t>
            </a:r>
            <a:r>
              <a:rPr lang="en-US" altLang="en-US" sz="1800" dirty="0" smtClean="0"/>
              <a:t> se </a:t>
            </a:r>
            <a:r>
              <a:rPr lang="en-US" altLang="en-US" sz="1800" dirty="0" err="1" smtClean="0"/>
              <a:t>usa</a:t>
            </a:r>
            <a:r>
              <a:rPr lang="en-US" altLang="en-US" sz="1800" dirty="0" smtClean="0"/>
              <a:t> </a:t>
            </a:r>
            <a:r>
              <a:rPr lang="en-US" altLang="en-US" sz="1800" dirty="0" err="1" smtClean="0"/>
              <a:t>regularmente</a:t>
            </a:r>
            <a:r>
              <a:rPr lang="en-US" altLang="en-US" sz="1800" dirty="0" smtClean="0"/>
              <a:t> </a:t>
            </a:r>
            <a:r>
              <a:rPr lang="en-US" altLang="en-US" sz="1800" dirty="0" err="1" smtClean="0"/>
              <a:t>en</a:t>
            </a:r>
            <a:r>
              <a:rPr lang="en-US" altLang="en-US" sz="1800" dirty="0" smtClean="0"/>
              <a:t> la </a:t>
            </a:r>
            <a:r>
              <a:rPr lang="en-US" altLang="en-US" sz="1800" dirty="0" err="1" smtClean="0"/>
              <a:t>industria</a:t>
            </a:r>
            <a:r>
              <a:rPr lang="en-US" altLang="en-US" sz="1800" dirty="0" smtClean="0"/>
              <a:t> del </a:t>
            </a:r>
            <a:r>
              <a:rPr lang="en-US" altLang="en-US" sz="1800" dirty="0" err="1" smtClean="0"/>
              <a:t>petróleo</a:t>
            </a:r>
            <a:r>
              <a:rPr lang="en-US" altLang="en-US" sz="1800" dirty="0" smtClean="0"/>
              <a:t> y se </a:t>
            </a:r>
            <a:r>
              <a:rPr lang="en-US" altLang="en-US" sz="1800" dirty="0" err="1" smtClean="0"/>
              <a:t>prefiere</a:t>
            </a:r>
            <a:r>
              <a:rPr lang="en-US" altLang="en-US" sz="1800" dirty="0" smtClean="0"/>
              <a:t> </a:t>
            </a:r>
            <a:r>
              <a:rPr lang="en-US" altLang="en-US" sz="1800" dirty="0" err="1" smtClean="0"/>
              <a:t>aquí</a:t>
            </a:r>
            <a:r>
              <a:rPr lang="en-US" altLang="en-US" sz="1800" dirty="0" smtClean="0"/>
              <a:t>.</a:t>
            </a:r>
          </a:p>
          <a:p>
            <a:pPr algn="just">
              <a:lnSpc>
                <a:spcPct val="100000"/>
              </a:lnSpc>
              <a:spcBef>
                <a:spcPct val="0"/>
              </a:spcBef>
              <a:buFontTx/>
              <a:buNone/>
              <a:defRPr/>
            </a:pPr>
            <a:r>
              <a:rPr lang="en-US" altLang="en-US" sz="1800" dirty="0" smtClean="0"/>
              <a:t>El </a:t>
            </a:r>
            <a:r>
              <a:rPr lang="en-US" altLang="en-US" sz="1800" dirty="0" err="1" smtClean="0"/>
              <a:t>Apéndice</a:t>
            </a:r>
            <a:r>
              <a:rPr lang="en-US" altLang="en-US" sz="1800" dirty="0" smtClean="0"/>
              <a:t> C de </a:t>
            </a:r>
            <a:r>
              <a:rPr lang="en-US" altLang="en-US" sz="1800" dirty="0" err="1" smtClean="0"/>
              <a:t>este</a:t>
            </a:r>
            <a:r>
              <a:rPr lang="en-US" altLang="en-US" sz="1800" dirty="0" smtClean="0"/>
              <a:t> </a:t>
            </a:r>
            <a:r>
              <a:rPr lang="en-US" altLang="en-US" sz="1800" dirty="0" err="1" smtClean="0"/>
              <a:t>documento</a:t>
            </a:r>
            <a:r>
              <a:rPr lang="en-US" altLang="en-US" sz="1800" dirty="0" smtClean="0"/>
              <a:t> </a:t>
            </a:r>
            <a:r>
              <a:rPr lang="en-US" altLang="en-US" sz="1800" dirty="0" err="1" smtClean="0"/>
              <a:t>proporciona</a:t>
            </a:r>
            <a:r>
              <a:rPr lang="en-US" altLang="en-US" sz="1800" dirty="0" smtClean="0"/>
              <a:t> </a:t>
            </a:r>
            <a:r>
              <a:rPr lang="en-US" altLang="en-US" sz="1800" dirty="0" err="1" smtClean="0"/>
              <a:t>los</a:t>
            </a:r>
            <a:r>
              <a:rPr lang="en-US" altLang="en-US" sz="1800" dirty="0" smtClean="0"/>
              <a:t> </a:t>
            </a:r>
            <a:r>
              <a:rPr lang="en-US" altLang="en-US" sz="1800" dirty="0" err="1" smtClean="0"/>
              <a:t>números</a:t>
            </a:r>
            <a:r>
              <a:rPr lang="en-US" altLang="en-US" sz="1800" dirty="0" smtClean="0"/>
              <a:t> de </a:t>
            </a:r>
            <a:r>
              <a:rPr lang="en-US" altLang="en-US" sz="1800" dirty="0" err="1" smtClean="0"/>
              <a:t>dispositivo</a:t>
            </a:r>
            <a:r>
              <a:rPr lang="en-US" altLang="en-US" sz="1800" dirty="0" smtClean="0"/>
              <a:t> IEEE que se </a:t>
            </a:r>
            <a:r>
              <a:rPr lang="en-US" altLang="en-US" sz="1800" dirty="0" err="1" smtClean="0"/>
              <a:t>utilizan</a:t>
            </a:r>
            <a:r>
              <a:rPr lang="en-US" altLang="en-US" sz="1800" dirty="0" smtClean="0"/>
              <a:t> con mayor </a:t>
            </a:r>
            <a:r>
              <a:rPr lang="en-US" altLang="en-US" sz="1800" dirty="0" err="1" smtClean="0"/>
              <a:t>frecuencia</a:t>
            </a:r>
            <a:r>
              <a:rPr lang="en-US" altLang="en-US" sz="1800" dirty="0" smtClean="0"/>
              <a:t>, junto con </a:t>
            </a:r>
            <a:r>
              <a:rPr lang="en-US" altLang="en-US" sz="1800" dirty="0" err="1" smtClean="0"/>
              <a:t>sus</a:t>
            </a:r>
            <a:r>
              <a:rPr lang="en-US" altLang="en-US" sz="1800" dirty="0" smtClean="0"/>
              <a:t> </a:t>
            </a:r>
            <a:r>
              <a:rPr lang="en-US" altLang="en-US" sz="1800" dirty="0" err="1" smtClean="0"/>
              <a:t>descripciones</a:t>
            </a:r>
            <a:r>
              <a:rPr lang="en-US" altLang="en-US" sz="1800" dirty="0" smtClean="0"/>
              <a:t> que se </a:t>
            </a:r>
            <a:r>
              <a:rPr lang="en-US" altLang="en-US" sz="1800" dirty="0" err="1" smtClean="0"/>
              <a:t>utilizan</a:t>
            </a:r>
            <a:r>
              <a:rPr lang="en-US" altLang="en-US" sz="1800" dirty="0" smtClean="0"/>
              <a:t> </a:t>
            </a:r>
            <a:r>
              <a:rPr lang="en-US" altLang="en-US" sz="1800" dirty="0" err="1" smtClean="0"/>
              <a:t>típicamente</a:t>
            </a:r>
            <a:r>
              <a:rPr lang="en-US" altLang="en-US" sz="1800" dirty="0" smtClean="0"/>
              <a:t> </a:t>
            </a:r>
            <a:r>
              <a:rPr lang="en-US" altLang="en-US" sz="1800" dirty="0" err="1" smtClean="0"/>
              <a:t>en</a:t>
            </a:r>
            <a:r>
              <a:rPr lang="en-US" altLang="en-US" sz="1800" dirty="0" smtClean="0"/>
              <a:t> la </a:t>
            </a:r>
            <a:r>
              <a:rPr lang="en-US" altLang="en-US" sz="1800" dirty="0" err="1" smtClean="0"/>
              <a:t>industria</a:t>
            </a:r>
            <a:r>
              <a:rPr lang="en-US" altLang="en-US" sz="1800" dirty="0" smtClean="0"/>
              <a:t> </a:t>
            </a:r>
            <a:r>
              <a:rPr lang="en-US" altLang="en-US" sz="1800" dirty="0" err="1" smtClean="0"/>
              <a:t>petrolera</a:t>
            </a:r>
            <a:r>
              <a:rPr lang="en-US" altLang="en-US" sz="1800" dirty="0" smtClean="0"/>
              <a:t>.</a:t>
            </a:r>
          </a:p>
          <a:p>
            <a:pPr algn="just">
              <a:lnSpc>
                <a:spcPct val="100000"/>
              </a:lnSpc>
              <a:spcBef>
                <a:spcPct val="0"/>
              </a:spcBef>
              <a:buFontTx/>
              <a:buNone/>
              <a:defRPr/>
            </a:pPr>
            <a:endParaRPr lang="en-US" altLang="en-US" sz="1800" dirty="0" smtClean="0"/>
          </a:p>
          <a:p>
            <a:pPr algn="just">
              <a:lnSpc>
                <a:spcPct val="100000"/>
              </a:lnSpc>
              <a:spcBef>
                <a:spcPct val="0"/>
              </a:spcBef>
              <a:buFontTx/>
              <a:buNone/>
              <a:defRPr/>
            </a:pPr>
            <a:r>
              <a:rPr lang="en-US" altLang="en-US" sz="1800" b="1" dirty="0" smtClean="0"/>
              <a:t>12.2 PROTECCIÓN DEL GENERADOR</a:t>
            </a:r>
          </a:p>
          <a:p>
            <a:pPr algn="just">
              <a:lnSpc>
                <a:spcPct val="100000"/>
              </a:lnSpc>
              <a:spcBef>
                <a:spcPct val="0"/>
              </a:spcBef>
              <a:buFontTx/>
              <a:buNone/>
              <a:defRPr/>
            </a:pPr>
            <a:r>
              <a:rPr lang="en-US" altLang="en-US" sz="1800" b="1" dirty="0" smtClean="0"/>
              <a:t>12.2.1 </a:t>
            </a:r>
            <a:r>
              <a:rPr lang="en-US" altLang="en-US" sz="1800" b="1" dirty="0" err="1" smtClean="0"/>
              <a:t>Generadores</a:t>
            </a:r>
            <a:r>
              <a:rPr lang="en-US" altLang="en-US" sz="1800" b="1" dirty="0" smtClean="0"/>
              <a:t> </a:t>
            </a:r>
            <a:r>
              <a:rPr lang="en-US" altLang="en-US" sz="1800" b="1" dirty="0" err="1" smtClean="0"/>
              <a:t>Principales</a:t>
            </a:r>
            <a:endParaRPr lang="en-US" altLang="en-US" sz="1800" b="1" dirty="0" smtClean="0"/>
          </a:p>
          <a:p>
            <a:pPr algn="just">
              <a:lnSpc>
                <a:spcPct val="100000"/>
              </a:lnSpc>
              <a:spcBef>
                <a:spcPct val="0"/>
              </a:spcBef>
              <a:buFontTx/>
              <a:buNone/>
              <a:defRPr/>
            </a:pPr>
            <a:endParaRPr lang="en-US" altLang="en-US" sz="1800" dirty="0" smtClean="0"/>
          </a:p>
          <a:p>
            <a:pPr algn="just">
              <a:lnSpc>
                <a:spcPct val="100000"/>
              </a:lnSpc>
              <a:spcBef>
                <a:spcPct val="0"/>
              </a:spcBef>
              <a:buFontTx/>
              <a:buNone/>
              <a:defRPr/>
            </a:pPr>
            <a:r>
              <a:rPr lang="en-US" altLang="en-US" sz="1800" dirty="0" smtClean="0"/>
              <a:t>Para </a:t>
            </a:r>
            <a:r>
              <a:rPr lang="en-US" altLang="en-US" sz="1800" dirty="0" err="1" smtClean="0"/>
              <a:t>generadores</a:t>
            </a:r>
            <a:r>
              <a:rPr lang="en-US" altLang="en-US" sz="1800" dirty="0" smtClean="0"/>
              <a:t> </a:t>
            </a:r>
            <a:r>
              <a:rPr lang="en-US" altLang="en-US" sz="1800" dirty="0" err="1" smtClean="0"/>
              <a:t>en</a:t>
            </a:r>
            <a:r>
              <a:rPr lang="en-US" altLang="en-US" sz="1800" dirty="0" smtClean="0"/>
              <a:t> el </a:t>
            </a:r>
            <a:r>
              <a:rPr lang="en-US" altLang="en-US" sz="1800" dirty="0" err="1" smtClean="0"/>
              <a:t>rango</a:t>
            </a:r>
            <a:r>
              <a:rPr lang="en-US" altLang="en-US" sz="1800" dirty="0" smtClean="0"/>
              <a:t> de </a:t>
            </a:r>
            <a:r>
              <a:rPr lang="en-US" altLang="en-US" sz="1800" dirty="0" err="1" smtClean="0"/>
              <a:t>aproximadamente</a:t>
            </a:r>
            <a:r>
              <a:rPr lang="en-US" altLang="en-US" sz="1800" dirty="0" smtClean="0"/>
              <a:t> 2 MW a 50 MW, </a:t>
            </a:r>
            <a:r>
              <a:rPr lang="en-US" altLang="en-US" sz="1800" dirty="0" err="1" smtClean="0"/>
              <a:t>los</a:t>
            </a:r>
            <a:r>
              <a:rPr lang="en-US" altLang="en-US" sz="1800" dirty="0" smtClean="0"/>
              <a:t> </a:t>
            </a:r>
            <a:r>
              <a:rPr lang="en-US" altLang="en-US" sz="1800" dirty="0" err="1" smtClean="0"/>
              <a:t>siguientes</a:t>
            </a:r>
            <a:r>
              <a:rPr lang="en-US" altLang="en-US" sz="1800" dirty="0" smtClean="0"/>
              <a:t> </a:t>
            </a:r>
            <a:r>
              <a:rPr lang="en-US" altLang="en-US" sz="1800" dirty="0" err="1" smtClean="0"/>
              <a:t>relés</a:t>
            </a:r>
            <a:r>
              <a:rPr lang="en-US" altLang="en-US" sz="1800" dirty="0" smtClean="0"/>
              <a:t> de </a:t>
            </a:r>
            <a:r>
              <a:rPr lang="en-US" altLang="en-US" sz="1800" dirty="0" err="1" smtClean="0"/>
              <a:t>protección</a:t>
            </a:r>
            <a:r>
              <a:rPr lang="en-US" altLang="en-US" sz="1800" dirty="0" smtClean="0"/>
              <a:t> </a:t>
            </a:r>
            <a:r>
              <a:rPr lang="en-US" altLang="en-US" sz="1800" dirty="0" err="1" smtClean="0"/>
              <a:t>deben</a:t>
            </a:r>
            <a:r>
              <a:rPr lang="en-US" altLang="en-US" sz="1800" dirty="0" smtClean="0"/>
              <a:t> </a:t>
            </a:r>
            <a:r>
              <a:rPr lang="en-US" altLang="en-US" sz="1800" dirty="0" err="1" smtClean="0"/>
              <a:t>ser</a:t>
            </a:r>
            <a:r>
              <a:rPr lang="en-US" altLang="en-US" sz="1800" dirty="0" smtClean="0"/>
              <a:t> </a:t>
            </a:r>
            <a:r>
              <a:rPr lang="en-US" altLang="en-US" sz="1800" dirty="0" err="1" smtClean="0"/>
              <a:t>proporcionado</a:t>
            </a:r>
            <a:r>
              <a:rPr lang="en-US" altLang="en-US" sz="1800" dirty="0" smtClean="0"/>
              <a:t>:-</a:t>
            </a:r>
          </a:p>
          <a:p>
            <a:pPr marL="285750" indent="-285750" algn="just">
              <a:lnSpc>
                <a:spcPct val="100000"/>
              </a:lnSpc>
              <a:spcBef>
                <a:spcPct val="0"/>
              </a:spcBef>
              <a:buFont typeface="Wingdings" panose="05000000000000000000" pitchFamily="2" charset="2"/>
              <a:buChar char="Ø"/>
              <a:defRPr/>
            </a:pPr>
            <a:r>
              <a:rPr lang="en-US" altLang="en-US" sz="1800" b="1" dirty="0" err="1" smtClean="0"/>
              <a:t>Sobrecorriente</a:t>
            </a:r>
            <a:r>
              <a:rPr lang="en-US" altLang="en-US" sz="1800" b="1" dirty="0" smtClean="0"/>
              <a:t> (51 V).</a:t>
            </a:r>
          </a:p>
          <a:p>
            <a:pPr marL="285750" indent="-285750" algn="just">
              <a:lnSpc>
                <a:spcPct val="100000"/>
              </a:lnSpc>
              <a:spcBef>
                <a:spcPct val="0"/>
              </a:spcBef>
              <a:buFont typeface="Wingdings" panose="05000000000000000000" pitchFamily="2" charset="2"/>
              <a:buChar char="Ø"/>
              <a:defRPr/>
            </a:pPr>
            <a:r>
              <a:rPr lang="en-US" altLang="en-US" sz="1800" b="1" dirty="0" err="1" smtClean="0"/>
              <a:t>Corriente</a:t>
            </a:r>
            <a:r>
              <a:rPr lang="en-US" altLang="en-US" sz="1800" b="1" dirty="0" smtClean="0"/>
              <a:t> </a:t>
            </a:r>
            <a:r>
              <a:rPr lang="en-US" altLang="en-US" sz="1800" b="1" dirty="0" err="1" smtClean="0"/>
              <a:t>diferencial</a:t>
            </a:r>
            <a:r>
              <a:rPr lang="en-US" altLang="en-US" sz="1800" b="1" dirty="0" smtClean="0"/>
              <a:t> del </a:t>
            </a:r>
            <a:r>
              <a:rPr lang="en-US" altLang="en-US" sz="1800" b="1" dirty="0" err="1" smtClean="0"/>
              <a:t>estator</a:t>
            </a:r>
            <a:r>
              <a:rPr lang="en-US" altLang="en-US" sz="1800" b="1" dirty="0" smtClean="0"/>
              <a:t> (87).</a:t>
            </a:r>
          </a:p>
          <a:p>
            <a:pPr marL="285750" indent="-285750" algn="just">
              <a:lnSpc>
                <a:spcPct val="100000"/>
              </a:lnSpc>
              <a:spcBef>
                <a:spcPct val="0"/>
              </a:spcBef>
              <a:buFont typeface="Wingdings" panose="05000000000000000000" pitchFamily="2" charset="2"/>
              <a:buChar char="Ø"/>
              <a:defRPr/>
            </a:pPr>
            <a:r>
              <a:rPr lang="en-US" altLang="en-US" sz="1800" b="1" dirty="0" err="1" smtClean="0"/>
              <a:t>Fallo</a:t>
            </a:r>
            <a:r>
              <a:rPr lang="en-US" altLang="en-US" sz="1800" b="1" dirty="0" smtClean="0"/>
              <a:t> de campo (40).</a:t>
            </a:r>
          </a:p>
          <a:p>
            <a:pPr marL="285750" indent="-285750" algn="just">
              <a:lnSpc>
                <a:spcPct val="100000"/>
              </a:lnSpc>
              <a:spcBef>
                <a:spcPct val="0"/>
              </a:spcBef>
              <a:buFont typeface="Wingdings" panose="05000000000000000000" pitchFamily="2" charset="2"/>
              <a:buChar char="Ø"/>
              <a:defRPr/>
            </a:pPr>
            <a:r>
              <a:rPr lang="en-US" altLang="en-US" sz="1800" b="1" dirty="0" err="1" smtClean="0"/>
              <a:t>Falla</a:t>
            </a:r>
            <a:r>
              <a:rPr lang="en-US" altLang="en-US" sz="1800" b="1" dirty="0" smtClean="0"/>
              <a:t> a </a:t>
            </a:r>
            <a:r>
              <a:rPr lang="en-US" altLang="en-US" sz="1800" b="1" dirty="0" err="1" smtClean="0"/>
              <a:t>tierra</a:t>
            </a:r>
            <a:r>
              <a:rPr lang="en-US" altLang="en-US" sz="1800" b="1" dirty="0" smtClean="0"/>
              <a:t> del </a:t>
            </a:r>
            <a:r>
              <a:rPr lang="en-US" altLang="en-US" sz="1800" b="1" dirty="0" err="1" smtClean="0"/>
              <a:t>devanado</a:t>
            </a:r>
            <a:r>
              <a:rPr lang="en-US" altLang="en-US" sz="1800" b="1" dirty="0" smtClean="0"/>
              <a:t> de campo (58).</a:t>
            </a:r>
          </a:p>
          <a:p>
            <a:pPr marL="285750" indent="-285750" algn="just">
              <a:lnSpc>
                <a:spcPct val="100000"/>
              </a:lnSpc>
              <a:spcBef>
                <a:spcPct val="0"/>
              </a:spcBef>
              <a:buFont typeface="Wingdings" panose="05000000000000000000" pitchFamily="2" charset="2"/>
              <a:buChar char="Ø"/>
              <a:defRPr/>
            </a:pPr>
            <a:r>
              <a:rPr lang="en-US" altLang="en-US" sz="1800" b="1" dirty="0" err="1" smtClean="0"/>
              <a:t>Potencia</a:t>
            </a:r>
            <a:r>
              <a:rPr lang="en-US" altLang="en-US" sz="1800" b="1" dirty="0" smtClean="0"/>
              <a:t> </a:t>
            </a:r>
            <a:r>
              <a:rPr lang="en-US" altLang="en-US" sz="1800" b="1" dirty="0" err="1" smtClean="0"/>
              <a:t>activa</a:t>
            </a:r>
            <a:r>
              <a:rPr lang="en-US" altLang="en-US" sz="1800" b="1" dirty="0" smtClean="0"/>
              <a:t> </a:t>
            </a:r>
            <a:r>
              <a:rPr lang="en-US" altLang="en-US" sz="1800" b="1" dirty="0" err="1" smtClean="0"/>
              <a:t>inversa</a:t>
            </a:r>
            <a:r>
              <a:rPr lang="en-US" altLang="en-US" sz="1800" b="1" dirty="0" smtClean="0"/>
              <a:t> (32).</a:t>
            </a:r>
          </a:p>
          <a:p>
            <a:pPr marL="285750" indent="-285750" algn="just">
              <a:lnSpc>
                <a:spcPct val="100000"/>
              </a:lnSpc>
              <a:spcBef>
                <a:spcPct val="0"/>
              </a:spcBef>
              <a:buFont typeface="Wingdings" panose="05000000000000000000" pitchFamily="2" charset="2"/>
              <a:buChar char="Ø"/>
              <a:defRPr/>
            </a:pPr>
            <a:r>
              <a:rPr lang="en-US" altLang="en-US" sz="1800" b="1" dirty="0" err="1" smtClean="0"/>
              <a:t>Secuencia</a:t>
            </a:r>
            <a:r>
              <a:rPr lang="en-US" altLang="en-US" sz="1800" b="1" dirty="0" smtClean="0"/>
              <a:t> de </a:t>
            </a:r>
            <a:r>
              <a:rPr lang="en-US" altLang="en-US" sz="1800" b="1" dirty="0" err="1" smtClean="0"/>
              <a:t>fase</a:t>
            </a:r>
            <a:r>
              <a:rPr lang="en-US" altLang="en-US" sz="1800" b="1" dirty="0" smtClean="0"/>
              <a:t> </a:t>
            </a:r>
            <a:r>
              <a:rPr lang="en-US" altLang="en-US" sz="1800" b="1" dirty="0" err="1" smtClean="0"/>
              <a:t>negativa</a:t>
            </a:r>
            <a:r>
              <a:rPr lang="en-US" altLang="en-US" sz="1800" b="1" dirty="0" smtClean="0"/>
              <a:t> (46).</a:t>
            </a:r>
          </a:p>
          <a:p>
            <a:pPr marL="285750" indent="-285750" algn="just">
              <a:lnSpc>
                <a:spcPct val="100000"/>
              </a:lnSpc>
              <a:spcBef>
                <a:spcPct val="0"/>
              </a:spcBef>
              <a:buFont typeface="Wingdings" panose="05000000000000000000" pitchFamily="2" charset="2"/>
              <a:buChar char="Ø"/>
              <a:defRPr/>
            </a:pPr>
            <a:r>
              <a:rPr lang="en-US" altLang="en-US" sz="1800" b="1" dirty="0" err="1" smtClean="0"/>
              <a:t>Corriente</a:t>
            </a:r>
            <a:r>
              <a:rPr lang="en-US" altLang="en-US" sz="1800" b="1" dirty="0" smtClean="0"/>
              <a:t> de </a:t>
            </a:r>
            <a:r>
              <a:rPr lang="en-US" altLang="en-US" sz="1800" b="1" dirty="0" err="1" smtClean="0"/>
              <a:t>falla</a:t>
            </a:r>
            <a:r>
              <a:rPr lang="en-US" altLang="en-US" sz="1800" b="1" dirty="0" smtClean="0"/>
              <a:t> a </a:t>
            </a:r>
            <a:r>
              <a:rPr lang="en-US" altLang="en-US" sz="1800" b="1" dirty="0" err="1" smtClean="0"/>
              <a:t>tierra</a:t>
            </a:r>
            <a:r>
              <a:rPr lang="en-US" altLang="en-US" sz="1800" b="1" dirty="0" smtClean="0"/>
              <a:t> del </a:t>
            </a:r>
            <a:r>
              <a:rPr lang="en-US" altLang="en-US" sz="1800" b="1" dirty="0" err="1" smtClean="0"/>
              <a:t>estator</a:t>
            </a:r>
            <a:r>
              <a:rPr lang="en-US" altLang="en-US" sz="1800" b="1" dirty="0" smtClean="0"/>
              <a:t> (51 G) y (64).</a:t>
            </a:r>
          </a:p>
          <a:p>
            <a:pPr marL="285750" indent="-285750" algn="just">
              <a:lnSpc>
                <a:spcPct val="100000"/>
              </a:lnSpc>
              <a:spcBef>
                <a:spcPct val="0"/>
              </a:spcBef>
              <a:buFont typeface="Wingdings" panose="05000000000000000000" pitchFamily="2" charset="2"/>
              <a:buChar char="Ø"/>
              <a:defRPr/>
            </a:pPr>
            <a:r>
              <a:rPr lang="en-US" altLang="en-US" sz="1800" b="1" dirty="0" err="1" smtClean="0"/>
              <a:t>Sobretensión</a:t>
            </a:r>
            <a:r>
              <a:rPr lang="en-US" altLang="en-US" sz="1800" b="1" dirty="0" smtClean="0"/>
              <a:t> </a:t>
            </a:r>
            <a:r>
              <a:rPr lang="en-US" altLang="en-US" sz="1800" b="1" dirty="0" err="1" smtClean="0"/>
              <a:t>en</a:t>
            </a:r>
            <a:r>
              <a:rPr lang="en-US" altLang="en-US" sz="1800" b="1" dirty="0" smtClean="0"/>
              <a:t> </a:t>
            </a:r>
            <a:r>
              <a:rPr lang="en-US" altLang="en-US" sz="1800" b="1" dirty="0" err="1" smtClean="0"/>
              <a:t>los</a:t>
            </a:r>
            <a:r>
              <a:rPr lang="en-US" altLang="en-US" sz="1800" b="1" dirty="0" smtClean="0"/>
              <a:t> </a:t>
            </a:r>
            <a:r>
              <a:rPr lang="en-US" altLang="en-US" sz="1800" b="1" dirty="0" err="1" smtClean="0"/>
              <a:t>terminales</a:t>
            </a:r>
            <a:r>
              <a:rPr lang="en-US" altLang="en-US" sz="1800" b="1" dirty="0" smtClean="0"/>
              <a:t>, (59) Nota 1.</a:t>
            </a:r>
          </a:p>
          <a:p>
            <a:pPr marL="285750" indent="-285750" algn="just">
              <a:lnSpc>
                <a:spcPct val="100000"/>
              </a:lnSpc>
              <a:spcBef>
                <a:spcPct val="0"/>
              </a:spcBef>
              <a:buFont typeface="Wingdings" panose="05000000000000000000" pitchFamily="2" charset="2"/>
              <a:buChar char="Ø"/>
              <a:defRPr/>
            </a:pPr>
            <a:r>
              <a:rPr lang="en-US" altLang="en-US" sz="1800" b="1" dirty="0" err="1" smtClean="0"/>
              <a:t>baja</a:t>
            </a:r>
            <a:r>
              <a:rPr lang="en-US" altLang="en-US" sz="1800" b="1" dirty="0" smtClean="0"/>
              <a:t> </a:t>
            </a:r>
            <a:r>
              <a:rPr lang="en-US" altLang="en-US" sz="1800" b="1" dirty="0" err="1" smtClean="0"/>
              <a:t>tensión</a:t>
            </a:r>
            <a:r>
              <a:rPr lang="en-US" altLang="en-US" sz="1800" b="1" dirty="0" smtClean="0"/>
              <a:t> </a:t>
            </a:r>
            <a:r>
              <a:rPr lang="en-US" altLang="en-US" sz="1800" b="1" dirty="0" err="1" smtClean="0"/>
              <a:t>en</a:t>
            </a:r>
            <a:r>
              <a:rPr lang="en-US" altLang="en-US" sz="1800" b="1" dirty="0" smtClean="0"/>
              <a:t> </a:t>
            </a:r>
            <a:r>
              <a:rPr lang="en-US" altLang="en-US" sz="1800" b="1" dirty="0" err="1" smtClean="0"/>
              <a:t>terminales</a:t>
            </a:r>
            <a:r>
              <a:rPr lang="en-US" altLang="en-US" sz="1800" b="1" dirty="0" smtClean="0"/>
              <a:t>, (27) Nota 1.</a:t>
            </a:r>
          </a:p>
          <a:p>
            <a:pPr marL="285750" indent="-285750" algn="just">
              <a:lnSpc>
                <a:spcPct val="100000"/>
              </a:lnSpc>
              <a:spcBef>
                <a:spcPct val="0"/>
              </a:spcBef>
              <a:buFont typeface="Wingdings" panose="05000000000000000000" pitchFamily="2" charset="2"/>
              <a:buChar char="Ø"/>
              <a:defRPr/>
            </a:pPr>
            <a:r>
              <a:rPr lang="en-US" altLang="en-US" sz="1800" b="1" dirty="0" err="1" smtClean="0"/>
              <a:t>Sobrefrecuencia</a:t>
            </a:r>
            <a:r>
              <a:rPr lang="en-US" altLang="en-US" sz="1800" b="1" dirty="0" smtClean="0"/>
              <a:t>, (81) Nota 2.</a:t>
            </a:r>
          </a:p>
          <a:p>
            <a:pPr marL="285750" indent="-285750" algn="just">
              <a:lnSpc>
                <a:spcPct val="100000"/>
              </a:lnSpc>
              <a:spcBef>
                <a:spcPct val="0"/>
              </a:spcBef>
              <a:buFont typeface="Wingdings" panose="05000000000000000000" pitchFamily="2" charset="2"/>
              <a:buChar char="Ø"/>
              <a:defRPr/>
            </a:pPr>
            <a:r>
              <a:rPr lang="en-US" altLang="en-US" sz="1800" b="1" dirty="0" err="1" smtClean="0"/>
              <a:t>Subfrecuencia</a:t>
            </a:r>
            <a:r>
              <a:rPr lang="en-US" altLang="en-US" sz="1800" b="1" dirty="0" smtClean="0"/>
              <a:t>, (81) Nota 2.</a:t>
            </a:r>
          </a:p>
          <a:p>
            <a:pPr marL="285750" indent="-285750" algn="just">
              <a:lnSpc>
                <a:spcPct val="100000"/>
              </a:lnSpc>
              <a:spcBef>
                <a:spcPct val="0"/>
              </a:spcBef>
              <a:buFont typeface="Wingdings" panose="05000000000000000000" pitchFamily="2" charset="2"/>
              <a:buChar char="Ø"/>
              <a:defRPr/>
            </a:pPr>
            <a:r>
              <a:rPr lang="en-US" altLang="en-US" sz="1800" b="1" dirty="0" err="1" smtClean="0"/>
              <a:t>Temperatura</a:t>
            </a:r>
            <a:r>
              <a:rPr lang="en-US" altLang="en-US" sz="1800" b="1" dirty="0" smtClean="0"/>
              <a:t> de </a:t>
            </a:r>
            <a:r>
              <a:rPr lang="en-US" altLang="en-US" sz="1800" b="1" dirty="0" err="1" smtClean="0"/>
              <a:t>bobinado</a:t>
            </a:r>
            <a:r>
              <a:rPr lang="en-US" altLang="en-US" sz="1800" b="1" dirty="0" smtClean="0"/>
              <a:t> (26).</a:t>
            </a:r>
          </a:p>
        </p:txBody>
      </p:sp>
      <p:sp>
        <p:nvSpPr>
          <p:cNvPr id="553987" name="Rectángulo 1"/>
          <p:cNvSpPr>
            <a:spLocks noChangeArrowheads="1"/>
          </p:cNvSpPr>
          <p:nvPr/>
        </p:nvSpPr>
        <p:spPr bwMode="auto">
          <a:xfrm>
            <a:off x="5729288" y="5222875"/>
            <a:ext cx="6096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a:t>Nota 1: Pueden combinarse en un relé de tensión.</a:t>
            </a:r>
          </a:p>
          <a:p>
            <a:pPr algn="just">
              <a:lnSpc>
                <a:spcPct val="100000"/>
              </a:lnSpc>
              <a:spcBef>
                <a:spcPct val="0"/>
              </a:spcBef>
              <a:buFontTx/>
              <a:buNone/>
            </a:pPr>
            <a:r>
              <a:rPr lang="en-US" altLang="en-US" sz="1800" b="1"/>
              <a:t>Nota 2: Estos se pueden combinar en un relé de frecuencia.</a:t>
            </a:r>
          </a:p>
          <a:p>
            <a:pPr algn="just">
              <a:lnSpc>
                <a:spcPct val="100000"/>
              </a:lnSpc>
              <a:spcBef>
                <a:spcPct val="0"/>
              </a:spcBef>
              <a:buFontTx/>
              <a:buNone/>
            </a:pPr>
            <a:endParaRPr lang="es-ES" altLang="en-US" sz="1800" b="1"/>
          </a:p>
          <a:p>
            <a:pPr algn="just">
              <a:lnSpc>
                <a:spcPct val="100000"/>
              </a:lnSpc>
              <a:spcBef>
                <a:spcPct val="0"/>
              </a:spcBef>
              <a:buFontTx/>
              <a:buNone/>
            </a:pPr>
            <a:r>
              <a:rPr lang="en-US" altLang="en-US" sz="1800"/>
              <a:t>Un esquema típico que contiene la mayoría de estos relés se muestra en la Figura 12.2.</a:t>
            </a:r>
          </a:p>
          <a:p>
            <a:pPr algn="just">
              <a:lnSpc>
                <a:spcPct val="100000"/>
              </a:lnSpc>
              <a:spcBef>
                <a:spcPct val="0"/>
              </a:spcBef>
              <a:buFontTx/>
              <a:buNone/>
            </a:pPr>
            <a:endParaRPr lang="en-US" altLang="en-US" sz="1800" b="1"/>
          </a:p>
        </p:txBody>
      </p:sp>
    </p:spTree>
    <p:extLst>
      <p:ext uri="{BB962C8B-B14F-4D97-AF65-F5344CB8AC3E}">
        <p14:creationId xmlns:p14="http://schemas.microsoft.com/office/powerpoint/2010/main" val="4063962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Rectángulo 1"/>
          <p:cNvSpPr>
            <a:spLocks noChangeArrowheads="1"/>
          </p:cNvSpPr>
          <p:nvPr/>
        </p:nvSpPr>
        <p:spPr bwMode="auto">
          <a:xfrm>
            <a:off x="225425" y="260350"/>
            <a:ext cx="4146550" cy="1061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dirty="0"/>
              <a:t>12.2.2 </a:t>
            </a:r>
            <a:r>
              <a:rPr lang="en-US" altLang="en-US" sz="1800" b="1" dirty="0" err="1"/>
              <a:t>Sobrecorriente</a:t>
            </a:r>
            <a:endParaRPr lang="en-US" altLang="en-US" sz="1800" b="1" dirty="0"/>
          </a:p>
          <a:p>
            <a:pPr algn="just">
              <a:lnSpc>
                <a:spcPct val="100000"/>
              </a:lnSpc>
              <a:spcBef>
                <a:spcPct val="0"/>
              </a:spcBef>
              <a:buFontTx/>
              <a:buNone/>
            </a:pPr>
            <a:r>
              <a:rPr lang="en-US" altLang="en-US" sz="1800" b="1" dirty="0"/>
              <a:t>12.2.2.1 </a:t>
            </a:r>
            <a:r>
              <a:rPr lang="en-US" altLang="en-US" sz="1800" b="1" dirty="0" err="1"/>
              <a:t>Respuesta</a:t>
            </a:r>
            <a:r>
              <a:rPr lang="en-US" altLang="en-US" sz="1800" b="1" dirty="0"/>
              <a:t> de un </a:t>
            </a:r>
            <a:r>
              <a:rPr lang="en-US" altLang="en-US" sz="1800" b="1" dirty="0" err="1"/>
              <a:t>generador</a:t>
            </a:r>
            <a:r>
              <a:rPr lang="en-US" altLang="en-US" sz="1800" b="1" dirty="0"/>
              <a:t> ante </a:t>
            </a:r>
            <a:r>
              <a:rPr lang="en-US" altLang="en-US" sz="1800" b="1" dirty="0" err="1"/>
              <a:t>una</a:t>
            </a:r>
            <a:r>
              <a:rPr lang="en-US" altLang="en-US" sz="1800" b="1" dirty="0"/>
              <a:t> </a:t>
            </a:r>
            <a:r>
              <a:rPr lang="en-US" altLang="en-US" sz="1800" b="1" dirty="0" err="1"/>
              <a:t>falla</a:t>
            </a:r>
            <a:r>
              <a:rPr lang="en-US" altLang="en-US" sz="1800" b="1" dirty="0"/>
              <a:t> mayor</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err="1"/>
              <a:t>Cuando</a:t>
            </a:r>
            <a:r>
              <a:rPr lang="en-US" altLang="en-US" sz="1800" dirty="0"/>
              <a:t> </a:t>
            </a:r>
            <a:r>
              <a:rPr lang="en-US" altLang="en-US" sz="1800" dirty="0" err="1"/>
              <a:t>ocurre</a:t>
            </a:r>
            <a:r>
              <a:rPr lang="en-US" altLang="en-US" sz="1800" dirty="0"/>
              <a:t> </a:t>
            </a:r>
            <a:r>
              <a:rPr lang="en-US" altLang="en-US" sz="1800" dirty="0" err="1"/>
              <a:t>una</a:t>
            </a:r>
            <a:r>
              <a:rPr lang="en-US" altLang="en-US" sz="1800" dirty="0"/>
              <a:t> </a:t>
            </a:r>
            <a:r>
              <a:rPr lang="en-US" altLang="en-US" sz="1800" dirty="0" err="1"/>
              <a:t>falla</a:t>
            </a:r>
            <a:r>
              <a:rPr lang="en-US" altLang="en-US" sz="1800" dirty="0"/>
              <a:t> </a:t>
            </a:r>
            <a:r>
              <a:rPr lang="en-US" altLang="en-US" sz="1800" dirty="0" err="1"/>
              <a:t>grande</a:t>
            </a:r>
            <a:r>
              <a:rPr lang="en-US" altLang="en-US" sz="1800" dirty="0"/>
              <a:t> externa al </a:t>
            </a:r>
            <a:r>
              <a:rPr lang="en-US" altLang="en-US" sz="1800" dirty="0" err="1"/>
              <a:t>generador</a:t>
            </a:r>
            <a:r>
              <a:rPr lang="en-US" altLang="en-US" sz="1800" dirty="0"/>
              <a:t> </a:t>
            </a:r>
            <a:r>
              <a:rPr lang="en-US" altLang="en-US" sz="1800" dirty="0" err="1"/>
              <a:t>pero</a:t>
            </a:r>
            <a:r>
              <a:rPr lang="en-US" altLang="en-US" sz="1800" dirty="0"/>
              <a:t> </a:t>
            </a:r>
            <a:r>
              <a:rPr lang="en-US" altLang="en-US" sz="1800" dirty="0" err="1"/>
              <a:t>cerca</a:t>
            </a:r>
            <a:r>
              <a:rPr lang="en-US" altLang="en-US" sz="1800" dirty="0"/>
              <a:t> de </a:t>
            </a:r>
            <a:r>
              <a:rPr lang="en-US" altLang="en-US" sz="1800" dirty="0" err="1"/>
              <a:t>los</a:t>
            </a:r>
            <a:r>
              <a:rPr lang="en-US" altLang="en-US" sz="1800" dirty="0"/>
              <a:t> </a:t>
            </a:r>
            <a:r>
              <a:rPr lang="en-US" altLang="en-US" sz="1800" dirty="0" err="1"/>
              <a:t>terminales</a:t>
            </a:r>
            <a:r>
              <a:rPr lang="en-US" altLang="en-US" sz="1800" dirty="0"/>
              <a:t> del </a:t>
            </a:r>
            <a:r>
              <a:rPr lang="en-US" altLang="en-US" sz="1800" dirty="0" err="1"/>
              <a:t>estator</a:t>
            </a:r>
            <a:r>
              <a:rPr lang="en-US" altLang="en-US" sz="1800" dirty="0"/>
              <a:t> del </a:t>
            </a:r>
            <a:r>
              <a:rPr lang="en-US" altLang="en-US" sz="1800" dirty="0" err="1"/>
              <a:t>generador</a:t>
            </a:r>
            <a:r>
              <a:rPr lang="en-US" altLang="en-US" sz="1800" dirty="0"/>
              <a:t> o </a:t>
            </a:r>
            <a:r>
              <a:rPr lang="en-US" altLang="en-US" sz="1800" dirty="0" err="1"/>
              <a:t>cerca</a:t>
            </a:r>
            <a:r>
              <a:rPr lang="en-US" altLang="en-US" sz="1800" dirty="0"/>
              <a:t> de </a:t>
            </a:r>
            <a:r>
              <a:rPr lang="en-US" altLang="en-US" sz="1800" dirty="0" err="1"/>
              <a:t>su</a:t>
            </a:r>
            <a:r>
              <a:rPr lang="en-US" altLang="en-US" sz="1800" dirty="0"/>
              <a:t> </a:t>
            </a:r>
            <a:r>
              <a:rPr lang="en-US" altLang="en-US" sz="1800" dirty="0" err="1"/>
              <a:t>aparamenta</a:t>
            </a:r>
            <a:r>
              <a:rPr lang="en-US" altLang="en-US" sz="1800" dirty="0"/>
              <a:t>, </a:t>
            </a:r>
            <a:r>
              <a:rPr lang="en-US" altLang="en-US" sz="1800" dirty="0" err="1"/>
              <a:t>tienen</a:t>
            </a:r>
            <a:r>
              <a:rPr lang="en-US" altLang="en-US" sz="1800" dirty="0"/>
              <a:t> </a:t>
            </a:r>
            <a:r>
              <a:rPr lang="en-US" altLang="en-US" sz="1800" dirty="0" err="1"/>
              <a:t>lugar</a:t>
            </a:r>
            <a:r>
              <a:rPr lang="en-US" altLang="en-US" sz="1800" dirty="0"/>
              <a:t> dos </a:t>
            </a:r>
            <a:r>
              <a:rPr lang="en-US" altLang="en-US" sz="1800" dirty="0" err="1"/>
              <a:t>reacciones</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 typeface="Arial" panose="020B0604020202020204" pitchFamily="34" charset="0"/>
              <a:buNone/>
            </a:pPr>
            <a:r>
              <a:rPr lang="en-US" altLang="en-US" sz="1800" b="1" dirty="0"/>
              <a:t>a)</a:t>
            </a:r>
            <a:r>
              <a:rPr lang="en-US" altLang="en-US" sz="1800" dirty="0"/>
              <a:t> La </a:t>
            </a:r>
            <a:r>
              <a:rPr lang="en-US" altLang="en-US" sz="1800" dirty="0" err="1"/>
              <a:t>corriente</a:t>
            </a:r>
            <a:r>
              <a:rPr lang="en-US" altLang="en-US" sz="1800" dirty="0"/>
              <a:t> de </a:t>
            </a:r>
            <a:r>
              <a:rPr lang="en-US" altLang="en-US" sz="1800" dirty="0" err="1"/>
              <a:t>falla</a:t>
            </a:r>
            <a:r>
              <a:rPr lang="en-US" altLang="en-US" sz="1800" dirty="0"/>
              <a:t> </a:t>
            </a:r>
            <a:r>
              <a:rPr lang="en-US" altLang="en-US" sz="1800" dirty="0" err="1"/>
              <a:t>suministrada</a:t>
            </a:r>
            <a:r>
              <a:rPr lang="en-US" altLang="en-US" sz="1800" dirty="0"/>
              <a:t> </a:t>
            </a:r>
            <a:r>
              <a:rPr lang="en-US" altLang="en-US" sz="1800" dirty="0" err="1"/>
              <a:t>por</a:t>
            </a:r>
            <a:r>
              <a:rPr lang="en-US" altLang="en-US" sz="1800" dirty="0"/>
              <a:t> el </a:t>
            </a:r>
            <a:r>
              <a:rPr lang="en-US" altLang="en-US" sz="1800" dirty="0" err="1"/>
              <a:t>generador</a:t>
            </a:r>
            <a:r>
              <a:rPr lang="en-US" altLang="en-US" sz="1800" dirty="0"/>
              <a:t> </a:t>
            </a:r>
            <a:r>
              <a:rPr lang="en-US" altLang="en-US" sz="1800" dirty="0" err="1"/>
              <a:t>es</a:t>
            </a:r>
            <a:r>
              <a:rPr lang="en-US" altLang="en-US" sz="1800" dirty="0"/>
              <a:t> </a:t>
            </a:r>
            <a:r>
              <a:rPr lang="en-US" altLang="en-US" sz="1800" dirty="0" err="1"/>
              <a:t>inicialmente</a:t>
            </a:r>
            <a:r>
              <a:rPr lang="en-US" altLang="en-US" sz="1800" dirty="0"/>
              <a:t> </a:t>
            </a:r>
            <a:r>
              <a:rPr lang="en-US" altLang="en-US" sz="1800" dirty="0" err="1"/>
              <a:t>alta</a:t>
            </a:r>
            <a:r>
              <a:rPr lang="en-US" altLang="en-US" sz="1800" dirty="0"/>
              <a:t> (</a:t>
            </a:r>
            <a:r>
              <a:rPr lang="en-US" altLang="en-US" sz="1800" dirty="0" err="1"/>
              <a:t>aproximadamente</a:t>
            </a:r>
            <a:r>
              <a:rPr lang="en-US" altLang="en-US" sz="1800" dirty="0"/>
              <a:t> 5 a 8 </a:t>
            </a:r>
            <a:r>
              <a:rPr lang="en-US" altLang="en-US" sz="1800" dirty="0" err="1"/>
              <a:t>veces</a:t>
            </a:r>
            <a:r>
              <a:rPr lang="en-US" altLang="en-US" sz="1800" dirty="0"/>
              <a:t> la </a:t>
            </a:r>
            <a:r>
              <a:rPr lang="en-US" altLang="en-US" sz="1800" dirty="0" err="1"/>
              <a:t>corriente</a:t>
            </a:r>
            <a:r>
              <a:rPr lang="en-US" altLang="en-US" sz="1800" dirty="0"/>
              <a:t> </a:t>
            </a:r>
            <a:r>
              <a:rPr lang="en-US" altLang="en-US" sz="1800" dirty="0" err="1"/>
              <a:t>corriente</a:t>
            </a:r>
            <a:r>
              <a:rPr lang="en-US" altLang="en-US" sz="1800" dirty="0"/>
              <a:t> de </a:t>
            </a:r>
            <a:r>
              <a:rPr lang="en-US" altLang="en-US" sz="1800" dirty="0" err="1"/>
              <a:t>carga</a:t>
            </a:r>
            <a:r>
              <a:rPr lang="en-US" altLang="en-US" sz="1800" dirty="0"/>
              <a:t> plena) </a:t>
            </a:r>
            <a:r>
              <a:rPr lang="en-US" altLang="en-US" sz="1800" dirty="0" err="1"/>
              <a:t>pero</a:t>
            </a:r>
            <a:r>
              <a:rPr lang="en-US" altLang="en-US" sz="1800" dirty="0"/>
              <a:t> </a:t>
            </a:r>
            <a:r>
              <a:rPr lang="en-US" altLang="en-US" sz="1800" dirty="0" err="1"/>
              <a:t>decae</a:t>
            </a:r>
            <a:r>
              <a:rPr lang="en-US" altLang="en-US" sz="1800" dirty="0"/>
              <a:t> </a:t>
            </a:r>
            <a:r>
              <a:rPr lang="en-US" altLang="en-US" sz="1800" dirty="0" err="1"/>
              <a:t>en</a:t>
            </a:r>
            <a:r>
              <a:rPr lang="en-US" altLang="en-US" sz="1800" dirty="0"/>
              <a:t> </a:t>
            </a:r>
            <a:r>
              <a:rPr lang="en-US" altLang="en-US" sz="1800" dirty="0" err="1"/>
              <a:t>unas</a:t>
            </a:r>
            <a:r>
              <a:rPr lang="en-US" altLang="en-US" sz="1800" dirty="0"/>
              <a:t> </a:t>
            </a:r>
            <a:r>
              <a:rPr lang="en-US" altLang="en-US" sz="1800" dirty="0" err="1"/>
              <a:t>pocas</a:t>
            </a:r>
            <a:r>
              <a:rPr lang="en-US" altLang="en-US" sz="1800" dirty="0"/>
              <a:t> </a:t>
            </a:r>
            <a:r>
              <a:rPr lang="en-US" altLang="en-US" sz="1800" dirty="0" err="1"/>
              <a:t>decenas</a:t>
            </a:r>
            <a:r>
              <a:rPr lang="en-US" altLang="en-US" sz="1800" dirty="0"/>
              <a:t> de </a:t>
            </a:r>
            <a:r>
              <a:rPr lang="en-US" altLang="en-US" sz="1800" dirty="0" err="1"/>
              <a:t>ciclos</a:t>
            </a:r>
            <a:r>
              <a:rPr lang="en-US" altLang="en-US" sz="1800" dirty="0"/>
              <a:t> a un valor mucho </a:t>
            </a:r>
            <a:r>
              <a:rPr lang="en-US" altLang="en-US" sz="1800" dirty="0" err="1"/>
              <a:t>más</a:t>
            </a:r>
            <a:r>
              <a:rPr lang="en-US" altLang="en-US" sz="1800" dirty="0"/>
              <a:t> </a:t>
            </a:r>
            <a:r>
              <a:rPr lang="en-US" altLang="en-US" sz="1800" dirty="0" err="1"/>
              <a:t>bajo</a:t>
            </a:r>
            <a:r>
              <a:rPr lang="en-US" altLang="en-US" sz="1800" dirty="0"/>
              <a:t>. Este valor inferior </a:t>
            </a:r>
            <a:r>
              <a:rPr lang="en-US" altLang="en-US" sz="1800" dirty="0" err="1"/>
              <a:t>está</a:t>
            </a:r>
            <a:r>
              <a:rPr lang="en-US" altLang="en-US" sz="1800" dirty="0"/>
              <a:t> </a:t>
            </a:r>
            <a:r>
              <a:rPr lang="en-US" altLang="en-US" sz="1800" dirty="0" err="1"/>
              <a:t>determinado</a:t>
            </a:r>
            <a:r>
              <a:rPr lang="en-US" altLang="en-US" sz="1800" dirty="0"/>
              <a:t> </a:t>
            </a:r>
            <a:r>
              <a:rPr lang="en-US" altLang="en-US" sz="1800" dirty="0" err="1"/>
              <a:t>por</a:t>
            </a:r>
            <a:r>
              <a:rPr lang="en-US" altLang="en-US" sz="1800" dirty="0"/>
              <a:t> la </a:t>
            </a:r>
            <a:r>
              <a:rPr lang="en-US" altLang="en-US" sz="1800" dirty="0" err="1"/>
              <a:t>reactancia</a:t>
            </a:r>
            <a:r>
              <a:rPr lang="en-US" altLang="en-US" sz="1800" dirty="0"/>
              <a:t> </a:t>
            </a:r>
            <a:r>
              <a:rPr lang="en-US" altLang="en-US" sz="1800" dirty="0" err="1" smtClean="0"/>
              <a:t>sincrónica</a:t>
            </a:r>
            <a:r>
              <a:rPr lang="en-US" altLang="en-US" sz="1800" dirty="0" smtClean="0"/>
              <a:t> </a:t>
            </a:r>
            <a:r>
              <a:rPr lang="en-US" altLang="en-US" sz="1800" dirty="0"/>
              <a:t>y la </a:t>
            </a:r>
            <a:r>
              <a:rPr lang="en-US" altLang="en-US" sz="1800" dirty="0" err="1"/>
              <a:t>corriente</a:t>
            </a:r>
            <a:r>
              <a:rPr lang="en-US" altLang="en-US" sz="1800" dirty="0"/>
              <a:t> </a:t>
            </a:r>
            <a:r>
              <a:rPr lang="en-US" altLang="en-US" sz="1800" dirty="0" err="1"/>
              <a:t>máxima</a:t>
            </a:r>
            <a:r>
              <a:rPr lang="en-US" altLang="en-US" sz="1800" dirty="0"/>
              <a:t> de </a:t>
            </a:r>
            <a:r>
              <a:rPr lang="en-US" altLang="en-US" sz="1800" dirty="0" err="1"/>
              <a:t>salida</a:t>
            </a:r>
            <a:r>
              <a:rPr lang="en-US" altLang="en-US" sz="1800" dirty="0"/>
              <a:t> de la </a:t>
            </a:r>
            <a:r>
              <a:rPr lang="en-US" altLang="en-US" sz="1800" dirty="0" err="1"/>
              <a:t>excitatriz</a:t>
            </a:r>
            <a:r>
              <a:rPr lang="en-US" altLang="en-US" sz="1800" dirty="0"/>
              <a:t>. </a:t>
            </a:r>
            <a:r>
              <a:rPr lang="en-US" altLang="en-US" sz="1800" dirty="0" err="1"/>
              <a:t>Ver</a:t>
            </a:r>
            <a:r>
              <a:rPr lang="en-US" altLang="en-US" sz="1800" dirty="0"/>
              <a:t> </a:t>
            </a:r>
            <a:r>
              <a:rPr lang="en-US" altLang="en-US" sz="1800" dirty="0" err="1"/>
              <a:t>Figura</a:t>
            </a:r>
            <a:r>
              <a:rPr lang="en-US" altLang="en-US" sz="1800" dirty="0"/>
              <a:t> 12.3 que </a:t>
            </a:r>
            <a:r>
              <a:rPr lang="en-US" altLang="en-US" sz="1800" dirty="0" err="1"/>
              <a:t>muestra</a:t>
            </a:r>
            <a:r>
              <a:rPr lang="en-US" altLang="en-US" sz="1800" dirty="0"/>
              <a:t> la </a:t>
            </a:r>
            <a:r>
              <a:rPr lang="en-US" altLang="en-US" sz="1800" dirty="0" err="1"/>
              <a:t>respuesta</a:t>
            </a:r>
            <a:r>
              <a:rPr lang="en-US" altLang="en-US" sz="1800" dirty="0"/>
              <a:t> de </a:t>
            </a:r>
            <a:r>
              <a:rPr lang="en-US" altLang="en-US" sz="1800" dirty="0" err="1"/>
              <a:t>corriente</a:t>
            </a:r>
            <a:r>
              <a:rPr lang="en-US" altLang="en-US" sz="1800" dirty="0"/>
              <a:t> del </a:t>
            </a:r>
            <a:r>
              <a:rPr lang="en-US" altLang="en-US" sz="1800" dirty="0" err="1"/>
              <a:t>estator</a:t>
            </a:r>
            <a:r>
              <a:rPr lang="en-US" altLang="en-US" sz="1800" dirty="0"/>
              <a:t> a un </a:t>
            </a:r>
            <a:r>
              <a:rPr lang="en-US" altLang="en-US" sz="1800" dirty="0" err="1"/>
              <a:t>cortocircuito</a:t>
            </a:r>
            <a:r>
              <a:rPr lang="en-US" altLang="en-US" sz="1800" dirty="0"/>
              <a:t> </a:t>
            </a:r>
            <a:r>
              <a:rPr lang="en-US" altLang="en-US" sz="1800" dirty="0" err="1"/>
              <a:t>completo</a:t>
            </a:r>
            <a:r>
              <a:rPr lang="en-US" altLang="en-US" sz="1800" dirty="0"/>
              <a:t> </a:t>
            </a:r>
            <a:r>
              <a:rPr lang="en-US" altLang="en-US" sz="1800" dirty="0" err="1"/>
              <a:t>en</a:t>
            </a:r>
            <a:r>
              <a:rPr lang="en-US" altLang="en-US" sz="1800" dirty="0"/>
              <a:t> </a:t>
            </a:r>
            <a:r>
              <a:rPr lang="en-US" altLang="en-US" sz="1800" dirty="0" err="1"/>
              <a:t>sus</a:t>
            </a:r>
            <a:r>
              <a:rPr lang="en-US" altLang="en-US" sz="1800" dirty="0"/>
              <a:t> </a:t>
            </a:r>
            <a:r>
              <a:rPr lang="en-US" altLang="en-US" sz="1800" dirty="0" err="1"/>
              <a:t>terminales</a:t>
            </a:r>
            <a:r>
              <a:rPr lang="en-US" altLang="en-US" sz="1800" dirty="0"/>
              <a:t>. -</a:t>
            </a:r>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n-US" altLang="en-US" sz="1800" dirty="0"/>
          </a:p>
        </p:txBody>
      </p:sp>
      <p:pic>
        <p:nvPicPr>
          <p:cNvPr id="555011" name="Imagen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59313" y="906463"/>
            <a:ext cx="7361237"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5012" name="Rectángulo 3"/>
          <p:cNvSpPr>
            <a:spLocks noChangeArrowheads="1"/>
          </p:cNvSpPr>
          <p:nvPr/>
        </p:nvSpPr>
        <p:spPr bwMode="auto">
          <a:xfrm>
            <a:off x="5292725" y="260350"/>
            <a:ext cx="609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a:t>Figura 12.2 Dispositivos de protección para un generador de alta tensión. </a:t>
            </a:r>
          </a:p>
        </p:txBody>
      </p:sp>
    </p:spTree>
    <p:extLst>
      <p:ext uri="{BB962C8B-B14F-4D97-AF65-F5344CB8AC3E}">
        <p14:creationId xmlns:p14="http://schemas.microsoft.com/office/powerpoint/2010/main" val="2196626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Rectángulo 1"/>
          <p:cNvSpPr>
            <a:spLocks noChangeArrowheads="1"/>
          </p:cNvSpPr>
          <p:nvPr/>
        </p:nvSpPr>
        <p:spPr bwMode="auto">
          <a:xfrm>
            <a:off x="5649913" y="511175"/>
            <a:ext cx="6137275" cy="701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Se </a:t>
            </a:r>
            <a:r>
              <a:rPr lang="en-US" altLang="en-US" sz="1800" dirty="0" err="1"/>
              <a:t>muestran</a:t>
            </a:r>
            <a:r>
              <a:rPr lang="en-US" altLang="en-US" sz="1800" dirty="0"/>
              <a:t> dos </a:t>
            </a:r>
            <a:r>
              <a:rPr lang="en-US" altLang="en-US" sz="1800" dirty="0" err="1"/>
              <a:t>casos</a:t>
            </a:r>
            <a:r>
              <a:rPr lang="en-US" altLang="en-US" sz="1800" dirty="0"/>
              <a:t>, </a:t>
            </a:r>
            <a:r>
              <a:rPr lang="en-US" altLang="en-US" sz="1800" dirty="0" err="1"/>
              <a:t>uno</a:t>
            </a:r>
            <a:r>
              <a:rPr lang="en-US" altLang="en-US" sz="1800" dirty="0"/>
              <a:t> con el AVR </a:t>
            </a:r>
            <a:r>
              <a:rPr lang="en-US" altLang="en-US" sz="1800" dirty="0" err="1"/>
              <a:t>funcionando</a:t>
            </a:r>
            <a:r>
              <a:rPr lang="en-US" altLang="en-US" sz="1800" dirty="0"/>
              <a:t>, que </a:t>
            </a:r>
            <a:r>
              <a:rPr lang="en-US" altLang="en-US" sz="1800" dirty="0" err="1"/>
              <a:t>es</a:t>
            </a:r>
            <a:r>
              <a:rPr lang="en-US" altLang="en-US" sz="1800" dirty="0"/>
              <a:t> </a:t>
            </a:r>
            <a:r>
              <a:rPr lang="en-US" altLang="en-US" sz="1800" dirty="0" err="1"/>
              <a:t>siempre</a:t>
            </a:r>
            <a:r>
              <a:rPr lang="en-US" altLang="en-US" sz="1800" dirty="0"/>
              <a:t> el </a:t>
            </a:r>
            <a:r>
              <a:rPr lang="en-US" altLang="en-US" sz="1800" dirty="0" err="1"/>
              <a:t>caso</a:t>
            </a:r>
            <a:r>
              <a:rPr lang="en-US" altLang="en-US" sz="1800" dirty="0"/>
              <a:t>, y el </a:t>
            </a:r>
            <a:r>
              <a:rPr lang="en-US" altLang="en-US" sz="1800" dirty="0" err="1"/>
              <a:t>otro</a:t>
            </a:r>
            <a:r>
              <a:rPr lang="en-US" altLang="en-US" sz="1800" dirty="0"/>
              <a:t> con la </a:t>
            </a:r>
            <a:r>
              <a:rPr lang="en-US" altLang="en-US" sz="1800" dirty="0" err="1"/>
              <a:t>excitación</a:t>
            </a:r>
            <a:r>
              <a:rPr lang="en-US" altLang="en-US" sz="1800" dirty="0"/>
              <a:t> </a:t>
            </a:r>
            <a:r>
              <a:rPr lang="en-US" altLang="en-US" sz="1800" dirty="0" err="1"/>
              <a:t>fija</a:t>
            </a:r>
            <a:r>
              <a:rPr lang="en-US" altLang="en-US" sz="1800" dirty="0"/>
              <a:t> </a:t>
            </a:r>
            <a:r>
              <a:rPr lang="en-US" altLang="en-US" sz="1800" dirty="0" err="1"/>
              <a:t>en</a:t>
            </a:r>
            <a:r>
              <a:rPr lang="en-US" altLang="en-US" sz="1800" dirty="0"/>
              <a:t> </a:t>
            </a:r>
            <a:r>
              <a:rPr lang="en-US" altLang="en-US" sz="1800" dirty="0" err="1"/>
              <a:t>su</a:t>
            </a:r>
            <a:r>
              <a:rPr lang="en-US" altLang="en-US" sz="1800" dirty="0"/>
              <a:t> valor </a:t>
            </a:r>
            <a:r>
              <a:rPr lang="en-US" altLang="en-US" sz="1800" dirty="0" err="1"/>
              <a:t>previo</a:t>
            </a:r>
            <a:r>
              <a:rPr lang="en-US" altLang="en-US" sz="1800" dirty="0"/>
              <a:t> a la </a:t>
            </a:r>
            <a:r>
              <a:rPr lang="en-US" altLang="en-US" sz="1800" dirty="0" err="1"/>
              <a:t>falla</a:t>
            </a:r>
            <a:r>
              <a:rPr lang="en-US" altLang="en-US" sz="1800" dirty="0"/>
              <a:t>, lo </a:t>
            </a:r>
            <a:r>
              <a:rPr lang="en-US" altLang="en-US" sz="1800" dirty="0" err="1"/>
              <a:t>cual</a:t>
            </a:r>
            <a:r>
              <a:rPr lang="en-US" altLang="en-US" sz="1800" dirty="0"/>
              <a:t> no </a:t>
            </a:r>
            <a:r>
              <a:rPr lang="en-US" altLang="en-US" sz="1800" dirty="0" err="1"/>
              <a:t>es</a:t>
            </a:r>
            <a:r>
              <a:rPr lang="en-US" altLang="en-US" sz="1800" dirty="0"/>
              <a:t> </a:t>
            </a:r>
            <a:r>
              <a:rPr lang="en-US" altLang="en-US" sz="1800" dirty="0" err="1"/>
              <a:t>una</a:t>
            </a:r>
            <a:r>
              <a:rPr lang="en-US" altLang="en-US" sz="1800" dirty="0"/>
              <a:t> </a:t>
            </a:r>
            <a:r>
              <a:rPr lang="en-US" altLang="en-US" sz="1800" dirty="0" err="1"/>
              <a:t>situación</a:t>
            </a:r>
            <a:r>
              <a:rPr lang="en-US" altLang="en-US" sz="1800" dirty="0"/>
              <a:t> </a:t>
            </a:r>
            <a:r>
              <a:rPr lang="en-US" altLang="en-US" sz="1800" dirty="0" err="1"/>
              <a:t>práctica</a:t>
            </a:r>
            <a:r>
              <a:rPr lang="en-US" altLang="en-US" sz="1800" dirty="0"/>
              <a:t> </a:t>
            </a:r>
            <a:r>
              <a:rPr lang="en-US" altLang="en-US" sz="1800" dirty="0" err="1"/>
              <a:t>pero</a:t>
            </a:r>
            <a:r>
              <a:rPr lang="en-US" altLang="en-US" sz="1800" dirty="0"/>
              <a:t> </a:t>
            </a:r>
            <a:r>
              <a:rPr lang="en-US" altLang="en-US" sz="1800" dirty="0" err="1"/>
              <a:t>enfatiza</a:t>
            </a:r>
            <a:r>
              <a:rPr lang="en-US" altLang="en-US" sz="1800" dirty="0"/>
              <a:t> el </a:t>
            </a:r>
            <a:r>
              <a:rPr lang="en-US" altLang="en-US" sz="1800" dirty="0" err="1"/>
              <a:t>efecto</a:t>
            </a:r>
            <a:r>
              <a:rPr lang="en-US" altLang="en-US" sz="1800" dirty="0"/>
              <a:t> del AVR. </a:t>
            </a:r>
            <a:r>
              <a:rPr lang="en-US" altLang="en-US" sz="1800" dirty="0" err="1"/>
              <a:t>Estas</a:t>
            </a:r>
            <a:r>
              <a:rPr lang="en-US" altLang="en-US" sz="1800" dirty="0"/>
              <a:t> </a:t>
            </a:r>
            <a:r>
              <a:rPr lang="en-US" altLang="en-US" sz="1800" dirty="0" err="1"/>
              <a:t>respuestas</a:t>
            </a:r>
            <a:r>
              <a:rPr lang="en-US" altLang="en-US" sz="1800" dirty="0"/>
              <a:t> se </a:t>
            </a:r>
            <a:r>
              <a:rPr lang="en-US" altLang="en-US" sz="1800" dirty="0" err="1"/>
              <a:t>denominan</a:t>
            </a:r>
            <a:r>
              <a:rPr lang="en-US" altLang="en-US" sz="1800" dirty="0"/>
              <a:t> "</a:t>
            </a:r>
            <a:r>
              <a:rPr lang="en-US" altLang="en-US" sz="1800" dirty="0" err="1"/>
              <a:t>Curvas</a:t>
            </a:r>
            <a:r>
              <a:rPr lang="en-US" altLang="en-US" sz="1800" dirty="0"/>
              <a:t> de </a:t>
            </a:r>
            <a:r>
              <a:rPr lang="en-US" altLang="en-US" sz="1800" dirty="0" err="1"/>
              <a:t>decremento</a:t>
            </a:r>
            <a:r>
              <a:rPr lang="en-US" altLang="en-US" sz="1800" dirty="0"/>
              <a:t> del </a:t>
            </a:r>
            <a:r>
              <a:rPr lang="en-US" altLang="en-US" sz="1800" dirty="0" err="1"/>
              <a:t>generador</a:t>
            </a:r>
            <a:r>
              <a:rPr lang="en-US" altLang="en-US" sz="1800" dirty="0"/>
              <a:t>" y se </a:t>
            </a:r>
            <a:r>
              <a:rPr lang="en-US" altLang="en-US" sz="1800" dirty="0" err="1"/>
              <a:t>requieren</a:t>
            </a:r>
            <a:r>
              <a:rPr lang="en-US" altLang="en-US" sz="1800" dirty="0"/>
              <a:t> </a:t>
            </a:r>
            <a:r>
              <a:rPr lang="en-US" altLang="en-US" sz="1800" dirty="0" err="1"/>
              <a:t>cuando</a:t>
            </a:r>
            <a:r>
              <a:rPr lang="en-US" altLang="en-US" sz="1800" dirty="0"/>
              <a:t> se </a:t>
            </a:r>
            <a:r>
              <a:rPr lang="en-US" altLang="en-US" sz="1800" dirty="0" err="1"/>
              <a:t>están</a:t>
            </a:r>
            <a:r>
              <a:rPr lang="en-US" altLang="en-US" sz="1800" dirty="0"/>
              <a:t> </a:t>
            </a:r>
            <a:r>
              <a:rPr lang="en-US" altLang="en-US" sz="1800" dirty="0" err="1"/>
              <a:t>realizando</a:t>
            </a:r>
            <a:r>
              <a:rPr lang="en-US" altLang="en-US" sz="1800" dirty="0"/>
              <a:t> </a:t>
            </a:r>
            <a:r>
              <a:rPr lang="en-US" altLang="en-US" sz="1800" dirty="0" err="1"/>
              <a:t>estudios</a:t>
            </a:r>
            <a:r>
              <a:rPr lang="en-US" altLang="en-US" sz="1800" dirty="0"/>
              <a:t> de </a:t>
            </a:r>
            <a:r>
              <a:rPr lang="en-US" altLang="en-US" sz="1800" dirty="0" err="1"/>
              <a:t>coordinación</a:t>
            </a:r>
            <a:r>
              <a:rPr lang="en-US" altLang="en-US" sz="1800" dirty="0"/>
              <a:t> de </a:t>
            </a:r>
            <a:r>
              <a:rPr lang="en-US" altLang="en-US" sz="1800" dirty="0" err="1"/>
              <a:t>relés</a:t>
            </a:r>
            <a:r>
              <a:rPr lang="en-US" altLang="en-US" sz="1800" dirty="0"/>
              <a:t>, </a:t>
            </a:r>
            <a:r>
              <a:rPr lang="en-US" altLang="en-US" sz="1800" dirty="0" err="1"/>
              <a:t>ver</a:t>
            </a:r>
            <a:r>
              <a:rPr lang="en-US" altLang="en-US" sz="1800" dirty="0"/>
              <a:t> </a:t>
            </a:r>
            <a:r>
              <a:rPr lang="en-US" altLang="en-US" sz="1800" dirty="0" err="1"/>
              <a:t>Referencia</a:t>
            </a:r>
            <a:r>
              <a:rPr lang="en-US" altLang="en-US" sz="1800" dirty="0"/>
              <a:t> 8.</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b="1" dirty="0"/>
              <a:t>b) </a:t>
            </a:r>
            <a:r>
              <a:rPr lang="en-US" altLang="en-US" sz="1800" dirty="0"/>
              <a:t>La </a:t>
            </a:r>
            <a:r>
              <a:rPr lang="en-US" altLang="en-US" sz="1800" dirty="0" err="1"/>
              <a:t>tensión</a:t>
            </a:r>
            <a:r>
              <a:rPr lang="en-US" altLang="en-US" sz="1800" dirty="0"/>
              <a:t> </a:t>
            </a:r>
            <a:r>
              <a:rPr lang="en-US" altLang="en-US" sz="1800" dirty="0" err="1"/>
              <a:t>en</a:t>
            </a:r>
            <a:r>
              <a:rPr lang="en-US" altLang="en-US" sz="1800" dirty="0"/>
              <a:t> </a:t>
            </a:r>
            <a:r>
              <a:rPr lang="en-US" altLang="en-US" sz="1800" dirty="0" err="1"/>
              <a:t>terminales</a:t>
            </a:r>
            <a:r>
              <a:rPr lang="en-US" altLang="en-US" sz="1800" dirty="0"/>
              <a:t> del </a:t>
            </a:r>
            <a:r>
              <a:rPr lang="en-US" altLang="en-US" sz="1800" dirty="0" err="1"/>
              <a:t>generador</a:t>
            </a:r>
            <a:r>
              <a:rPr lang="en-US" altLang="en-US" sz="1800" dirty="0"/>
              <a:t> </a:t>
            </a:r>
            <a:r>
              <a:rPr lang="en-US" altLang="en-US" sz="1800" dirty="0" err="1"/>
              <a:t>cae</a:t>
            </a:r>
            <a:r>
              <a:rPr lang="en-US" altLang="en-US" sz="1800" dirty="0"/>
              <a:t> a un valor </a:t>
            </a:r>
            <a:r>
              <a:rPr lang="en-US" altLang="en-US" sz="1800" dirty="0" err="1"/>
              <a:t>determinado</a:t>
            </a:r>
            <a:r>
              <a:rPr lang="en-US" altLang="en-US" sz="1800" dirty="0"/>
              <a:t> </a:t>
            </a:r>
            <a:r>
              <a:rPr lang="en-US" altLang="en-US" sz="1800" dirty="0" err="1"/>
              <a:t>por</a:t>
            </a:r>
            <a:r>
              <a:rPr lang="en-US" altLang="en-US" sz="1800" dirty="0"/>
              <a:t> la </a:t>
            </a:r>
            <a:r>
              <a:rPr lang="en-US" altLang="en-US" sz="1800" dirty="0" err="1"/>
              <a:t>ubicación</a:t>
            </a:r>
            <a:r>
              <a:rPr lang="en-US" altLang="en-US" sz="1800" dirty="0"/>
              <a:t> y la </a:t>
            </a:r>
            <a:r>
              <a:rPr lang="en-US" altLang="en-US" sz="1800" dirty="0" err="1"/>
              <a:t>impedancia</a:t>
            </a:r>
            <a:r>
              <a:rPr lang="en-US" altLang="en-US" sz="1800" dirty="0"/>
              <a:t> del </a:t>
            </a:r>
            <a:r>
              <a:rPr lang="en-US" altLang="en-US" sz="1800" dirty="0" err="1"/>
              <a:t>circuito</a:t>
            </a:r>
            <a:r>
              <a:rPr lang="en-US" altLang="en-US" sz="1800" dirty="0"/>
              <a:t> de </a:t>
            </a:r>
            <a:r>
              <a:rPr lang="en-US" altLang="en-US" sz="1800" dirty="0" err="1"/>
              <a:t>falla</a:t>
            </a:r>
            <a:r>
              <a:rPr lang="en-US" altLang="en-US" sz="1800" dirty="0"/>
              <a:t>.</a:t>
            </a:r>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r>
              <a:rPr lang="es-ES" altLang="en-US" sz="1800" dirty="0"/>
              <a:t>Z</a:t>
            </a:r>
          </a:p>
        </p:txBody>
      </p:sp>
      <p:pic>
        <p:nvPicPr>
          <p:cNvPr id="556035" name="Imagen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6275" y="511175"/>
            <a:ext cx="4308475" cy="503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6036" name="Rectángulo 3"/>
          <p:cNvSpPr>
            <a:spLocks noChangeArrowheads="1"/>
          </p:cNvSpPr>
          <p:nvPr/>
        </p:nvSpPr>
        <p:spPr bwMode="auto">
          <a:xfrm>
            <a:off x="225425" y="5548313"/>
            <a:ext cx="6096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dirty="0" err="1"/>
              <a:t>Figura</a:t>
            </a:r>
            <a:r>
              <a:rPr lang="en-US" altLang="en-US" sz="1800" b="1" dirty="0"/>
              <a:t> 12.3 Corrientes </a:t>
            </a:r>
            <a:r>
              <a:rPr lang="en-US" altLang="en-US" sz="1800" b="1" dirty="0" err="1"/>
              <a:t>decrecientes</a:t>
            </a:r>
            <a:r>
              <a:rPr lang="en-US" altLang="en-US" sz="1800" b="1" dirty="0"/>
              <a:t> </a:t>
            </a:r>
            <a:r>
              <a:rPr lang="en-US" altLang="en-US" sz="1800" b="1" dirty="0" err="1"/>
              <a:t>en</a:t>
            </a:r>
            <a:r>
              <a:rPr lang="en-US" altLang="en-US" sz="1800" b="1" dirty="0"/>
              <a:t> un </a:t>
            </a:r>
            <a:r>
              <a:rPr lang="en-US" altLang="en-US" sz="1800" b="1" dirty="0" err="1"/>
              <a:t>sistema</a:t>
            </a:r>
            <a:r>
              <a:rPr lang="en-US" altLang="en-US" sz="1800" b="1" dirty="0"/>
              <a:t> </a:t>
            </a:r>
            <a:r>
              <a:rPr lang="en-US" altLang="en-US" sz="1800" b="1" dirty="0" err="1"/>
              <a:t>alimentado</a:t>
            </a:r>
            <a:r>
              <a:rPr lang="en-US" altLang="en-US" sz="1800" b="1" dirty="0"/>
              <a:t> </a:t>
            </a:r>
            <a:r>
              <a:rPr lang="en-US" altLang="en-US" sz="1800" b="1" dirty="0" err="1"/>
              <a:t>por</a:t>
            </a:r>
            <a:r>
              <a:rPr lang="en-US" altLang="en-US" sz="1800" b="1" dirty="0"/>
              <a:t> </a:t>
            </a:r>
            <a:r>
              <a:rPr lang="en-US" altLang="en-US" sz="1800" b="1" dirty="0" err="1"/>
              <a:t>generadores</a:t>
            </a:r>
            <a:r>
              <a:rPr lang="en-US" altLang="en-US" sz="1800" b="1" dirty="0"/>
              <a:t> </a:t>
            </a:r>
            <a:r>
              <a:rPr lang="en-US" altLang="en-US" sz="1800" b="1" dirty="0" err="1" smtClean="0"/>
              <a:t>sincrónicos</a:t>
            </a:r>
            <a:r>
              <a:rPr lang="en-US" altLang="en-US" sz="1800" b="1" dirty="0" smtClean="0"/>
              <a:t>. </a:t>
            </a:r>
            <a:r>
              <a:rPr lang="en-US" altLang="en-US" sz="1800" b="1" dirty="0"/>
              <a:t>El </a:t>
            </a:r>
            <a:r>
              <a:rPr lang="en-US" altLang="en-US" sz="1800" b="1" dirty="0" err="1"/>
              <a:t>diagrama</a:t>
            </a:r>
            <a:r>
              <a:rPr lang="en-US" altLang="en-US" sz="1800" b="1" dirty="0"/>
              <a:t> </a:t>
            </a:r>
            <a:r>
              <a:rPr lang="en-US" altLang="en-US" sz="1800" b="1" dirty="0" err="1"/>
              <a:t>muestra</a:t>
            </a:r>
            <a:r>
              <a:rPr lang="en-US" altLang="en-US" sz="1800" b="1" dirty="0"/>
              <a:t> las </a:t>
            </a:r>
            <a:r>
              <a:rPr lang="en-US" altLang="en-US" sz="1800" b="1" dirty="0" err="1"/>
              <a:t>respuestas</a:t>
            </a:r>
            <a:r>
              <a:rPr lang="en-US" altLang="en-US" sz="1800" b="1" dirty="0"/>
              <a:t> de </a:t>
            </a:r>
            <a:r>
              <a:rPr lang="en-US" altLang="en-US" sz="1800" b="1" dirty="0" err="1"/>
              <a:t>corrientees</a:t>
            </a:r>
            <a:r>
              <a:rPr lang="en-US" altLang="en-US" sz="1800" b="1" dirty="0"/>
              <a:t> </a:t>
            </a:r>
            <a:r>
              <a:rPr lang="en-US" altLang="en-US" sz="1800" b="1" dirty="0" err="1"/>
              <a:t>donde</a:t>
            </a:r>
            <a:r>
              <a:rPr lang="en-US" altLang="en-US" sz="1800" b="1" dirty="0"/>
              <a:t> </a:t>
            </a:r>
            <a:r>
              <a:rPr lang="en-US" altLang="en-US" sz="1800" b="1" dirty="0" err="1"/>
              <a:t>los</a:t>
            </a:r>
            <a:r>
              <a:rPr lang="en-US" altLang="en-US" sz="1800" b="1" dirty="0"/>
              <a:t> </a:t>
            </a:r>
            <a:r>
              <a:rPr lang="en-US" altLang="en-US" sz="1800" b="1" dirty="0" err="1"/>
              <a:t>generadores</a:t>
            </a:r>
            <a:r>
              <a:rPr lang="en-US" altLang="en-US" sz="1800" b="1" dirty="0"/>
              <a:t> </a:t>
            </a:r>
            <a:r>
              <a:rPr lang="en-US" altLang="en-US" sz="1800" b="1" dirty="0" err="1"/>
              <a:t>están</a:t>
            </a:r>
            <a:r>
              <a:rPr lang="en-US" altLang="en-US" sz="1800" b="1" dirty="0"/>
              <a:t> </a:t>
            </a:r>
            <a:r>
              <a:rPr lang="en-US" altLang="en-US" sz="1800" b="1" dirty="0" err="1"/>
              <a:t>equipados</a:t>
            </a:r>
            <a:r>
              <a:rPr lang="en-US" altLang="en-US" sz="1800" b="1" dirty="0"/>
              <a:t> con AVR y sin AVR </a:t>
            </a:r>
          </a:p>
        </p:txBody>
      </p:sp>
    </p:spTree>
    <p:extLst>
      <p:ext uri="{BB962C8B-B14F-4D97-AF65-F5344CB8AC3E}">
        <p14:creationId xmlns:p14="http://schemas.microsoft.com/office/powerpoint/2010/main" val="2268318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ángulo 1"/>
          <p:cNvSpPr>
            <a:spLocks noChangeArrowheads="1"/>
          </p:cNvSpPr>
          <p:nvPr/>
        </p:nvSpPr>
        <p:spPr bwMode="auto">
          <a:xfrm>
            <a:off x="225425" y="260350"/>
            <a:ext cx="11674475" cy="6186488"/>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defRPr/>
            </a:pPr>
            <a:endParaRPr lang="en-US" altLang="en-US" sz="1800" dirty="0" smtClean="0"/>
          </a:p>
          <a:p>
            <a:pPr algn="just">
              <a:lnSpc>
                <a:spcPct val="100000"/>
              </a:lnSpc>
              <a:spcBef>
                <a:spcPct val="0"/>
              </a:spcBef>
              <a:buFontTx/>
              <a:buNone/>
              <a:defRPr/>
            </a:pPr>
            <a:r>
              <a:rPr lang="en-US" altLang="en-US" sz="1800" b="1" dirty="0" smtClean="0"/>
              <a:t>12.2.2.2 </a:t>
            </a:r>
            <a:r>
              <a:rPr lang="en-US" altLang="en-US" sz="1800" b="1" dirty="0" err="1" smtClean="0"/>
              <a:t>Característica</a:t>
            </a:r>
            <a:r>
              <a:rPr lang="en-US" altLang="en-US" sz="1800" b="1" dirty="0" smtClean="0"/>
              <a:t> de </a:t>
            </a:r>
            <a:r>
              <a:rPr lang="en-US" altLang="en-US" sz="1800" b="1" dirty="0" err="1" smtClean="0"/>
              <a:t>sobrecorriente</a:t>
            </a:r>
            <a:endParaRPr lang="en-US" altLang="en-US" sz="1800" b="1" dirty="0" smtClean="0"/>
          </a:p>
          <a:p>
            <a:pPr algn="just">
              <a:lnSpc>
                <a:spcPct val="100000"/>
              </a:lnSpc>
              <a:spcBef>
                <a:spcPct val="0"/>
              </a:spcBef>
              <a:buFontTx/>
              <a:buNone/>
              <a:defRPr/>
            </a:pPr>
            <a:endParaRPr lang="en-US" altLang="en-US" sz="1800" dirty="0" smtClean="0"/>
          </a:p>
          <a:p>
            <a:pPr algn="just">
              <a:lnSpc>
                <a:spcPct val="100000"/>
              </a:lnSpc>
              <a:spcBef>
                <a:spcPct val="0"/>
              </a:spcBef>
              <a:buFontTx/>
              <a:buNone/>
              <a:defRPr/>
            </a:pPr>
            <a:r>
              <a:rPr lang="en-US" altLang="en-US" sz="1800" dirty="0" smtClean="0"/>
              <a:t>La </a:t>
            </a:r>
            <a:r>
              <a:rPr lang="en-US" altLang="en-US" sz="1800" dirty="0" err="1" smtClean="0"/>
              <a:t>característica</a:t>
            </a:r>
            <a:r>
              <a:rPr lang="en-US" altLang="en-US" sz="1800" dirty="0" smtClean="0"/>
              <a:t> </a:t>
            </a:r>
            <a:r>
              <a:rPr lang="en-US" altLang="en-US" sz="1800" dirty="0" err="1" smtClean="0"/>
              <a:t>básica</a:t>
            </a:r>
            <a:r>
              <a:rPr lang="en-US" altLang="en-US" sz="1800" dirty="0" smtClean="0"/>
              <a:t> del </a:t>
            </a:r>
            <a:r>
              <a:rPr lang="en-US" altLang="en-US" sz="1800" dirty="0" err="1" smtClean="0"/>
              <a:t>relé</a:t>
            </a:r>
            <a:r>
              <a:rPr lang="en-US" altLang="en-US" sz="1800" dirty="0" smtClean="0"/>
              <a:t> antes de </a:t>
            </a:r>
            <a:r>
              <a:rPr lang="en-US" altLang="en-US" sz="1800" dirty="0" err="1" smtClean="0"/>
              <a:t>ser</a:t>
            </a:r>
            <a:r>
              <a:rPr lang="en-US" altLang="en-US" sz="1800" dirty="0" smtClean="0"/>
              <a:t> </a:t>
            </a:r>
            <a:r>
              <a:rPr lang="en-US" altLang="en-US" sz="1800" dirty="0" err="1" smtClean="0"/>
              <a:t>modificado</a:t>
            </a:r>
            <a:r>
              <a:rPr lang="en-US" altLang="en-US" sz="1800" dirty="0" smtClean="0"/>
              <a:t> </a:t>
            </a:r>
            <a:r>
              <a:rPr lang="en-US" altLang="en-US" sz="1800" dirty="0" err="1" smtClean="0"/>
              <a:t>por</a:t>
            </a:r>
            <a:r>
              <a:rPr lang="en-US" altLang="en-US" sz="1800" dirty="0" smtClean="0"/>
              <a:t> la </a:t>
            </a:r>
            <a:r>
              <a:rPr lang="en-US" altLang="en-US" sz="1800" dirty="0" err="1" smtClean="0"/>
              <a:t>señal</a:t>
            </a:r>
            <a:r>
              <a:rPr lang="en-US" altLang="en-US" sz="1800" dirty="0" smtClean="0"/>
              <a:t> de </a:t>
            </a:r>
            <a:r>
              <a:rPr lang="en-US" altLang="en-US" sz="1800" dirty="0" err="1" smtClean="0"/>
              <a:t>tensión</a:t>
            </a:r>
            <a:r>
              <a:rPr lang="en-US" altLang="en-US" sz="1800" dirty="0" smtClean="0"/>
              <a:t>, </a:t>
            </a:r>
            <a:r>
              <a:rPr lang="en-US" altLang="en-US" sz="1800" dirty="0" err="1" smtClean="0"/>
              <a:t>como</a:t>
            </a:r>
            <a:r>
              <a:rPr lang="en-US" altLang="en-US" sz="1800" dirty="0" smtClean="0"/>
              <a:t> se </a:t>
            </a:r>
            <a:r>
              <a:rPr lang="en-US" altLang="en-US" sz="1800" dirty="0" err="1" smtClean="0"/>
              <a:t>explica</a:t>
            </a:r>
            <a:r>
              <a:rPr lang="en-US" altLang="en-US" sz="1800" dirty="0" smtClean="0"/>
              <a:t> </a:t>
            </a:r>
            <a:r>
              <a:rPr lang="en-US" altLang="en-US" sz="1800" dirty="0" err="1" smtClean="0"/>
              <a:t>en</a:t>
            </a:r>
            <a:r>
              <a:rPr lang="en-US" altLang="en-US" sz="1800" dirty="0" smtClean="0"/>
              <a:t> la </a:t>
            </a:r>
            <a:r>
              <a:rPr lang="en-US" altLang="en-US" sz="1800" dirty="0" err="1" smtClean="0"/>
              <a:t>subsección</a:t>
            </a:r>
            <a:r>
              <a:rPr lang="en-US" altLang="en-US" sz="1800" dirty="0" smtClean="0"/>
              <a:t> 12.2.2.3, </a:t>
            </a:r>
            <a:r>
              <a:rPr lang="en-US" altLang="en-US" sz="1800" dirty="0" err="1" smtClean="0"/>
              <a:t>puede</a:t>
            </a:r>
            <a:r>
              <a:rPr lang="en-US" altLang="en-US" sz="1800" dirty="0" smtClean="0"/>
              <a:t> </a:t>
            </a:r>
            <a:r>
              <a:rPr lang="en-US" altLang="en-US" sz="1800" dirty="0" err="1" smtClean="0"/>
              <a:t>ser</a:t>
            </a:r>
            <a:r>
              <a:rPr lang="en-US" altLang="en-US" sz="1800" dirty="0" smtClean="0"/>
              <a:t> </a:t>
            </a:r>
          </a:p>
          <a:p>
            <a:pPr marL="342900" indent="-342900" algn="just">
              <a:lnSpc>
                <a:spcPct val="100000"/>
              </a:lnSpc>
              <a:spcBef>
                <a:spcPct val="0"/>
              </a:spcBef>
              <a:buFont typeface="+mj-lt"/>
              <a:buAutoNum type="arabicPeriod"/>
              <a:tabLst>
                <a:tab pos="2605088" algn="l"/>
              </a:tabLst>
              <a:defRPr/>
            </a:pPr>
            <a:r>
              <a:rPr lang="en-US" altLang="en-US" sz="1800" b="1" dirty="0" err="1" smtClean="0"/>
              <a:t>tiempo</a:t>
            </a:r>
            <a:r>
              <a:rPr lang="en-US" altLang="en-US" sz="1800" b="1" dirty="0" smtClean="0"/>
              <a:t> </a:t>
            </a:r>
            <a:r>
              <a:rPr lang="en-US" altLang="en-US" sz="1800" b="1" dirty="0" err="1" smtClean="0"/>
              <a:t>definido</a:t>
            </a:r>
            <a:r>
              <a:rPr lang="en-US" altLang="en-US" sz="1800" b="1" dirty="0" smtClean="0"/>
              <a:t>,</a:t>
            </a:r>
          </a:p>
          <a:p>
            <a:pPr marL="342900" indent="-342900" algn="just">
              <a:lnSpc>
                <a:spcPct val="100000"/>
              </a:lnSpc>
              <a:spcBef>
                <a:spcPct val="0"/>
              </a:spcBef>
              <a:buFont typeface="+mj-lt"/>
              <a:buAutoNum type="arabicPeriod"/>
              <a:tabLst>
                <a:tab pos="2605088" algn="l"/>
              </a:tabLst>
              <a:defRPr/>
            </a:pPr>
            <a:r>
              <a:rPr lang="en-US" altLang="en-US" sz="1800" b="1" dirty="0" smtClean="0"/>
              <a:t> </a:t>
            </a:r>
            <a:r>
              <a:rPr lang="en-US" altLang="en-US" sz="1800" b="1" dirty="0" err="1" smtClean="0"/>
              <a:t>inversa</a:t>
            </a:r>
            <a:r>
              <a:rPr lang="en-US" altLang="en-US" sz="1800" b="1" dirty="0" smtClean="0"/>
              <a:t> con un valor de </a:t>
            </a:r>
            <a:r>
              <a:rPr lang="en-US" altLang="en-US" sz="1800" b="1" dirty="0" err="1" smtClean="0"/>
              <a:t>tiempo</a:t>
            </a:r>
            <a:r>
              <a:rPr lang="en-US" altLang="en-US" sz="1800" b="1" dirty="0" smtClean="0"/>
              <a:t> </a:t>
            </a:r>
            <a:r>
              <a:rPr lang="en-US" altLang="en-US" sz="1800" b="1" dirty="0" err="1" smtClean="0"/>
              <a:t>mínimo</a:t>
            </a:r>
            <a:r>
              <a:rPr lang="en-US" altLang="en-US" sz="1800" b="1" dirty="0" smtClean="0"/>
              <a:t>,</a:t>
            </a:r>
          </a:p>
          <a:p>
            <a:pPr marL="342900" indent="-342900" algn="just">
              <a:lnSpc>
                <a:spcPct val="100000"/>
              </a:lnSpc>
              <a:spcBef>
                <a:spcPct val="0"/>
              </a:spcBef>
              <a:buFontTx/>
              <a:buAutoNum type="alphaLcParenR"/>
              <a:defRPr/>
            </a:pPr>
            <a:endParaRPr lang="en-US" altLang="en-US" sz="1800" dirty="0" smtClean="0"/>
          </a:p>
          <a:p>
            <a:pPr algn="just">
              <a:lnSpc>
                <a:spcPct val="100000"/>
              </a:lnSpc>
              <a:spcBef>
                <a:spcPct val="0"/>
              </a:spcBef>
              <a:buFont typeface="Arial" panose="020B0604020202020204" pitchFamily="34" charset="0"/>
              <a:buNone/>
              <a:defRPr/>
            </a:pPr>
            <a:r>
              <a:rPr lang="en-US" altLang="en-US" sz="1800" dirty="0" smtClean="0"/>
              <a:t> </a:t>
            </a:r>
            <a:r>
              <a:rPr lang="en-US" altLang="en-US" sz="1800" dirty="0" err="1" smtClean="0"/>
              <a:t>ver</a:t>
            </a:r>
            <a:r>
              <a:rPr lang="en-US" altLang="en-US" sz="1800" dirty="0" smtClean="0"/>
              <a:t> </a:t>
            </a:r>
            <a:r>
              <a:rPr lang="en-US" altLang="en-US" sz="1800" dirty="0" err="1" smtClean="0"/>
              <a:t>Figura</a:t>
            </a:r>
            <a:r>
              <a:rPr lang="en-US" altLang="en-US" sz="1800" dirty="0" smtClean="0"/>
              <a:t> 12.5 o </a:t>
            </a:r>
            <a:r>
              <a:rPr lang="en-US" altLang="en-US" sz="1800" dirty="0" err="1" smtClean="0"/>
              <a:t>Figura</a:t>
            </a:r>
            <a:r>
              <a:rPr lang="en-US" altLang="en-US" sz="1800" dirty="0" smtClean="0"/>
              <a:t> 12.6 </a:t>
            </a:r>
            <a:r>
              <a:rPr lang="en-US" altLang="en-US" sz="1800" dirty="0" err="1" smtClean="0"/>
              <a:t>extremadamente</a:t>
            </a:r>
            <a:r>
              <a:rPr lang="en-US" altLang="en-US" sz="1800" dirty="0" smtClean="0"/>
              <a:t> </a:t>
            </a:r>
            <a:r>
              <a:rPr lang="en-US" altLang="en-US" sz="1800" dirty="0" err="1" smtClean="0"/>
              <a:t>inversa</a:t>
            </a:r>
            <a:r>
              <a:rPr lang="en-US" altLang="en-US" sz="1800" dirty="0" smtClean="0"/>
              <a:t> con un valor de </a:t>
            </a:r>
            <a:r>
              <a:rPr lang="en-US" altLang="en-US" sz="1800" dirty="0" err="1" smtClean="0"/>
              <a:t>tiempo</a:t>
            </a:r>
            <a:r>
              <a:rPr lang="en-US" altLang="en-US" sz="1800" dirty="0" smtClean="0"/>
              <a:t> </a:t>
            </a:r>
            <a:r>
              <a:rPr lang="en-US" altLang="en-US" sz="1800" dirty="0" err="1" smtClean="0"/>
              <a:t>mínimo</a:t>
            </a:r>
            <a:r>
              <a:rPr lang="en-US" altLang="en-US" sz="1800" dirty="0" smtClean="0"/>
              <a:t>.</a:t>
            </a:r>
          </a:p>
          <a:p>
            <a:pPr algn="just">
              <a:lnSpc>
                <a:spcPct val="100000"/>
              </a:lnSpc>
              <a:spcBef>
                <a:spcPct val="0"/>
              </a:spcBef>
              <a:buFontTx/>
              <a:buNone/>
              <a:defRPr/>
            </a:pPr>
            <a:endParaRPr lang="es-ES" altLang="en-US" sz="1800" dirty="0" smtClean="0"/>
          </a:p>
          <a:p>
            <a:pPr algn="just">
              <a:lnSpc>
                <a:spcPct val="100000"/>
              </a:lnSpc>
              <a:spcBef>
                <a:spcPct val="0"/>
              </a:spcBef>
              <a:buFontTx/>
              <a:buNone/>
              <a:defRPr/>
            </a:pPr>
            <a:r>
              <a:rPr lang="en-US" altLang="en-US" sz="1800" b="1" dirty="0" smtClean="0"/>
              <a:t>12.2.2.3 </a:t>
            </a:r>
            <a:r>
              <a:rPr lang="en-US" altLang="en-US" sz="1800" b="1" dirty="0" err="1" smtClean="0"/>
              <a:t>Restricción</a:t>
            </a:r>
            <a:r>
              <a:rPr lang="en-US" altLang="en-US" sz="1800" b="1" dirty="0" smtClean="0"/>
              <a:t> de </a:t>
            </a:r>
            <a:r>
              <a:rPr lang="en-US" altLang="en-US" sz="1800" b="1" dirty="0" err="1" smtClean="0"/>
              <a:t>tensión</a:t>
            </a:r>
            <a:endParaRPr lang="en-US" altLang="en-US" sz="1800" b="1" dirty="0" smtClean="0"/>
          </a:p>
          <a:p>
            <a:pPr algn="just">
              <a:lnSpc>
                <a:spcPct val="100000"/>
              </a:lnSpc>
              <a:spcBef>
                <a:spcPct val="0"/>
              </a:spcBef>
              <a:buFontTx/>
              <a:buNone/>
              <a:defRPr/>
            </a:pPr>
            <a:endParaRPr lang="en-US" altLang="en-US" sz="1800" dirty="0" smtClean="0"/>
          </a:p>
          <a:p>
            <a:pPr algn="just">
              <a:lnSpc>
                <a:spcPct val="100000"/>
              </a:lnSpc>
              <a:spcBef>
                <a:spcPct val="0"/>
              </a:spcBef>
              <a:buFontTx/>
              <a:buNone/>
              <a:defRPr/>
            </a:pPr>
            <a:r>
              <a:rPr lang="en-US" altLang="en-US" sz="1800" dirty="0" smtClean="0"/>
              <a:t>Un </a:t>
            </a:r>
            <a:r>
              <a:rPr lang="en-US" altLang="en-US" sz="1800" dirty="0" err="1" smtClean="0"/>
              <a:t>relé</a:t>
            </a:r>
            <a:r>
              <a:rPr lang="en-US" altLang="en-US" sz="1800" dirty="0" smtClean="0"/>
              <a:t> de </a:t>
            </a:r>
            <a:r>
              <a:rPr lang="en-US" altLang="en-US" sz="1800" dirty="0" err="1" smtClean="0"/>
              <a:t>sobrecorriente</a:t>
            </a:r>
            <a:r>
              <a:rPr lang="en-US" altLang="en-US" sz="1800" dirty="0" smtClean="0"/>
              <a:t> </a:t>
            </a:r>
            <a:r>
              <a:rPr lang="en-US" altLang="en-US" sz="1800" dirty="0" err="1" smtClean="0"/>
              <a:t>estándar</a:t>
            </a:r>
            <a:r>
              <a:rPr lang="en-US" altLang="en-US" sz="1800" dirty="0" smtClean="0"/>
              <a:t> no </a:t>
            </a:r>
            <a:r>
              <a:rPr lang="en-US" altLang="en-US" sz="1800" dirty="0" err="1" smtClean="0"/>
              <a:t>tiene</a:t>
            </a:r>
            <a:r>
              <a:rPr lang="en-US" altLang="en-US" sz="1800" dirty="0" smtClean="0"/>
              <a:t> </a:t>
            </a:r>
            <a:r>
              <a:rPr lang="en-US" altLang="en-US" sz="1800" dirty="0" err="1" smtClean="0"/>
              <a:t>una</a:t>
            </a:r>
            <a:r>
              <a:rPr lang="en-US" altLang="en-US" sz="1800" dirty="0" smtClean="0"/>
              <a:t> </a:t>
            </a:r>
            <a:r>
              <a:rPr lang="en-US" altLang="en-US" sz="1800" dirty="0" err="1" smtClean="0"/>
              <a:t>característica</a:t>
            </a:r>
            <a:r>
              <a:rPr lang="en-US" altLang="en-US" sz="1800" dirty="0" smtClean="0"/>
              <a:t> que </a:t>
            </a:r>
            <a:r>
              <a:rPr lang="en-US" altLang="en-US" sz="1800" dirty="0" err="1" smtClean="0"/>
              <a:t>pueda</a:t>
            </a:r>
            <a:r>
              <a:rPr lang="en-US" altLang="en-US" sz="1800" dirty="0" smtClean="0"/>
              <a:t> </a:t>
            </a:r>
            <a:r>
              <a:rPr lang="en-US" altLang="en-US" sz="1800" dirty="0" err="1" smtClean="0"/>
              <a:t>dar</a:t>
            </a:r>
            <a:r>
              <a:rPr lang="en-US" altLang="en-US" sz="1800" dirty="0" smtClean="0"/>
              <a:t> </a:t>
            </a:r>
            <a:r>
              <a:rPr lang="en-US" altLang="en-US" sz="1800" dirty="0" err="1" smtClean="0"/>
              <a:t>una</a:t>
            </a:r>
            <a:r>
              <a:rPr lang="en-US" altLang="en-US" sz="1800" dirty="0" smtClean="0"/>
              <a:t> </a:t>
            </a:r>
            <a:r>
              <a:rPr lang="en-US" altLang="en-US" sz="1800" dirty="0" err="1" smtClean="0"/>
              <a:t>respuesta</a:t>
            </a:r>
            <a:r>
              <a:rPr lang="en-US" altLang="en-US" sz="1800" dirty="0" smtClean="0"/>
              <a:t> lo </a:t>
            </a:r>
            <a:r>
              <a:rPr lang="en-US" altLang="en-US" sz="1800" dirty="0" err="1" smtClean="0"/>
              <a:t>suficientemente</a:t>
            </a:r>
            <a:r>
              <a:rPr lang="en-US" altLang="en-US" sz="1800" dirty="0" smtClean="0"/>
              <a:t> </a:t>
            </a:r>
            <a:r>
              <a:rPr lang="en-US" altLang="en-US" sz="1800" dirty="0" err="1" smtClean="0"/>
              <a:t>rápida</a:t>
            </a:r>
            <a:r>
              <a:rPr lang="en-US" altLang="en-US" sz="1800" dirty="0" smtClean="0"/>
              <a:t> </a:t>
            </a:r>
            <a:r>
              <a:rPr lang="en-US" altLang="en-US" sz="1800" dirty="0" err="1" smtClean="0"/>
              <a:t>una</a:t>
            </a:r>
            <a:r>
              <a:rPr lang="en-US" altLang="en-US" sz="1800" dirty="0" smtClean="0"/>
              <a:t> </a:t>
            </a:r>
            <a:r>
              <a:rPr lang="en-US" altLang="en-US" sz="1800" dirty="0" err="1" smtClean="0"/>
              <a:t>vez</a:t>
            </a:r>
            <a:r>
              <a:rPr lang="en-US" altLang="en-US" sz="1800" dirty="0" smtClean="0"/>
              <a:t> que ha </a:t>
            </a:r>
            <a:r>
              <a:rPr lang="en-US" altLang="en-US" sz="1800" dirty="0" err="1" smtClean="0"/>
              <a:t>tenido</a:t>
            </a:r>
            <a:r>
              <a:rPr lang="en-US" altLang="en-US" sz="1800" dirty="0" smtClean="0"/>
              <a:t> </a:t>
            </a:r>
            <a:r>
              <a:rPr lang="en-US" altLang="en-US" sz="1800" dirty="0" err="1" smtClean="0"/>
              <a:t>lugar</a:t>
            </a:r>
            <a:r>
              <a:rPr lang="en-US" altLang="en-US" sz="1800" dirty="0" smtClean="0"/>
              <a:t> el </a:t>
            </a:r>
            <a:r>
              <a:rPr lang="en-US" altLang="en-US" sz="1800" dirty="0" err="1" smtClean="0"/>
              <a:t>decaimiento</a:t>
            </a:r>
            <a:r>
              <a:rPr lang="en-US" altLang="en-US" sz="1800" dirty="0" smtClean="0"/>
              <a:t> </a:t>
            </a:r>
            <a:r>
              <a:rPr lang="en-US" altLang="en-US" sz="1800" dirty="0" err="1" smtClean="0"/>
              <a:t>inicial</a:t>
            </a:r>
            <a:r>
              <a:rPr lang="en-US" altLang="en-US" sz="1800" dirty="0" smtClean="0"/>
              <a:t> de </a:t>
            </a:r>
            <a:r>
              <a:rPr lang="en-US" altLang="en-US" sz="1800" b="1" dirty="0" smtClean="0"/>
              <a:t>a)</a:t>
            </a:r>
            <a:r>
              <a:rPr lang="en-US" altLang="en-US" sz="1800" dirty="0" smtClean="0"/>
              <a:t> anterior. Para </a:t>
            </a:r>
            <a:r>
              <a:rPr lang="en-US" altLang="en-US" sz="1800" dirty="0" err="1" smtClean="0"/>
              <a:t>superar</a:t>
            </a:r>
            <a:r>
              <a:rPr lang="en-US" altLang="en-US" sz="1800" dirty="0" smtClean="0"/>
              <a:t> </a:t>
            </a:r>
            <a:r>
              <a:rPr lang="en-US" altLang="en-US" sz="1800" dirty="0" err="1" smtClean="0"/>
              <a:t>este</a:t>
            </a:r>
            <a:r>
              <a:rPr lang="en-US" altLang="en-US" sz="1800" dirty="0" smtClean="0"/>
              <a:t> </a:t>
            </a:r>
            <a:r>
              <a:rPr lang="en-US" altLang="en-US" sz="1800" dirty="0" err="1" smtClean="0"/>
              <a:t>efecto</a:t>
            </a:r>
            <a:r>
              <a:rPr lang="en-US" altLang="en-US" sz="1800" dirty="0" smtClean="0"/>
              <a:t>, el </a:t>
            </a:r>
            <a:r>
              <a:rPr lang="en-US" altLang="en-US" sz="1800" dirty="0" err="1" smtClean="0"/>
              <a:t>cambio</a:t>
            </a:r>
            <a:r>
              <a:rPr lang="en-US" altLang="en-US" sz="1800" dirty="0" smtClean="0"/>
              <a:t> </a:t>
            </a:r>
            <a:r>
              <a:rPr lang="en-US" altLang="en-US" sz="1800" dirty="0" err="1" smtClean="0"/>
              <a:t>en</a:t>
            </a:r>
            <a:r>
              <a:rPr lang="en-US" altLang="en-US" sz="1800" dirty="0" smtClean="0"/>
              <a:t> la </a:t>
            </a:r>
            <a:r>
              <a:rPr lang="en-US" altLang="en-US" sz="1800" dirty="0" err="1" smtClean="0"/>
              <a:t>tensión</a:t>
            </a:r>
            <a:r>
              <a:rPr lang="es-ES" altLang="en-US" sz="1800" dirty="0" smtClean="0"/>
              <a:t> en terminales del generador</a:t>
            </a:r>
            <a:r>
              <a:rPr lang="en-US" altLang="en-US" sz="1800" dirty="0" smtClean="0"/>
              <a:t> se </a:t>
            </a:r>
            <a:r>
              <a:rPr lang="en-US" altLang="en-US" sz="1800" dirty="0" err="1" smtClean="0"/>
              <a:t>utiliza</a:t>
            </a:r>
            <a:r>
              <a:rPr lang="en-US" altLang="en-US" sz="1800" dirty="0" smtClean="0"/>
              <a:t> para </a:t>
            </a:r>
            <a:r>
              <a:rPr lang="en-US" altLang="en-US" sz="1800" dirty="0" err="1" smtClean="0"/>
              <a:t>medir</a:t>
            </a:r>
            <a:r>
              <a:rPr lang="en-US" altLang="en-US" sz="1800" dirty="0" smtClean="0"/>
              <a:t> la </a:t>
            </a:r>
            <a:r>
              <a:rPr lang="en-US" altLang="en-US" sz="1800" dirty="0" err="1" smtClean="0"/>
              <a:t>gravedad</a:t>
            </a:r>
            <a:r>
              <a:rPr lang="en-US" altLang="en-US" sz="1800" dirty="0" smtClean="0"/>
              <a:t> de la </a:t>
            </a:r>
            <a:r>
              <a:rPr lang="en-US" altLang="en-US" sz="1800" dirty="0" err="1" smtClean="0"/>
              <a:t>falla</a:t>
            </a:r>
            <a:r>
              <a:rPr lang="en-US" altLang="en-US" sz="1800" dirty="0" smtClean="0"/>
              <a:t>. </a:t>
            </a:r>
          </a:p>
          <a:p>
            <a:pPr algn="just">
              <a:lnSpc>
                <a:spcPct val="100000"/>
              </a:lnSpc>
              <a:spcBef>
                <a:spcPct val="0"/>
              </a:spcBef>
              <a:buFontTx/>
              <a:buNone/>
              <a:defRPr/>
            </a:pPr>
            <a:endParaRPr lang="en-US" altLang="en-US" sz="1800" dirty="0" smtClean="0"/>
          </a:p>
          <a:p>
            <a:pPr algn="just">
              <a:lnSpc>
                <a:spcPct val="100000"/>
              </a:lnSpc>
              <a:spcBef>
                <a:spcPct val="0"/>
              </a:spcBef>
              <a:buFontTx/>
              <a:buNone/>
              <a:defRPr/>
            </a:pPr>
            <a:r>
              <a:rPr lang="en-US" altLang="en-US" sz="1800" dirty="0" err="1" smtClean="0"/>
              <a:t>Cuanto</a:t>
            </a:r>
            <a:r>
              <a:rPr lang="en-US" altLang="en-US" sz="1800" dirty="0" smtClean="0"/>
              <a:t> mayor sea la </a:t>
            </a:r>
            <a:r>
              <a:rPr lang="en-US" altLang="en-US" sz="1800" dirty="0" err="1" smtClean="0"/>
              <a:t>caída</a:t>
            </a:r>
            <a:r>
              <a:rPr lang="en-US" altLang="en-US" sz="1800" dirty="0" smtClean="0"/>
              <a:t> de </a:t>
            </a:r>
            <a:r>
              <a:rPr lang="en-US" altLang="en-US" sz="1800" dirty="0" err="1" smtClean="0"/>
              <a:t>tensión</a:t>
            </a:r>
            <a:r>
              <a:rPr lang="en-US" altLang="en-US" sz="1800" dirty="0" smtClean="0"/>
              <a:t>, </a:t>
            </a:r>
            <a:r>
              <a:rPr lang="en-US" altLang="en-US" sz="1800" dirty="0" err="1" smtClean="0"/>
              <a:t>más</a:t>
            </a:r>
            <a:r>
              <a:rPr lang="en-US" altLang="en-US" sz="1800" dirty="0" smtClean="0"/>
              <a:t> grave </a:t>
            </a:r>
            <a:r>
              <a:rPr lang="en-US" altLang="en-US" sz="1800" dirty="0" err="1" smtClean="0"/>
              <a:t>es</a:t>
            </a:r>
            <a:r>
              <a:rPr lang="en-US" altLang="en-US" sz="1800" dirty="0" smtClean="0"/>
              <a:t> la </a:t>
            </a:r>
            <a:r>
              <a:rPr lang="en-US" altLang="en-US" sz="1800" dirty="0" err="1" smtClean="0"/>
              <a:t>falla</a:t>
            </a:r>
            <a:r>
              <a:rPr lang="en-US" altLang="en-US" sz="1800" dirty="0" smtClean="0"/>
              <a:t>. La </a:t>
            </a:r>
            <a:r>
              <a:rPr lang="en-US" altLang="en-US" sz="1800" dirty="0" err="1" smtClean="0"/>
              <a:t>tensión</a:t>
            </a:r>
            <a:r>
              <a:rPr lang="en-US" altLang="en-US" sz="1800" dirty="0" smtClean="0"/>
              <a:t> </a:t>
            </a:r>
            <a:r>
              <a:rPr lang="en-US" altLang="en-US" sz="1800" dirty="0" err="1" smtClean="0"/>
              <a:t>medida</a:t>
            </a:r>
            <a:r>
              <a:rPr lang="en-US" altLang="en-US" sz="1800" dirty="0" smtClean="0"/>
              <a:t> se </a:t>
            </a:r>
            <a:r>
              <a:rPr lang="en-US" altLang="en-US" sz="1800" dirty="0" err="1" smtClean="0"/>
              <a:t>utiliza</a:t>
            </a:r>
            <a:r>
              <a:rPr lang="en-US" altLang="en-US" sz="1800" dirty="0" smtClean="0"/>
              <a:t> para </a:t>
            </a:r>
            <a:r>
              <a:rPr lang="en-US" altLang="en-US" sz="1800" dirty="0" err="1" smtClean="0"/>
              <a:t>modificar</a:t>
            </a:r>
            <a:r>
              <a:rPr lang="en-US" altLang="en-US" sz="1800" dirty="0" smtClean="0"/>
              <a:t> la </a:t>
            </a:r>
            <a:r>
              <a:rPr lang="en-US" altLang="en-US" sz="1800" dirty="0" err="1" smtClean="0"/>
              <a:t>característica</a:t>
            </a:r>
            <a:r>
              <a:rPr lang="en-US" altLang="en-US" sz="1800" dirty="0" smtClean="0"/>
              <a:t> del </a:t>
            </a:r>
            <a:r>
              <a:rPr lang="en-US" altLang="en-US" sz="1800" dirty="0" err="1" smtClean="0"/>
              <a:t>relé</a:t>
            </a:r>
            <a:r>
              <a:rPr lang="en-US" altLang="en-US" sz="1800" dirty="0" smtClean="0"/>
              <a:t> (</a:t>
            </a:r>
            <a:r>
              <a:rPr lang="en-US" altLang="en-US" sz="1800" dirty="0" err="1" smtClean="0"/>
              <a:t>tecnologia</a:t>
            </a:r>
            <a:r>
              <a:rPr lang="en-US" altLang="en-US" sz="1800" dirty="0" smtClean="0"/>
              <a:t> digital). </a:t>
            </a:r>
          </a:p>
          <a:p>
            <a:pPr algn="just">
              <a:lnSpc>
                <a:spcPct val="100000"/>
              </a:lnSpc>
              <a:spcBef>
                <a:spcPct val="0"/>
              </a:spcBef>
              <a:buFontTx/>
              <a:buNone/>
              <a:defRPr/>
            </a:pPr>
            <a:endParaRPr lang="en-US" altLang="en-US" sz="1800" dirty="0" smtClean="0"/>
          </a:p>
          <a:p>
            <a:pPr algn="just">
              <a:lnSpc>
                <a:spcPct val="100000"/>
              </a:lnSpc>
              <a:spcBef>
                <a:spcPct val="0"/>
              </a:spcBef>
              <a:buFontTx/>
              <a:buNone/>
              <a:defRPr/>
            </a:pPr>
            <a:r>
              <a:rPr lang="en-US" altLang="en-US" sz="1800" dirty="0" smtClean="0"/>
              <a:t>Los </a:t>
            </a:r>
            <a:r>
              <a:rPr lang="en-US" altLang="en-US" sz="1800" dirty="0" err="1" smtClean="0"/>
              <a:t>relés</a:t>
            </a:r>
            <a:r>
              <a:rPr lang="en-US" altLang="en-US" sz="1800" dirty="0" smtClean="0"/>
              <a:t> </a:t>
            </a:r>
            <a:r>
              <a:rPr lang="en-US" altLang="en-US" sz="1800" dirty="0" err="1" smtClean="0"/>
              <a:t>digitales</a:t>
            </a:r>
            <a:r>
              <a:rPr lang="en-US" altLang="en-US" sz="1800" dirty="0" smtClean="0"/>
              <a:t> </a:t>
            </a:r>
            <a:r>
              <a:rPr lang="en-US" altLang="en-US" sz="1800" dirty="0" err="1" smtClean="0"/>
              <a:t>utilizan</a:t>
            </a:r>
            <a:r>
              <a:rPr lang="en-US" altLang="en-US" sz="1800" dirty="0" smtClean="0"/>
              <a:t> un </a:t>
            </a:r>
            <a:r>
              <a:rPr lang="en-US" altLang="en-US" sz="1800" dirty="0" err="1" smtClean="0"/>
              <a:t>generador</a:t>
            </a:r>
            <a:r>
              <a:rPr lang="en-US" altLang="en-US" sz="1800" dirty="0" smtClean="0"/>
              <a:t> de </a:t>
            </a:r>
            <a:r>
              <a:rPr lang="en-US" altLang="en-US" sz="1800" dirty="0" err="1" smtClean="0"/>
              <a:t>funciones</a:t>
            </a:r>
            <a:r>
              <a:rPr lang="en-US" altLang="en-US" sz="1800" dirty="0" smtClean="0"/>
              <a:t> y un </a:t>
            </a:r>
            <a:r>
              <a:rPr lang="en-US" altLang="en-US" sz="1800" dirty="0" err="1" smtClean="0"/>
              <a:t>elemento</a:t>
            </a:r>
            <a:r>
              <a:rPr lang="en-US" altLang="en-US" sz="1800" dirty="0" smtClean="0"/>
              <a:t> </a:t>
            </a:r>
            <a:r>
              <a:rPr lang="en-US" altLang="en-US" sz="1800" dirty="0" err="1" smtClean="0"/>
              <a:t>multiplicador</a:t>
            </a:r>
            <a:r>
              <a:rPr lang="en-US" altLang="en-US" sz="1800" dirty="0" smtClean="0"/>
              <a:t> para </a:t>
            </a:r>
            <a:r>
              <a:rPr lang="en-US" altLang="en-US" sz="1800" dirty="0" err="1" smtClean="0"/>
              <a:t>lograr</a:t>
            </a:r>
            <a:r>
              <a:rPr lang="en-US" altLang="en-US" sz="1800" dirty="0" smtClean="0"/>
              <a:t> la </a:t>
            </a:r>
            <a:r>
              <a:rPr lang="en-US" altLang="en-US" sz="1800" dirty="0" err="1" smtClean="0"/>
              <a:t>característica</a:t>
            </a:r>
            <a:r>
              <a:rPr lang="en-US" altLang="en-US" sz="1800" dirty="0" smtClean="0"/>
              <a:t> </a:t>
            </a:r>
            <a:r>
              <a:rPr lang="en-US" altLang="en-US" sz="1800" dirty="0" err="1" smtClean="0"/>
              <a:t>requerida</a:t>
            </a:r>
            <a:r>
              <a:rPr lang="en-US" altLang="en-US" sz="1800" dirty="0" smtClean="0"/>
              <a:t>.</a:t>
            </a:r>
          </a:p>
          <a:p>
            <a:pPr algn="just">
              <a:lnSpc>
                <a:spcPct val="100000"/>
              </a:lnSpc>
              <a:spcBef>
                <a:spcPct val="0"/>
              </a:spcBef>
              <a:buFontTx/>
              <a:buNone/>
              <a:defRPr/>
            </a:pPr>
            <a:r>
              <a:rPr lang="en-US" altLang="en-US" sz="1800" dirty="0" smtClean="0"/>
              <a:t>La </a:t>
            </a:r>
            <a:r>
              <a:rPr lang="en-US" altLang="en-US" sz="1800" dirty="0" err="1" smtClean="0"/>
              <a:t>señal</a:t>
            </a:r>
            <a:r>
              <a:rPr lang="en-US" altLang="en-US" sz="1800" dirty="0" smtClean="0"/>
              <a:t> de </a:t>
            </a:r>
            <a:r>
              <a:rPr lang="en-US" altLang="en-US" sz="1800" dirty="0" err="1" smtClean="0"/>
              <a:t>tensión</a:t>
            </a:r>
            <a:r>
              <a:rPr lang="en-US" altLang="en-US" sz="1800" dirty="0" smtClean="0"/>
              <a:t> se </a:t>
            </a:r>
            <a:r>
              <a:rPr lang="en-US" altLang="en-US" sz="1800" dirty="0" err="1" smtClean="0"/>
              <a:t>utiliza</a:t>
            </a:r>
            <a:r>
              <a:rPr lang="en-US" altLang="en-US" sz="1800" dirty="0" smtClean="0"/>
              <a:t> para reducer </a:t>
            </a:r>
            <a:r>
              <a:rPr lang="en-US" altLang="en-US" sz="1800" dirty="0" err="1" smtClean="0"/>
              <a:t>en</a:t>
            </a:r>
            <a:r>
              <a:rPr lang="en-US" altLang="en-US" sz="1800" dirty="0" smtClean="0"/>
              <a:t> forma </a:t>
            </a:r>
            <a:r>
              <a:rPr lang="en-US" altLang="en-US" sz="1800" dirty="0" err="1" smtClean="0"/>
              <a:t>automatica</a:t>
            </a:r>
            <a:r>
              <a:rPr lang="en-US" altLang="en-US" sz="1800" dirty="0" smtClean="0"/>
              <a:t> </a:t>
            </a:r>
            <a:r>
              <a:rPr lang="en-US" altLang="en-US" sz="1800" dirty="0" err="1" smtClean="0"/>
              <a:t>en</a:t>
            </a:r>
            <a:r>
              <a:rPr lang="en-US" altLang="en-US" sz="1800" dirty="0" smtClean="0"/>
              <a:t> </a:t>
            </a:r>
            <a:r>
              <a:rPr lang="en-US" altLang="en-US" sz="1800" dirty="0" err="1" smtClean="0"/>
              <a:t>ajuste</a:t>
            </a:r>
            <a:r>
              <a:rPr lang="en-US" altLang="en-US" sz="1800" dirty="0" smtClean="0"/>
              <a:t> de </a:t>
            </a:r>
            <a:r>
              <a:rPr lang="en-US" altLang="en-US" sz="1800" dirty="0" err="1" smtClean="0"/>
              <a:t>tiempo</a:t>
            </a:r>
            <a:r>
              <a:rPr lang="en-US" altLang="en-US" sz="1800" dirty="0" smtClean="0"/>
              <a:t>.</a:t>
            </a:r>
          </a:p>
          <a:p>
            <a:pPr algn="just">
              <a:lnSpc>
                <a:spcPct val="100000"/>
              </a:lnSpc>
              <a:spcBef>
                <a:spcPct val="0"/>
              </a:spcBef>
              <a:buFontTx/>
              <a:buNone/>
              <a:defRPr/>
            </a:pPr>
            <a:endParaRPr lang="en-US" altLang="en-US" sz="1800" dirty="0" smtClean="0"/>
          </a:p>
        </p:txBody>
      </p:sp>
    </p:spTree>
    <p:extLst>
      <p:ext uri="{BB962C8B-B14F-4D97-AF65-F5344CB8AC3E}">
        <p14:creationId xmlns:p14="http://schemas.microsoft.com/office/powerpoint/2010/main" val="4135517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Rectángulo 1"/>
          <p:cNvSpPr>
            <a:spLocks noChangeArrowheads="1"/>
          </p:cNvSpPr>
          <p:nvPr/>
        </p:nvSpPr>
        <p:spPr bwMode="auto">
          <a:xfrm>
            <a:off x="212725" y="260350"/>
            <a:ext cx="11561763"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a:t>y reduzca el ajuste de tiempo, que a menudo se denomina ‘Ajuste del Multiplicador de Tiempo’. Hay varios métodos que se utilizan con frecuencia, dos de los cuales son: </a:t>
            </a:r>
          </a:p>
          <a:p>
            <a:pPr algn="just">
              <a:lnSpc>
                <a:spcPct val="100000"/>
              </a:lnSpc>
              <a:spcBef>
                <a:spcPct val="0"/>
              </a:spcBef>
              <a:buFontTx/>
              <a:buNone/>
            </a:pPr>
            <a:endParaRPr lang="en-US" altLang="en-US" sz="1800"/>
          </a:p>
          <a:p>
            <a:pPr lvl="1" algn="just">
              <a:lnSpc>
                <a:spcPct val="100000"/>
              </a:lnSpc>
              <a:spcBef>
                <a:spcPct val="0"/>
              </a:spcBef>
              <a:buFontTx/>
              <a:buNone/>
            </a:pPr>
            <a:r>
              <a:rPr lang="en-US" altLang="en-US" sz="1800" b="1"/>
              <a:t>a) Dos niveles definidos de tensión.</a:t>
            </a:r>
          </a:p>
          <a:p>
            <a:pPr lvl="1" algn="just">
              <a:lnSpc>
                <a:spcPct val="100000"/>
              </a:lnSpc>
              <a:spcBef>
                <a:spcPct val="0"/>
              </a:spcBef>
              <a:buFontTx/>
              <a:buNone/>
            </a:pPr>
            <a:r>
              <a:rPr lang="en-US" altLang="en-US" sz="1800" b="1"/>
              <a:t>b) Continuamente variable entre dos valores límites de tensión.</a:t>
            </a:r>
          </a:p>
          <a:p>
            <a:pPr lvl="1" algn="just">
              <a:lnSpc>
                <a:spcPct val="100000"/>
              </a:lnSpc>
              <a:spcBef>
                <a:spcPct val="0"/>
              </a:spcBef>
              <a:buFontTx/>
              <a:buNone/>
            </a:pPr>
            <a:endParaRPr lang="en-US" altLang="en-US" sz="1800" b="1"/>
          </a:p>
          <a:p>
            <a:pPr algn="just">
              <a:lnSpc>
                <a:spcPct val="100000"/>
              </a:lnSpc>
              <a:spcBef>
                <a:spcPct val="0"/>
              </a:spcBef>
              <a:buFontTx/>
              <a:buNone/>
            </a:pPr>
            <a:r>
              <a:rPr lang="en-US" altLang="en-US" sz="1800"/>
              <a:t>Este tipo de relé se denomina "Relé de sobrecorriente con restricción de tensión" (51 V). A menudo tiene un límite de tiempo mínimo definido integrado en su diseño.</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Una función de multiplicación típica para la restricción de tensión de acción continua es:</a:t>
            </a:r>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Para V en el rango de 20% a 80%, la figura 12.4 muestra la función de restricción de tensión.</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La operación 'sin restricciones' de estos relés se utiliza como protección de sobrecorriente de respaldo para relés aguas abajo en caso de que no respondan.</a:t>
            </a:r>
          </a:p>
          <a:p>
            <a:pPr algn="just">
              <a:lnSpc>
                <a:spcPct val="100000"/>
              </a:lnSpc>
              <a:spcBef>
                <a:spcPct val="0"/>
              </a:spcBef>
              <a:buFontTx/>
              <a:buNone/>
            </a:pPr>
            <a:endParaRPr lang="es-ES" altLang="en-US" sz="1800"/>
          </a:p>
        </p:txBody>
      </p:sp>
      <p:pic>
        <p:nvPicPr>
          <p:cNvPr id="558083"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3240088"/>
            <a:ext cx="34909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4718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Rectángulo 2"/>
          <p:cNvSpPr>
            <a:spLocks noChangeArrowheads="1"/>
          </p:cNvSpPr>
          <p:nvPr/>
        </p:nvSpPr>
        <p:spPr bwMode="auto">
          <a:xfrm>
            <a:off x="476250" y="5772150"/>
            <a:ext cx="356076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a:t>Figura 12.4 Característica de restricción de tensión para un relé de 51 V. </a:t>
            </a:r>
          </a:p>
        </p:txBody>
      </p:sp>
      <p:sp>
        <p:nvSpPr>
          <p:cNvPr id="559107" name="Rectángulo 3"/>
          <p:cNvSpPr>
            <a:spLocks noChangeArrowheads="1"/>
          </p:cNvSpPr>
          <p:nvPr/>
        </p:nvSpPr>
        <p:spPr bwMode="auto">
          <a:xfrm>
            <a:off x="4409797" y="471488"/>
            <a:ext cx="353377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dirty="0" err="1"/>
              <a:t>Figura</a:t>
            </a:r>
            <a:r>
              <a:rPr lang="en-US" altLang="en-US" sz="1800" b="1" dirty="0"/>
              <a:t> 12.5 </a:t>
            </a:r>
            <a:r>
              <a:rPr lang="en-US" altLang="en-US" sz="1800" b="1" dirty="0" err="1"/>
              <a:t>Relé</a:t>
            </a:r>
            <a:r>
              <a:rPr lang="en-US" altLang="en-US" sz="1800" b="1" dirty="0"/>
              <a:t> de </a:t>
            </a:r>
            <a:r>
              <a:rPr lang="en-US" altLang="en-US" sz="1800" b="1" dirty="0" err="1"/>
              <a:t>sobrecorriente</a:t>
            </a:r>
            <a:r>
              <a:rPr lang="en-US" altLang="en-US" sz="1800" b="1" dirty="0"/>
              <a:t> de </a:t>
            </a:r>
            <a:r>
              <a:rPr lang="en-US" altLang="en-US" sz="1800" b="1" dirty="0" err="1"/>
              <a:t>tiempo</a:t>
            </a:r>
            <a:r>
              <a:rPr lang="en-US" altLang="en-US" sz="1800" b="1" dirty="0"/>
              <a:t> </a:t>
            </a:r>
            <a:r>
              <a:rPr lang="en-US" altLang="en-US" sz="1800" b="1" dirty="0" err="1"/>
              <a:t>definido</a:t>
            </a:r>
            <a:r>
              <a:rPr lang="en-US" altLang="en-US" sz="1800" b="1" dirty="0"/>
              <a:t> con </a:t>
            </a:r>
            <a:r>
              <a:rPr lang="en-US" altLang="en-US" sz="1800" b="1" dirty="0" err="1"/>
              <a:t>una</a:t>
            </a:r>
            <a:r>
              <a:rPr lang="en-US" altLang="en-US" sz="1800" b="1" dirty="0"/>
              <a:t> </a:t>
            </a:r>
            <a:r>
              <a:rPr lang="en-US" altLang="en-US" sz="1800" b="1" dirty="0" err="1"/>
              <a:t>característica</a:t>
            </a:r>
            <a:r>
              <a:rPr lang="en-US" altLang="en-US" sz="1800" b="1" dirty="0"/>
              <a:t> de dos </a:t>
            </a:r>
            <a:r>
              <a:rPr lang="en-US" altLang="en-US" sz="1800" b="1" dirty="0" err="1"/>
              <a:t>etapas</a:t>
            </a:r>
            <a:r>
              <a:rPr lang="en-US" altLang="en-US" sz="1800" b="1" dirty="0"/>
              <a:t>.</a:t>
            </a:r>
          </a:p>
        </p:txBody>
      </p:sp>
      <p:sp>
        <p:nvSpPr>
          <p:cNvPr id="559108" name="Rectángulo 4"/>
          <p:cNvSpPr>
            <a:spLocks noChangeArrowheads="1"/>
          </p:cNvSpPr>
          <p:nvPr/>
        </p:nvSpPr>
        <p:spPr bwMode="auto">
          <a:xfrm>
            <a:off x="8337788" y="5419725"/>
            <a:ext cx="3236912"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dirty="0" err="1"/>
              <a:t>Figura</a:t>
            </a:r>
            <a:r>
              <a:rPr lang="en-US" altLang="en-US" sz="1800" b="1" dirty="0"/>
              <a:t> 12.6 </a:t>
            </a:r>
            <a:r>
              <a:rPr lang="en-US" altLang="en-US" sz="1800" b="1" dirty="0" err="1"/>
              <a:t>Relé</a:t>
            </a:r>
            <a:r>
              <a:rPr lang="en-US" altLang="en-US" sz="1800" b="1" dirty="0"/>
              <a:t> de </a:t>
            </a:r>
            <a:r>
              <a:rPr lang="en-US" altLang="en-US" sz="1800" b="1" dirty="0" err="1"/>
              <a:t>sobrecorriente</a:t>
            </a:r>
            <a:r>
              <a:rPr lang="en-US" altLang="en-US" sz="1800" b="1" dirty="0"/>
              <a:t> de </a:t>
            </a:r>
            <a:r>
              <a:rPr lang="en-US" altLang="en-US" sz="1800" b="1" dirty="0" err="1"/>
              <a:t>tiempo</a:t>
            </a:r>
            <a:r>
              <a:rPr lang="en-US" altLang="en-US" sz="1800" b="1" dirty="0"/>
              <a:t> </a:t>
            </a:r>
            <a:r>
              <a:rPr lang="en-US" altLang="en-US" sz="1800" b="1" dirty="0" err="1"/>
              <a:t>inverso</a:t>
            </a:r>
            <a:r>
              <a:rPr lang="en-US" altLang="en-US" sz="1800" b="1" dirty="0"/>
              <a:t> con un </a:t>
            </a:r>
            <a:r>
              <a:rPr lang="en-US" altLang="en-US" sz="1800" b="1" dirty="0" err="1"/>
              <a:t>límite</a:t>
            </a:r>
            <a:r>
              <a:rPr lang="en-US" altLang="en-US" sz="1800" b="1" dirty="0"/>
              <a:t> de </a:t>
            </a:r>
            <a:r>
              <a:rPr lang="en-US" altLang="en-US" sz="1800" b="1" dirty="0" err="1"/>
              <a:t>tiempo</a:t>
            </a:r>
            <a:r>
              <a:rPr lang="en-US" altLang="en-US" sz="1800" b="1" dirty="0"/>
              <a:t> </a:t>
            </a:r>
            <a:r>
              <a:rPr lang="en-US" altLang="en-US" sz="1800" b="1" dirty="0" err="1"/>
              <a:t>mínimo</a:t>
            </a:r>
            <a:r>
              <a:rPr lang="en-US" altLang="en-US" sz="1800" b="1" dirty="0"/>
              <a:t> </a:t>
            </a:r>
            <a:r>
              <a:rPr lang="en-US" altLang="en-US" sz="1800" b="1" dirty="0" err="1"/>
              <a:t>definido</a:t>
            </a:r>
            <a:r>
              <a:rPr lang="en-US" altLang="en-US" sz="1800" b="1" dirty="0"/>
              <a:t> </a:t>
            </a:r>
            <a:r>
              <a:rPr lang="en-US" altLang="en-US" sz="1800" b="1" dirty="0" err="1"/>
              <a:t>en</a:t>
            </a:r>
            <a:r>
              <a:rPr lang="en-US" altLang="en-US" sz="1800" b="1" dirty="0"/>
              <a:t> </a:t>
            </a:r>
            <a:r>
              <a:rPr lang="en-US" altLang="en-US" sz="1800" b="1" dirty="0" err="1"/>
              <a:t>corrientes</a:t>
            </a:r>
            <a:r>
              <a:rPr lang="en-US" altLang="en-US" sz="1800" b="1" dirty="0"/>
              <a:t> de </a:t>
            </a:r>
            <a:r>
              <a:rPr lang="en-US" altLang="en-US" sz="1800" b="1" dirty="0" err="1"/>
              <a:t>falla</a:t>
            </a:r>
            <a:r>
              <a:rPr lang="en-US" altLang="en-US" sz="1800" b="1" dirty="0"/>
              <a:t> </a:t>
            </a:r>
            <a:r>
              <a:rPr lang="en-US" altLang="en-US" sz="1800" b="1" dirty="0" err="1"/>
              <a:t>altas</a:t>
            </a:r>
            <a:r>
              <a:rPr lang="en-US" altLang="en-US" sz="1800" b="1" dirty="0"/>
              <a:t>. </a:t>
            </a:r>
          </a:p>
        </p:txBody>
      </p:sp>
      <p:pic>
        <p:nvPicPr>
          <p:cNvPr id="559109" name="Imagen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6550" y="471488"/>
            <a:ext cx="3838575" cy="530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9110" name="Imagen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36375" y="1317142"/>
            <a:ext cx="3533775" cy="518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9111" name="Imagen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184594" y="233363"/>
            <a:ext cx="3543300" cy="510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050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ángulo 1"/>
          <p:cNvSpPr>
            <a:spLocks noChangeArrowheads="1"/>
          </p:cNvSpPr>
          <p:nvPr/>
        </p:nvSpPr>
        <p:spPr bwMode="auto">
          <a:xfrm>
            <a:off x="212725" y="260350"/>
            <a:ext cx="11561763" cy="6462713"/>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defRPr/>
            </a:pPr>
            <a:r>
              <a:rPr lang="en-US" altLang="en-US" sz="1800" b="1" dirty="0" smtClean="0"/>
              <a:t>12.2.2.4 </a:t>
            </a:r>
            <a:r>
              <a:rPr lang="en-US" altLang="en-US" sz="1800" b="1" dirty="0" err="1" smtClean="0"/>
              <a:t>Influencia</a:t>
            </a:r>
            <a:r>
              <a:rPr lang="en-US" altLang="en-US" sz="1800" b="1" dirty="0" smtClean="0"/>
              <a:t> de las </a:t>
            </a:r>
            <a:r>
              <a:rPr lang="en-US" altLang="en-US" sz="1800" b="1" dirty="0" err="1" smtClean="0"/>
              <a:t>características</a:t>
            </a:r>
            <a:r>
              <a:rPr lang="en-US" altLang="en-US" sz="1800" b="1" dirty="0" smtClean="0"/>
              <a:t> de </a:t>
            </a:r>
            <a:r>
              <a:rPr lang="en-US" altLang="en-US" sz="1800" b="1" dirty="0" err="1" smtClean="0"/>
              <a:t>carga</a:t>
            </a:r>
            <a:endParaRPr lang="en-US" altLang="en-US" sz="1800" b="1" dirty="0" smtClean="0"/>
          </a:p>
          <a:p>
            <a:pPr algn="just">
              <a:lnSpc>
                <a:spcPct val="100000"/>
              </a:lnSpc>
              <a:spcBef>
                <a:spcPct val="0"/>
              </a:spcBef>
              <a:buFontTx/>
              <a:buNone/>
              <a:defRPr/>
            </a:pPr>
            <a:endParaRPr lang="en-US" altLang="en-US" sz="1800" dirty="0" smtClean="0"/>
          </a:p>
          <a:p>
            <a:pPr algn="just">
              <a:lnSpc>
                <a:spcPct val="100000"/>
              </a:lnSpc>
              <a:spcBef>
                <a:spcPct val="0"/>
              </a:spcBef>
              <a:buFontTx/>
              <a:buNone/>
              <a:defRPr/>
            </a:pPr>
            <a:r>
              <a:rPr lang="en-US" altLang="en-US" sz="1800" dirty="0" err="1" smtClean="0"/>
              <a:t>Ocasionalmente</a:t>
            </a:r>
            <a:r>
              <a:rPr lang="en-US" altLang="en-US" sz="1800" dirty="0" smtClean="0"/>
              <a:t>, un </a:t>
            </a:r>
            <a:r>
              <a:rPr lang="en-US" altLang="en-US" sz="1800" dirty="0" err="1" smtClean="0"/>
              <a:t>sistema</a:t>
            </a:r>
            <a:r>
              <a:rPr lang="en-US" altLang="en-US" sz="1800" dirty="0" smtClean="0"/>
              <a:t> de </a:t>
            </a:r>
            <a:r>
              <a:rPr lang="en-US" altLang="en-US" sz="1800" dirty="0" err="1" smtClean="0"/>
              <a:t>potencia</a:t>
            </a:r>
            <a:r>
              <a:rPr lang="en-US" altLang="en-US" sz="1800" dirty="0" smtClean="0"/>
              <a:t> </a:t>
            </a:r>
            <a:r>
              <a:rPr lang="en-US" altLang="en-US" sz="1800" dirty="0" err="1" smtClean="0"/>
              <a:t>puede</a:t>
            </a:r>
            <a:r>
              <a:rPr lang="en-US" altLang="en-US" sz="1800" dirty="0" smtClean="0"/>
              <a:t> </a:t>
            </a:r>
            <a:r>
              <a:rPr lang="en-US" altLang="en-US" sz="1800" dirty="0" err="1" smtClean="0"/>
              <a:t>contener</a:t>
            </a:r>
            <a:r>
              <a:rPr lang="en-US" altLang="en-US" sz="1800" dirty="0" smtClean="0"/>
              <a:t> </a:t>
            </a:r>
            <a:r>
              <a:rPr lang="en-US" altLang="en-US" sz="1800" dirty="0" err="1" smtClean="0"/>
              <a:t>motores</a:t>
            </a:r>
            <a:r>
              <a:rPr lang="en-US" altLang="en-US" sz="1800" dirty="0" smtClean="0"/>
              <a:t> que </a:t>
            </a:r>
            <a:r>
              <a:rPr lang="en-US" altLang="en-US" sz="1800" dirty="0" err="1" smtClean="0"/>
              <a:t>tienen</a:t>
            </a:r>
            <a:r>
              <a:rPr lang="en-US" altLang="en-US" sz="1800" dirty="0" smtClean="0"/>
              <a:t> un valor nominal continua normal, </a:t>
            </a:r>
            <a:r>
              <a:rPr lang="en-US" altLang="en-US" sz="1800" dirty="0" err="1" smtClean="0"/>
              <a:t>es</a:t>
            </a:r>
            <a:r>
              <a:rPr lang="en-US" altLang="en-US" sz="1800" dirty="0" smtClean="0"/>
              <a:t> </a:t>
            </a:r>
            <a:r>
              <a:rPr lang="en-US" altLang="en-US" sz="1800" dirty="0" err="1" smtClean="0"/>
              <a:t>decir</a:t>
            </a:r>
            <a:r>
              <a:rPr lang="en-US" altLang="en-US" sz="1800" dirty="0" smtClean="0"/>
              <a:t>, </a:t>
            </a:r>
            <a:r>
              <a:rPr lang="en-US" altLang="en-US" sz="1800" dirty="0" err="1" smtClean="0"/>
              <a:t>grandes</a:t>
            </a:r>
            <a:r>
              <a:rPr lang="en-US" altLang="en-US" sz="1800" dirty="0" smtClean="0"/>
              <a:t> </a:t>
            </a:r>
            <a:r>
              <a:rPr lang="en-US" altLang="en-US" sz="1800" dirty="0" err="1" smtClean="0"/>
              <a:t>en</a:t>
            </a:r>
            <a:r>
              <a:rPr lang="en-US" altLang="en-US" sz="1800" dirty="0" smtClean="0"/>
              <a:t> </a:t>
            </a:r>
            <a:r>
              <a:rPr lang="en-US" altLang="en-US" sz="1800" dirty="0" err="1" smtClean="0"/>
              <a:t>comparación</a:t>
            </a:r>
            <a:r>
              <a:rPr lang="en-US" altLang="en-US" sz="1800" dirty="0" smtClean="0"/>
              <a:t> con </a:t>
            </a:r>
            <a:r>
              <a:rPr lang="en-US" altLang="en-US" sz="1800" dirty="0" err="1" smtClean="0"/>
              <a:t>cualquiera</a:t>
            </a:r>
            <a:r>
              <a:rPr lang="en-US" altLang="en-US" sz="1800" dirty="0" smtClean="0"/>
              <a:t> de </a:t>
            </a:r>
            <a:r>
              <a:rPr lang="en-US" altLang="en-US" sz="1800" dirty="0" err="1" smtClean="0"/>
              <a:t>los</a:t>
            </a:r>
            <a:r>
              <a:rPr lang="en-US" altLang="en-US" sz="1800" dirty="0" smtClean="0"/>
              <a:t> </a:t>
            </a:r>
            <a:r>
              <a:rPr lang="en-US" altLang="en-US" sz="1800" dirty="0" err="1" smtClean="0"/>
              <a:t>principales</a:t>
            </a:r>
            <a:r>
              <a:rPr lang="en-US" altLang="en-US" sz="1800" dirty="0" smtClean="0"/>
              <a:t> </a:t>
            </a:r>
            <a:r>
              <a:rPr lang="en-US" altLang="en-US" sz="1800" dirty="0" err="1" smtClean="0"/>
              <a:t>generadores</a:t>
            </a:r>
            <a:r>
              <a:rPr lang="en-US" altLang="en-US" sz="1800" dirty="0" smtClean="0"/>
              <a:t> del </a:t>
            </a:r>
            <a:r>
              <a:rPr lang="en-US" altLang="en-US" sz="1800" dirty="0" err="1" smtClean="0"/>
              <a:t>sistema</a:t>
            </a:r>
            <a:r>
              <a:rPr lang="en-US" altLang="en-US" sz="1800" dirty="0" smtClean="0"/>
              <a:t>. </a:t>
            </a:r>
            <a:r>
              <a:rPr lang="en-US" altLang="en-US" sz="1800" dirty="0" err="1" smtClean="0"/>
              <a:t>Todos</a:t>
            </a:r>
            <a:r>
              <a:rPr lang="en-US" altLang="en-US" sz="1800" dirty="0" smtClean="0"/>
              <a:t> </a:t>
            </a:r>
            <a:r>
              <a:rPr lang="en-US" altLang="en-US" sz="1800" dirty="0" err="1" smtClean="0"/>
              <a:t>los</a:t>
            </a:r>
            <a:r>
              <a:rPr lang="en-US" altLang="en-US" sz="1800" dirty="0" smtClean="0"/>
              <a:t> </a:t>
            </a:r>
            <a:r>
              <a:rPr lang="en-US" altLang="en-US" sz="1800" dirty="0" err="1" smtClean="0"/>
              <a:t>generadores</a:t>
            </a:r>
            <a:r>
              <a:rPr lang="en-US" altLang="en-US" sz="1800" dirty="0" smtClean="0"/>
              <a:t> </a:t>
            </a:r>
            <a:r>
              <a:rPr lang="en-US" altLang="en-US" sz="1800" dirty="0" err="1" smtClean="0"/>
              <a:t>pueden</a:t>
            </a:r>
            <a:r>
              <a:rPr lang="en-US" altLang="en-US" sz="1800" dirty="0" smtClean="0"/>
              <a:t> no </a:t>
            </a:r>
            <a:r>
              <a:rPr lang="en-US" altLang="en-US" sz="1800" dirty="0" err="1" smtClean="0"/>
              <a:t>ser</a:t>
            </a:r>
            <a:r>
              <a:rPr lang="en-US" altLang="en-US" sz="1800" dirty="0" smtClean="0"/>
              <a:t> de la </a:t>
            </a:r>
            <a:r>
              <a:rPr lang="en-US" altLang="en-US" sz="1800" dirty="0" err="1" smtClean="0"/>
              <a:t>misma</a:t>
            </a:r>
            <a:r>
              <a:rPr lang="en-US" altLang="en-US" sz="1800" dirty="0" smtClean="0"/>
              <a:t> Sn.</a:t>
            </a:r>
          </a:p>
          <a:p>
            <a:pPr algn="just">
              <a:lnSpc>
                <a:spcPct val="100000"/>
              </a:lnSpc>
              <a:spcBef>
                <a:spcPct val="0"/>
              </a:spcBef>
              <a:buFontTx/>
              <a:buNone/>
              <a:defRPr/>
            </a:pPr>
            <a:r>
              <a:rPr lang="en-US" altLang="en-US" sz="1800" dirty="0" smtClean="0"/>
              <a:t>El </a:t>
            </a:r>
            <a:r>
              <a:rPr lang="en-US" altLang="en-US" sz="1800" dirty="0" err="1" smtClean="0"/>
              <a:t>arranque</a:t>
            </a:r>
            <a:r>
              <a:rPr lang="en-US" altLang="en-US" sz="1800" dirty="0" smtClean="0"/>
              <a:t> </a:t>
            </a:r>
            <a:r>
              <a:rPr lang="en-US" altLang="en-US" sz="1800" dirty="0" err="1" smtClean="0"/>
              <a:t>directo</a:t>
            </a:r>
            <a:r>
              <a:rPr lang="en-US" altLang="en-US" sz="1800" dirty="0" smtClean="0"/>
              <a:t> </a:t>
            </a:r>
            <a:r>
              <a:rPr lang="en-US" altLang="en-US" sz="1800" dirty="0" err="1" smtClean="0"/>
              <a:t>en</a:t>
            </a:r>
            <a:r>
              <a:rPr lang="en-US" altLang="en-US" sz="1800" dirty="0" smtClean="0"/>
              <a:t> </a:t>
            </a:r>
            <a:r>
              <a:rPr lang="en-US" altLang="en-US" sz="1800" dirty="0" err="1" smtClean="0"/>
              <a:t>línea</a:t>
            </a:r>
            <a:r>
              <a:rPr lang="en-US" altLang="en-US" sz="1800" dirty="0" smtClean="0"/>
              <a:t> de </a:t>
            </a:r>
            <a:r>
              <a:rPr lang="en-US" altLang="en-US" sz="1800" dirty="0" err="1" smtClean="0"/>
              <a:t>estos</a:t>
            </a:r>
            <a:r>
              <a:rPr lang="en-US" altLang="en-US" sz="1800" dirty="0" smtClean="0"/>
              <a:t> </a:t>
            </a:r>
            <a:r>
              <a:rPr lang="en-US" altLang="en-US" sz="1800" dirty="0" err="1" smtClean="0"/>
              <a:t>motores</a:t>
            </a:r>
            <a:r>
              <a:rPr lang="en-US" altLang="en-US" sz="1800" dirty="0" smtClean="0"/>
              <a:t> </a:t>
            </a:r>
            <a:r>
              <a:rPr lang="en-US" altLang="en-US" sz="1800" dirty="0" err="1" smtClean="0"/>
              <a:t>grandes</a:t>
            </a:r>
            <a:r>
              <a:rPr lang="en-US" altLang="en-US" sz="1800" dirty="0" smtClean="0"/>
              <a:t> </a:t>
            </a:r>
            <a:r>
              <a:rPr lang="en-US" altLang="en-US" sz="1800" dirty="0" err="1" smtClean="0"/>
              <a:t>puede</a:t>
            </a:r>
            <a:r>
              <a:rPr lang="en-US" altLang="en-US" sz="1800" dirty="0" smtClean="0"/>
              <a:t> </a:t>
            </a:r>
            <a:r>
              <a:rPr lang="en-US" altLang="en-US" sz="1800" dirty="0" err="1" smtClean="0"/>
              <a:t>causar</a:t>
            </a:r>
            <a:r>
              <a:rPr lang="en-US" altLang="en-US" sz="1800" dirty="0" smtClean="0"/>
              <a:t> </a:t>
            </a:r>
            <a:r>
              <a:rPr lang="en-US" altLang="en-US" sz="1800" dirty="0" err="1" smtClean="0"/>
              <a:t>varios</a:t>
            </a:r>
            <a:r>
              <a:rPr lang="en-US" altLang="en-US" sz="1800" dirty="0" smtClean="0"/>
              <a:t> </a:t>
            </a:r>
            <a:r>
              <a:rPr lang="en-US" altLang="en-US" sz="1800" dirty="0" err="1" smtClean="0"/>
              <a:t>problemas</a:t>
            </a:r>
            <a:r>
              <a:rPr lang="en-US" altLang="en-US" sz="1800" dirty="0" smtClean="0"/>
              <a:t> con el </a:t>
            </a:r>
            <a:r>
              <a:rPr lang="en-US" altLang="en-US" sz="1800" dirty="0" err="1" smtClean="0"/>
              <a:t>rendimiento</a:t>
            </a:r>
            <a:r>
              <a:rPr lang="en-US" altLang="en-US" sz="1800" dirty="0" smtClean="0"/>
              <a:t> de </a:t>
            </a:r>
            <a:r>
              <a:rPr lang="en-US" altLang="en-US" sz="1800" dirty="0" err="1" smtClean="0"/>
              <a:t>los</a:t>
            </a:r>
            <a:r>
              <a:rPr lang="en-US" altLang="en-US" sz="1800" dirty="0" smtClean="0"/>
              <a:t> </a:t>
            </a:r>
            <a:r>
              <a:rPr lang="en-US" altLang="en-US" sz="1800" dirty="0" err="1" smtClean="0"/>
              <a:t>relés</a:t>
            </a:r>
            <a:r>
              <a:rPr lang="en-US" altLang="en-US" sz="1800" dirty="0" smtClean="0"/>
              <a:t> de </a:t>
            </a:r>
            <a:r>
              <a:rPr lang="en-US" altLang="en-US" sz="1800" dirty="0" err="1" smtClean="0"/>
              <a:t>protección</a:t>
            </a:r>
            <a:r>
              <a:rPr lang="en-US" altLang="en-US" sz="1800" dirty="0" smtClean="0"/>
              <a:t> del </a:t>
            </a:r>
            <a:r>
              <a:rPr lang="en-US" altLang="en-US" sz="1800" dirty="0" err="1" smtClean="0"/>
              <a:t>generador</a:t>
            </a:r>
            <a:r>
              <a:rPr lang="en-US" altLang="en-US" sz="1800" dirty="0" smtClean="0"/>
              <a:t>, </a:t>
            </a:r>
            <a:r>
              <a:rPr lang="en-US" altLang="en-US" sz="1800" dirty="0" err="1" smtClean="0"/>
              <a:t>por</a:t>
            </a:r>
            <a:r>
              <a:rPr lang="en-US" altLang="en-US" sz="1800" dirty="0" smtClean="0"/>
              <a:t> </a:t>
            </a:r>
            <a:r>
              <a:rPr lang="en-US" altLang="en-US" sz="1800" dirty="0" err="1" smtClean="0"/>
              <a:t>ejemplo</a:t>
            </a:r>
            <a:r>
              <a:rPr lang="en-US" altLang="en-US" sz="1800" dirty="0" smtClean="0"/>
              <a:t>:-</a:t>
            </a:r>
          </a:p>
          <a:p>
            <a:pPr marL="342900" indent="-342900" algn="just">
              <a:lnSpc>
                <a:spcPct val="100000"/>
              </a:lnSpc>
              <a:spcBef>
                <a:spcPct val="0"/>
              </a:spcBef>
              <a:buFont typeface="+mj-lt"/>
              <a:buAutoNum type="alphaLcParenR"/>
              <a:defRPr/>
            </a:pPr>
            <a:r>
              <a:rPr lang="en-US" altLang="en-US" sz="1800" dirty="0" err="1" smtClean="0"/>
              <a:t>Caída</a:t>
            </a:r>
            <a:r>
              <a:rPr lang="en-US" altLang="en-US" sz="1800" dirty="0" smtClean="0"/>
              <a:t> de </a:t>
            </a:r>
            <a:r>
              <a:rPr lang="en-US" altLang="en-US" sz="1800" dirty="0" err="1" smtClean="0"/>
              <a:t>tensión</a:t>
            </a:r>
            <a:r>
              <a:rPr lang="en-US" altLang="en-US" sz="1800" dirty="0" smtClean="0"/>
              <a:t> </a:t>
            </a:r>
            <a:r>
              <a:rPr lang="en-US" altLang="en-US" sz="1800" dirty="0" err="1" smtClean="0"/>
              <a:t>en</a:t>
            </a:r>
            <a:r>
              <a:rPr lang="en-US" altLang="en-US" sz="1800" dirty="0" smtClean="0"/>
              <a:t> las </a:t>
            </a:r>
            <a:r>
              <a:rPr lang="en-US" altLang="en-US" sz="1800" dirty="0" err="1" smtClean="0"/>
              <a:t>terminales</a:t>
            </a:r>
            <a:r>
              <a:rPr lang="en-US" altLang="en-US" sz="1800" dirty="0" smtClean="0"/>
              <a:t> del </a:t>
            </a:r>
            <a:r>
              <a:rPr lang="en-US" altLang="en-US" sz="1800" dirty="0" err="1" smtClean="0"/>
              <a:t>generador</a:t>
            </a:r>
            <a:r>
              <a:rPr lang="en-US" altLang="en-US" sz="1800" dirty="0" smtClean="0"/>
              <a:t> </a:t>
            </a:r>
            <a:r>
              <a:rPr lang="en-US" altLang="en-US" sz="1800" dirty="0" err="1" smtClean="0"/>
              <a:t>durante</a:t>
            </a:r>
            <a:r>
              <a:rPr lang="en-US" altLang="en-US" sz="1800" dirty="0" smtClean="0"/>
              <a:t> </a:t>
            </a:r>
            <a:r>
              <a:rPr lang="en-US" altLang="en-US" sz="1800" dirty="0" err="1" smtClean="0"/>
              <a:t>los</a:t>
            </a:r>
            <a:r>
              <a:rPr lang="en-US" altLang="en-US" sz="1800" dirty="0" smtClean="0"/>
              <a:t> </a:t>
            </a:r>
            <a:r>
              <a:rPr lang="en-US" altLang="en-US" sz="1800" dirty="0" err="1" smtClean="0"/>
              <a:t>primeros</a:t>
            </a:r>
            <a:r>
              <a:rPr lang="en-US" altLang="en-US" sz="1800" dirty="0" smtClean="0"/>
              <a:t> 100 </a:t>
            </a:r>
            <a:r>
              <a:rPr lang="en-US" altLang="en-US" sz="1800" dirty="0" err="1" smtClean="0"/>
              <a:t>milis</a:t>
            </a:r>
            <a:r>
              <a:rPr lang="en-US" altLang="en-US" sz="1800" dirty="0" smtClean="0"/>
              <a:t>, </a:t>
            </a:r>
            <a:r>
              <a:rPr lang="en-US" altLang="en-US" sz="1800" dirty="0" err="1" smtClean="0"/>
              <a:t>más</a:t>
            </a:r>
            <a:r>
              <a:rPr lang="en-US" altLang="en-US" sz="1800" dirty="0" smtClean="0"/>
              <a:t> o </a:t>
            </a:r>
            <a:r>
              <a:rPr lang="en-US" altLang="en-US" sz="1800" dirty="0" err="1" smtClean="0"/>
              <a:t>menos</a:t>
            </a:r>
            <a:r>
              <a:rPr lang="en-US" altLang="en-US" sz="1800" dirty="0" smtClean="0"/>
              <a:t>, </a:t>
            </a:r>
            <a:r>
              <a:rPr lang="en-US" altLang="en-US" sz="1800" dirty="0" err="1" smtClean="0"/>
              <a:t>cuando</a:t>
            </a:r>
            <a:r>
              <a:rPr lang="en-US" altLang="en-US" sz="1800" dirty="0" smtClean="0"/>
              <a:t> el motor </a:t>
            </a:r>
            <a:r>
              <a:rPr lang="en-US" altLang="en-US" sz="1800" dirty="0" err="1" smtClean="0"/>
              <a:t>arranca.para</a:t>
            </a:r>
            <a:r>
              <a:rPr lang="en-US" altLang="en-US" sz="1800" dirty="0" smtClean="0"/>
              <a:t> </a:t>
            </a:r>
            <a:r>
              <a:rPr lang="en-US" altLang="en-US" sz="1800" dirty="0" err="1" smtClean="0"/>
              <a:t>correr</a:t>
            </a:r>
            <a:r>
              <a:rPr lang="en-US" altLang="en-US" sz="1800" dirty="0" smtClean="0"/>
              <a:t> a </a:t>
            </a:r>
            <a:r>
              <a:rPr lang="en-US" altLang="en-US" sz="1800" dirty="0" err="1" smtClean="0"/>
              <a:t>toda</a:t>
            </a:r>
            <a:r>
              <a:rPr lang="en-US" altLang="en-US" sz="1800" dirty="0" smtClean="0"/>
              <a:t> </a:t>
            </a:r>
            <a:r>
              <a:rPr lang="en-US" altLang="en-US" sz="1800" dirty="0" err="1" smtClean="0"/>
              <a:t>velocidad</a:t>
            </a:r>
            <a:r>
              <a:rPr lang="en-US" altLang="en-US" sz="1800" dirty="0" smtClean="0"/>
              <a:t>. </a:t>
            </a:r>
            <a:r>
              <a:rPr lang="en-US" altLang="en-US" sz="1800" dirty="0" err="1" smtClean="0"/>
              <a:t>Esto</a:t>
            </a:r>
            <a:r>
              <a:rPr lang="en-US" altLang="en-US" sz="1800" dirty="0" smtClean="0"/>
              <a:t> </a:t>
            </a:r>
            <a:r>
              <a:rPr lang="en-US" altLang="en-US" sz="1800" dirty="0" err="1" smtClean="0"/>
              <a:t>es</a:t>
            </a:r>
            <a:r>
              <a:rPr lang="en-US" altLang="en-US" sz="1800" dirty="0" smtClean="0"/>
              <a:t> </a:t>
            </a:r>
            <a:r>
              <a:rPr lang="en-US" altLang="en-US" sz="1800" dirty="0" err="1" smtClean="0"/>
              <a:t>causado</a:t>
            </a:r>
            <a:r>
              <a:rPr lang="en-US" altLang="en-US" sz="1800" dirty="0" smtClean="0"/>
              <a:t> </a:t>
            </a:r>
            <a:r>
              <a:rPr lang="en-US" altLang="en-US" sz="1800" dirty="0" err="1" smtClean="0"/>
              <a:t>por</a:t>
            </a:r>
            <a:r>
              <a:rPr lang="en-US" altLang="en-US" sz="1800" dirty="0" smtClean="0"/>
              <a:t> la </a:t>
            </a:r>
            <a:r>
              <a:rPr lang="en-US" altLang="en-US" sz="1800" dirty="0" err="1" smtClean="0"/>
              <a:t>alta</a:t>
            </a:r>
            <a:r>
              <a:rPr lang="en-US" altLang="en-US" sz="1800" dirty="0" smtClean="0"/>
              <a:t> </a:t>
            </a:r>
            <a:r>
              <a:rPr lang="en-US" altLang="en-US" sz="1800" dirty="0" err="1" smtClean="0"/>
              <a:t>corriente</a:t>
            </a:r>
            <a:r>
              <a:rPr lang="en-US" altLang="en-US" sz="1800" dirty="0" smtClean="0"/>
              <a:t> </a:t>
            </a:r>
            <a:r>
              <a:rPr lang="en-US" altLang="en-US" sz="1800" dirty="0" err="1" smtClean="0"/>
              <a:t>reactiva</a:t>
            </a:r>
            <a:r>
              <a:rPr lang="en-US" altLang="en-US" sz="1800" dirty="0" smtClean="0"/>
              <a:t> </a:t>
            </a:r>
            <a:r>
              <a:rPr lang="en-US" altLang="en-US" sz="1800" dirty="0" err="1" smtClean="0"/>
              <a:t>consumida</a:t>
            </a:r>
            <a:r>
              <a:rPr lang="en-US" altLang="en-US" sz="1800" dirty="0" smtClean="0"/>
              <a:t> </a:t>
            </a:r>
            <a:r>
              <a:rPr lang="en-US" altLang="en-US" sz="1800" dirty="0" err="1" smtClean="0"/>
              <a:t>por</a:t>
            </a:r>
            <a:r>
              <a:rPr lang="en-US" altLang="en-US" sz="1800" dirty="0" smtClean="0"/>
              <a:t> el motor, que permanence </a:t>
            </a:r>
            <a:r>
              <a:rPr lang="en-US" altLang="en-US" sz="1800" dirty="0" err="1" smtClean="0"/>
              <a:t>casi</a:t>
            </a:r>
            <a:r>
              <a:rPr lang="en-US" altLang="en-US" sz="1800" dirty="0" smtClean="0"/>
              <a:t> </a:t>
            </a:r>
            <a:r>
              <a:rPr lang="en-US" altLang="en-US" sz="1800" dirty="0" err="1" smtClean="0"/>
              <a:t>constante</a:t>
            </a:r>
            <a:r>
              <a:rPr lang="en-US" altLang="en-US" sz="1800" dirty="0" smtClean="0"/>
              <a:t> hasta que el motor se </a:t>
            </a:r>
            <a:r>
              <a:rPr lang="en-US" altLang="en-US" sz="1800" dirty="0" err="1" smtClean="0"/>
              <a:t>acerca</a:t>
            </a:r>
            <a:r>
              <a:rPr lang="en-US" altLang="en-US" sz="1800" dirty="0" smtClean="0"/>
              <a:t> a </a:t>
            </a:r>
            <a:r>
              <a:rPr lang="en-US" altLang="en-US" sz="1800" dirty="0" err="1" smtClean="0"/>
              <a:t>su</a:t>
            </a:r>
            <a:r>
              <a:rPr lang="en-US" altLang="en-US" sz="1800" dirty="0" smtClean="0"/>
              <a:t> </a:t>
            </a:r>
            <a:r>
              <a:rPr lang="en-US" altLang="en-US" sz="1800" dirty="0" err="1" smtClean="0"/>
              <a:t>operación</a:t>
            </a:r>
            <a:r>
              <a:rPr lang="en-US" altLang="en-US" sz="1800" dirty="0" smtClean="0"/>
              <a:t> de </a:t>
            </a:r>
            <a:r>
              <a:rPr lang="en-US" altLang="en-US" sz="1800" dirty="0" err="1" smtClean="0"/>
              <a:t>velocidad</a:t>
            </a:r>
            <a:r>
              <a:rPr lang="en-US" altLang="en-US" sz="1800" dirty="0" smtClean="0"/>
              <a:t> </a:t>
            </a:r>
            <a:r>
              <a:rPr lang="en-US" altLang="en-US" sz="1800" dirty="0" err="1" smtClean="0"/>
              <a:t>máxima</a:t>
            </a:r>
            <a:r>
              <a:rPr lang="en-US" altLang="en-US" sz="1800" dirty="0" smtClean="0"/>
              <a:t>. La </a:t>
            </a:r>
            <a:r>
              <a:rPr lang="en-US" altLang="en-US" sz="1800" dirty="0" err="1" smtClean="0"/>
              <a:t>caída</a:t>
            </a:r>
            <a:r>
              <a:rPr lang="en-US" altLang="en-US" sz="1800" dirty="0" smtClean="0"/>
              <a:t> de </a:t>
            </a:r>
            <a:r>
              <a:rPr lang="en-US" altLang="en-US" sz="1800" dirty="0" err="1" smtClean="0"/>
              <a:t>tensión</a:t>
            </a:r>
            <a:r>
              <a:rPr lang="en-US" altLang="en-US" sz="1800" dirty="0" smtClean="0"/>
              <a:t> </a:t>
            </a:r>
            <a:r>
              <a:rPr lang="en-US" altLang="en-US" sz="1800" dirty="0" err="1" smtClean="0"/>
              <a:t>puede</a:t>
            </a:r>
            <a:r>
              <a:rPr lang="en-US" altLang="en-US" sz="1800" dirty="0" smtClean="0"/>
              <a:t> </a:t>
            </a:r>
            <a:r>
              <a:rPr lang="en-US" altLang="en-US" sz="1800" dirty="0" err="1" smtClean="0"/>
              <a:t>causar</a:t>
            </a:r>
            <a:r>
              <a:rPr lang="en-US" altLang="en-US" sz="1800" dirty="0" smtClean="0"/>
              <a:t> </a:t>
            </a:r>
            <a:r>
              <a:rPr lang="en-US" altLang="en-US" sz="1800" dirty="0" err="1" smtClean="0"/>
              <a:t>disparos</a:t>
            </a:r>
            <a:r>
              <a:rPr lang="en-US" altLang="en-US" sz="1800" dirty="0" smtClean="0"/>
              <a:t> de la </a:t>
            </a:r>
            <a:r>
              <a:rPr lang="en-US" altLang="en-US" sz="1800" dirty="0" err="1" smtClean="0"/>
              <a:t>aparamenta</a:t>
            </a:r>
            <a:r>
              <a:rPr lang="en-US" altLang="en-US" sz="1800" dirty="0" smtClean="0"/>
              <a:t> </a:t>
            </a:r>
            <a:r>
              <a:rPr lang="en-US" altLang="en-US" sz="1800" dirty="0" err="1" smtClean="0"/>
              <a:t>aguas</a:t>
            </a:r>
            <a:r>
              <a:rPr lang="en-US" altLang="en-US" sz="1800" dirty="0" smtClean="0"/>
              <a:t> </a:t>
            </a:r>
            <a:r>
              <a:rPr lang="en-US" altLang="en-US" sz="1800" dirty="0" err="1" smtClean="0"/>
              <a:t>abajo</a:t>
            </a:r>
            <a:r>
              <a:rPr lang="en-US" altLang="en-US" sz="1800" dirty="0" smtClean="0"/>
              <a:t> </a:t>
            </a:r>
            <a:r>
              <a:rPr lang="en-US" altLang="en-US" sz="1800" dirty="0" err="1" smtClean="0"/>
              <a:t>si</a:t>
            </a:r>
            <a:r>
              <a:rPr lang="en-US" altLang="en-US" sz="1800" dirty="0" smtClean="0"/>
              <a:t> los </a:t>
            </a:r>
            <a:r>
              <a:rPr lang="en-US" altLang="en-US" sz="1800" dirty="0" err="1" smtClean="0"/>
              <a:t>suministros</a:t>
            </a:r>
            <a:r>
              <a:rPr lang="en-US" altLang="en-US" sz="1800" dirty="0" smtClean="0"/>
              <a:t> de </a:t>
            </a:r>
            <a:r>
              <a:rPr lang="en-US" altLang="en-US" sz="1800" dirty="0" err="1" smtClean="0"/>
              <a:t>su</a:t>
            </a:r>
            <a:r>
              <a:rPr lang="en-US" altLang="en-US" sz="1800" dirty="0" smtClean="0"/>
              <a:t> </a:t>
            </a:r>
            <a:r>
              <a:rPr lang="en-US" altLang="en-US" sz="1800" dirty="0" err="1" smtClean="0"/>
              <a:t>circuito</a:t>
            </a:r>
            <a:r>
              <a:rPr lang="en-US" altLang="en-US" sz="1800" dirty="0" smtClean="0"/>
              <a:t> de control se </a:t>
            </a:r>
            <a:r>
              <a:rPr lang="en-US" altLang="en-US" sz="1800" dirty="0" err="1" smtClean="0"/>
              <a:t>toman</a:t>
            </a:r>
            <a:r>
              <a:rPr lang="en-US" altLang="en-US" sz="1800" dirty="0" smtClean="0"/>
              <a:t> del </a:t>
            </a:r>
            <a:r>
              <a:rPr lang="en-US" altLang="en-US" sz="1800" dirty="0" err="1" smtClean="0"/>
              <a:t>sistema</a:t>
            </a:r>
            <a:r>
              <a:rPr lang="en-US" altLang="en-US" sz="1800" dirty="0" smtClean="0"/>
              <a:t> de </a:t>
            </a:r>
            <a:r>
              <a:rPr lang="en-US" altLang="en-US" sz="1800" dirty="0" err="1" smtClean="0"/>
              <a:t>alimentación</a:t>
            </a:r>
            <a:r>
              <a:rPr lang="en-US" altLang="en-US" sz="1800" dirty="0" smtClean="0"/>
              <a:t> de CA, </a:t>
            </a:r>
            <a:r>
              <a:rPr lang="en-US" altLang="en-US" sz="1800" dirty="0" err="1" smtClean="0"/>
              <a:t>p.ej.Transformadores</a:t>
            </a:r>
            <a:r>
              <a:rPr lang="en-US" altLang="en-US" sz="1800" dirty="0" smtClean="0"/>
              <a:t> de </a:t>
            </a:r>
            <a:r>
              <a:rPr lang="en-US" altLang="en-US" sz="1800" dirty="0" err="1" smtClean="0"/>
              <a:t>tensión</a:t>
            </a:r>
            <a:r>
              <a:rPr lang="en-US" altLang="en-US" sz="1800" dirty="0" smtClean="0"/>
              <a:t> para </a:t>
            </a:r>
            <a:r>
              <a:rPr lang="en-US" altLang="en-US" sz="1800" dirty="0" err="1" smtClean="0"/>
              <a:t>aparamenta</a:t>
            </a:r>
            <a:r>
              <a:rPr lang="en-US" altLang="en-US" sz="1800" dirty="0" smtClean="0"/>
              <a:t>. </a:t>
            </a:r>
            <a:r>
              <a:rPr lang="en-US" altLang="en-US" sz="1800" dirty="0" err="1" smtClean="0"/>
              <a:t>Puede</a:t>
            </a:r>
            <a:r>
              <a:rPr lang="en-US" altLang="en-US" sz="1800" dirty="0" smtClean="0"/>
              <a:t> </a:t>
            </a:r>
            <a:r>
              <a:rPr lang="en-US" altLang="en-US" sz="1800" dirty="0" err="1" smtClean="0"/>
              <a:t>ocurrir</a:t>
            </a:r>
            <a:r>
              <a:rPr lang="en-US" altLang="en-US" sz="1800" dirty="0" smtClean="0"/>
              <a:t> </a:t>
            </a:r>
            <a:r>
              <a:rPr lang="en-US" altLang="en-US" sz="1800" dirty="0" err="1" smtClean="0"/>
              <a:t>una</a:t>
            </a:r>
            <a:r>
              <a:rPr lang="en-US" altLang="en-US" sz="1800" dirty="0" smtClean="0"/>
              <a:t> </a:t>
            </a:r>
            <a:r>
              <a:rPr lang="en-US" altLang="en-US" sz="1800" dirty="0" err="1" smtClean="0"/>
              <a:t>caída</a:t>
            </a:r>
            <a:r>
              <a:rPr lang="en-US" altLang="en-US" sz="1800" dirty="0" smtClean="0"/>
              <a:t> de </a:t>
            </a:r>
            <a:r>
              <a:rPr lang="en-US" altLang="en-US" sz="1800" dirty="0" err="1" smtClean="0"/>
              <a:t>tensión</a:t>
            </a:r>
            <a:r>
              <a:rPr lang="en-US" altLang="en-US" sz="1800" dirty="0" smtClean="0"/>
              <a:t> </a:t>
            </a:r>
            <a:r>
              <a:rPr lang="en-US" altLang="en-US" sz="1800" dirty="0" err="1" smtClean="0"/>
              <a:t>prolongada</a:t>
            </a:r>
            <a:r>
              <a:rPr lang="en-US" altLang="en-US" sz="1800" dirty="0" smtClean="0"/>
              <a:t> </a:t>
            </a:r>
            <a:r>
              <a:rPr lang="en-US" altLang="en-US" sz="1800" dirty="0" err="1" smtClean="0"/>
              <a:t>si</a:t>
            </a:r>
            <a:r>
              <a:rPr lang="en-US" altLang="en-US" sz="1800" dirty="0" smtClean="0"/>
              <a:t> la </a:t>
            </a:r>
            <a:r>
              <a:rPr lang="en-US" altLang="en-US" sz="1800" dirty="0" err="1" smtClean="0"/>
              <a:t>excitación</a:t>
            </a:r>
            <a:r>
              <a:rPr lang="en-US" altLang="en-US" sz="1800" dirty="0" smtClean="0"/>
              <a:t> del </a:t>
            </a:r>
            <a:r>
              <a:rPr lang="en-US" altLang="en-US" sz="1800" dirty="0" err="1" smtClean="0"/>
              <a:t>generador</a:t>
            </a:r>
            <a:r>
              <a:rPr lang="en-US" altLang="en-US" sz="1800" dirty="0" smtClean="0"/>
              <a:t> no </a:t>
            </a:r>
            <a:r>
              <a:rPr lang="en-US" altLang="en-US" sz="1800" dirty="0" err="1" smtClean="0"/>
              <a:t>es</a:t>
            </a:r>
            <a:r>
              <a:rPr lang="en-US" altLang="en-US" sz="1800" dirty="0" smtClean="0"/>
              <a:t> </a:t>
            </a:r>
            <a:r>
              <a:rPr lang="en-US" altLang="en-US" sz="1800" dirty="0" err="1" smtClean="0"/>
              <a:t>provisto</a:t>
            </a:r>
            <a:r>
              <a:rPr lang="en-US" altLang="en-US" sz="1800" dirty="0" smtClean="0"/>
              <a:t> con </a:t>
            </a:r>
            <a:r>
              <a:rPr lang="en-US" altLang="en-US" sz="1800" dirty="0" err="1" smtClean="0"/>
              <a:t>suficiente</a:t>
            </a:r>
            <a:r>
              <a:rPr lang="en-US" altLang="en-US" sz="1800" dirty="0" smtClean="0"/>
              <a:t> </a:t>
            </a:r>
            <a:r>
              <a:rPr lang="en-US" altLang="en-US" sz="1800" dirty="0" err="1" smtClean="0"/>
              <a:t>capacidad</a:t>
            </a:r>
            <a:r>
              <a:rPr lang="en-US" altLang="en-US" sz="1800" dirty="0" smtClean="0"/>
              <a:t> de </a:t>
            </a:r>
            <a:r>
              <a:rPr lang="en-US" altLang="en-US" sz="1800" dirty="0" err="1" smtClean="0"/>
              <a:t>tensión</a:t>
            </a:r>
            <a:r>
              <a:rPr lang="en-US" altLang="en-US" sz="1800" dirty="0" smtClean="0"/>
              <a:t> de </a:t>
            </a:r>
            <a:r>
              <a:rPr lang="en-US" altLang="en-US" sz="1800" dirty="0" err="1" smtClean="0"/>
              <a:t>techo</a:t>
            </a:r>
            <a:r>
              <a:rPr lang="en-US" altLang="en-US" sz="1800" dirty="0" smtClean="0"/>
              <a:t>.</a:t>
            </a:r>
          </a:p>
          <a:p>
            <a:pPr marL="342900" indent="-342900" algn="just">
              <a:lnSpc>
                <a:spcPct val="100000"/>
              </a:lnSpc>
              <a:spcBef>
                <a:spcPct val="0"/>
              </a:spcBef>
              <a:buFont typeface="+mj-lt"/>
              <a:buAutoNum type="alphaLcParenR"/>
              <a:defRPr/>
            </a:pPr>
            <a:endParaRPr lang="en-US" altLang="en-US" sz="1800" dirty="0" smtClean="0"/>
          </a:p>
          <a:p>
            <a:pPr marL="342900" indent="-342900" algn="just">
              <a:lnSpc>
                <a:spcPct val="100000"/>
              </a:lnSpc>
              <a:spcBef>
                <a:spcPct val="0"/>
              </a:spcBef>
              <a:buFont typeface="+mj-lt"/>
              <a:buAutoNum type="alphaLcParenR"/>
              <a:defRPr/>
            </a:pPr>
            <a:r>
              <a:rPr lang="en-US" altLang="en-US" sz="1800" dirty="0" err="1" smtClean="0"/>
              <a:t>Puede</a:t>
            </a:r>
            <a:r>
              <a:rPr lang="en-US" altLang="en-US" sz="1800" dirty="0" smtClean="0"/>
              <a:t> </a:t>
            </a:r>
            <a:r>
              <a:rPr lang="en-US" altLang="en-US" sz="1800" dirty="0" err="1" smtClean="0"/>
              <a:t>ocurrir</a:t>
            </a:r>
            <a:r>
              <a:rPr lang="en-US" altLang="en-US" sz="1800" dirty="0" smtClean="0"/>
              <a:t> </a:t>
            </a:r>
            <a:r>
              <a:rPr lang="en-US" altLang="en-US" sz="1800" dirty="0" err="1" smtClean="0"/>
              <a:t>una</a:t>
            </a:r>
            <a:r>
              <a:rPr lang="en-US" altLang="en-US" sz="1800" dirty="0" smtClean="0"/>
              <a:t> </a:t>
            </a:r>
            <a:r>
              <a:rPr lang="en-US" altLang="en-US" sz="1800" dirty="0" err="1" smtClean="0"/>
              <a:t>sobretensión</a:t>
            </a:r>
            <a:r>
              <a:rPr lang="en-US" altLang="en-US" sz="1800" dirty="0" smtClean="0"/>
              <a:t> al final del </a:t>
            </a:r>
            <a:r>
              <a:rPr lang="en-US" altLang="en-US" sz="1800" dirty="0" err="1" smtClean="0"/>
              <a:t>período</a:t>
            </a:r>
            <a:r>
              <a:rPr lang="en-US" altLang="en-US" sz="1800" dirty="0" smtClean="0"/>
              <a:t> de </a:t>
            </a:r>
            <a:r>
              <a:rPr lang="en-US" altLang="en-US" sz="1800" dirty="0" err="1" smtClean="0"/>
              <a:t>arranque</a:t>
            </a:r>
            <a:r>
              <a:rPr lang="en-US" altLang="en-US" sz="1800" dirty="0" smtClean="0"/>
              <a:t> del motor </a:t>
            </a:r>
            <a:r>
              <a:rPr lang="en-US" altLang="en-US" sz="1800" dirty="0" err="1" smtClean="0"/>
              <a:t>si</a:t>
            </a:r>
            <a:r>
              <a:rPr lang="en-US" altLang="en-US" sz="1800" dirty="0" smtClean="0"/>
              <a:t> la </a:t>
            </a:r>
            <a:r>
              <a:rPr lang="en-US" altLang="en-US" sz="1800" dirty="0" err="1" smtClean="0"/>
              <a:t>excitación</a:t>
            </a:r>
            <a:r>
              <a:rPr lang="en-US" altLang="en-US" sz="1800" dirty="0" smtClean="0"/>
              <a:t> del </a:t>
            </a:r>
            <a:r>
              <a:rPr lang="en-US" altLang="en-US" sz="1800" dirty="0" err="1" smtClean="0"/>
              <a:t>generador</a:t>
            </a:r>
            <a:r>
              <a:rPr lang="en-US" altLang="en-US" sz="1800" dirty="0" smtClean="0"/>
              <a:t> ha </a:t>
            </a:r>
            <a:r>
              <a:rPr lang="en-US" altLang="en-US" sz="1800" dirty="0" err="1" smtClean="0"/>
              <a:t>sido</a:t>
            </a:r>
            <a:r>
              <a:rPr lang="en-US" altLang="en-US" sz="1800" dirty="0" smtClean="0"/>
              <a:t> </a:t>
            </a:r>
            <a:r>
              <a:rPr lang="en-US" altLang="en-US" sz="1800" dirty="0" err="1" smtClean="0"/>
              <a:t>forzado</a:t>
            </a:r>
            <a:r>
              <a:rPr lang="en-US" altLang="en-US" sz="1800" dirty="0" smtClean="0"/>
              <a:t> a un alto </a:t>
            </a:r>
            <a:r>
              <a:rPr lang="en-US" altLang="en-US" sz="1800" dirty="0" err="1" smtClean="0"/>
              <a:t>nivel</a:t>
            </a:r>
            <a:r>
              <a:rPr lang="en-US" altLang="en-US" sz="1800" dirty="0" smtClean="0"/>
              <a:t>. La </a:t>
            </a:r>
            <a:r>
              <a:rPr lang="en-US" altLang="en-US" sz="1800" dirty="0" err="1" smtClean="0"/>
              <a:t>pérdida</a:t>
            </a:r>
            <a:r>
              <a:rPr lang="en-US" altLang="en-US" sz="1800" dirty="0" smtClean="0"/>
              <a:t> </a:t>
            </a:r>
            <a:r>
              <a:rPr lang="en-US" altLang="en-US" sz="1800" dirty="0" err="1" smtClean="0"/>
              <a:t>repentina</a:t>
            </a:r>
            <a:r>
              <a:rPr lang="en-US" altLang="en-US" sz="1800" dirty="0" smtClean="0"/>
              <a:t> de la </a:t>
            </a:r>
            <a:r>
              <a:rPr lang="en-US" altLang="en-US" sz="1800" dirty="0" err="1" smtClean="0"/>
              <a:t>alta</a:t>
            </a:r>
            <a:r>
              <a:rPr lang="en-US" altLang="en-US" sz="1800" dirty="0" smtClean="0"/>
              <a:t> </a:t>
            </a:r>
            <a:r>
              <a:rPr lang="en-US" altLang="en-US" sz="1800" dirty="0" err="1" smtClean="0"/>
              <a:t>corriente</a:t>
            </a:r>
            <a:r>
              <a:rPr lang="en-US" altLang="en-US" sz="1800" dirty="0" smtClean="0"/>
              <a:t> de </a:t>
            </a:r>
            <a:r>
              <a:rPr lang="en-US" altLang="en-US" sz="1800" dirty="0" err="1" smtClean="0"/>
              <a:t>arranque</a:t>
            </a:r>
            <a:r>
              <a:rPr lang="en-US" altLang="en-US" sz="1800" dirty="0" smtClean="0"/>
              <a:t> </a:t>
            </a:r>
            <a:r>
              <a:rPr lang="en-US" altLang="en-US" sz="1800" dirty="0" err="1" smtClean="0"/>
              <a:t>reactiva</a:t>
            </a:r>
            <a:r>
              <a:rPr lang="en-US" altLang="en-US" sz="1800" dirty="0" smtClean="0"/>
              <a:t> </a:t>
            </a:r>
            <a:r>
              <a:rPr lang="en-US" altLang="en-US" sz="1800" dirty="0" err="1" smtClean="0"/>
              <a:t>elevará</a:t>
            </a:r>
            <a:r>
              <a:rPr lang="en-US" altLang="en-US" sz="1800" dirty="0" smtClean="0"/>
              <a:t> la </a:t>
            </a:r>
            <a:r>
              <a:rPr lang="en-US" altLang="en-US" sz="1800" dirty="0" err="1" smtClean="0"/>
              <a:t>tensión</a:t>
            </a:r>
            <a:r>
              <a:rPr lang="en-US" altLang="en-US" sz="1800" dirty="0" smtClean="0"/>
              <a:t> en </a:t>
            </a:r>
            <a:r>
              <a:rPr lang="en-US" altLang="en-US" sz="1800" dirty="0" err="1" smtClean="0"/>
              <a:t>terminales</a:t>
            </a:r>
            <a:r>
              <a:rPr lang="en-US" altLang="en-US" sz="1800" dirty="0" smtClean="0"/>
              <a:t> del </a:t>
            </a:r>
            <a:r>
              <a:rPr lang="en-US" altLang="en-US" sz="1800" dirty="0" err="1" smtClean="0"/>
              <a:t>generador</a:t>
            </a:r>
            <a:r>
              <a:rPr lang="en-US" altLang="en-US" sz="1800" dirty="0" smtClean="0"/>
              <a:t> </a:t>
            </a:r>
            <a:r>
              <a:rPr lang="en-US" altLang="en-US" sz="1800" dirty="0" err="1" smtClean="0"/>
              <a:t>significativamente</a:t>
            </a:r>
            <a:r>
              <a:rPr lang="en-US" altLang="en-US" sz="1800" dirty="0" smtClean="0"/>
              <a:t>, lo que </a:t>
            </a:r>
            <a:r>
              <a:rPr lang="en-US" altLang="en-US" sz="1800" dirty="0" err="1" smtClean="0"/>
              <a:t>puede</a:t>
            </a:r>
            <a:r>
              <a:rPr lang="en-US" altLang="en-US" sz="1800" dirty="0" smtClean="0"/>
              <a:t> </a:t>
            </a:r>
            <a:r>
              <a:rPr lang="en-US" altLang="en-US" sz="1800" dirty="0" err="1" smtClean="0"/>
              <a:t>tomar</a:t>
            </a:r>
            <a:r>
              <a:rPr lang="en-US" altLang="en-US" sz="1800" dirty="0" smtClean="0"/>
              <a:t> un </a:t>
            </a:r>
            <a:r>
              <a:rPr lang="en-US" altLang="en-US" sz="1800" dirty="0" err="1" smtClean="0"/>
              <a:t>segundo</a:t>
            </a:r>
            <a:r>
              <a:rPr lang="en-US" altLang="en-US" sz="1800" dirty="0" smtClean="0"/>
              <a:t>, </a:t>
            </a:r>
            <a:r>
              <a:rPr lang="en-US" altLang="en-US" sz="1800" dirty="0" err="1" smtClean="0"/>
              <a:t>más</a:t>
            </a:r>
            <a:r>
              <a:rPr lang="en-US" altLang="en-US" sz="1800" dirty="0" smtClean="0"/>
              <a:t> o </a:t>
            </a:r>
            <a:r>
              <a:rPr lang="en-US" altLang="en-US" sz="1800" dirty="0" err="1" smtClean="0"/>
              <a:t>menos</a:t>
            </a:r>
            <a:r>
              <a:rPr lang="en-US" altLang="en-US" sz="1800" dirty="0" smtClean="0"/>
              <a:t>, de </a:t>
            </a:r>
            <a:r>
              <a:rPr lang="en-US" altLang="en-US" sz="1800" dirty="0" err="1" smtClean="0"/>
              <a:t>tiempo</a:t>
            </a:r>
            <a:r>
              <a:rPr lang="en-US" altLang="en-US" sz="1800" dirty="0" smtClean="0"/>
              <a:t> para </a:t>
            </a:r>
            <a:r>
              <a:rPr lang="en-US" altLang="en-US" sz="1800" dirty="0" err="1" smtClean="0"/>
              <a:t>recuperarse</a:t>
            </a:r>
            <a:r>
              <a:rPr lang="en-US" altLang="en-US" sz="1800" dirty="0" smtClean="0"/>
              <a:t>. Para </a:t>
            </a:r>
            <a:r>
              <a:rPr lang="en-US" altLang="en-US" sz="1800" dirty="0" err="1" smtClean="0"/>
              <a:t>istemas</a:t>
            </a:r>
            <a:r>
              <a:rPr lang="en-US" altLang="en-US" sz="1800" dirty="0" smtClean="0"/>
              <a:t> </a:t>
            </a:r>
            <a:r>
              <a:rPr lang="en-US" altLang="en-US" sz="1800" dirty="0" err="1" smtClean="0"/>
              <a:t>alta</a:t>
            </a:r>
            <a:r>
              <a:rPr lang="en-US" altLang="en-US" sz="1800" dirty="0" smtClean="0"/>
              <a:t> </a:t>
            </a:r>
            <a:r>
              <a:rPr lang="en-US" altLang="en-US" sz="1800" dirty="0" err="1" smtClean="0"/>
              <a:t>tensión</a:t>
            </a:r>
            <a:r>
              <a:rPr lang="en-US" altLang="en-US" sz="1800" dirty="0" smtClean="0"/>
              <a:t> </a:t>
            </a:r>
            <a:r>
              <a:rPr lang="en-US" altLang="en-US" sz="1800" dirty="0" err="1" smtClean="0"/>
              <a:t>este</a:t>
            </a:r>
            <a:r>
              <a:rPr lang="en-US" altLang="en-US" sz="1800" dirty="0" smtClean="0"/>
              <a:t> </a:t>
            </a:r>
            <a:r>
              <a:rPr lang="en-US" altLang="en-US" sz="1800" dirty="0" err="1" smtClean="0"/>
              <a:t>aumento</a:t>
            </a:r>
            <a:r>
              <a:rPr lang="en-US" altLang="en-US" sz="1800" dirty="0" smtClean="0"/>
              <a:t> en la </a:t>
            </a:r>
            <a:r>
              <a:rPr lang="en-US" altLang="en-US" sz="1800" dirty="0" err="1" smtClean="0"/>
              <a:t>tensión</a:t>
            </a:r>
            <a:r>
              <a:rPr lang="en-US" altLang="en-US" sz="1800" dirty="0" smtClean="0"/>
              <a:t> </a:t>
            </a:r>
            <a:r>
              <a:rPr lang="en-US" altLang="en-US" sz="1800" dirty="0" err="1" smtClean="0"/>
              <a:t>puede</a:t>
            </a:r>
            <a:r>
              <a:rPr lang="en-US" altLang="en-US" sz="1800" dirty="0" smtClean="0"/>
              <a:t> ser </a:t>
            </a:r>
            <a:r>
              <a:rPr lang="en-US" altLang="en-US" sz="1800" dirty="0" err="1" smtClean="0"/>
              <a:t>inaceptable</a:t>
            </a:r>
            <a:r>
              <a:rPr lang="en-US" altLang="en-US" sz="1800" dirty="0" smtClean="0"/>
              <a:t> para los </a:t>
            </a:r>
            <a:r>
              <a:rPr lang="en-US" altLang="en-US" sz="1800" dirty="0" err="1" smtClean="0"/>
              <a:t>límites</a:t>
            </a:r>
            <a:r>
              <a:rPr lang="en-US" altLang="en-US" sz="1800" dirty="0" smtClean="0"/>
              <a:t> de </a:t>
            </a:r>
            <a:r>
              <a:rPr lang="en-US" altLang="en-US" sz="1800" dirty="0" err="1" smtClean="0"/>
              <a:t>aislamiento</a:t>
            </a:r>
            <a:r>
              <a:rPr lang="en-US" altLang="en-US" sz="1800" dirty="0" smtClean="0"/>
              <a:t> del </a:t>
            </a:r>
            <a:r>
              <a:rPr lang="en-US" altLang="en-US" sz="1800" dirty="0" err="1" smtClean="0"/>
              <a:t>equipo</a:t>
            </a:r>
            <a:r>
              <a:rPr lang="en-US" altLang="en-US" sz="1800" dirty="0" smtClean="0"/>
              <a:t> en el </a:t>
            </a:r>
            <a:r>
              <a:rPr lang="en-US" altLang="en-US" sz="1800" dirty="0" err="1" smtClean="0"/>
              <a:t>sistema</a:t>
            </a:r>
            <a:r>
              <a:rPr lang="en-US" altLang="en-US" sz="1800" dirty="0" smtClean="0"/>
              <a:t>, </a:t>
            </a:r>
            <a:r>
              <a:rPr lang="en-US" altLang="en-US" sz="1800" dirty="0" err="1" smtClean="0"/>
              <a:t>p.ej</a:t>
            </a:r>
            <a:r>
              <a:rPr lang="en-US" altLang="en-US" sz="1800" dirty="0" smtClean="0"/>
              <a:t>. </a:t>
            </a:r>
            <a:r>
              <a:rPr lang="en-US" altLang="en-US" sz="1800" dirty="0" err="1" smtClean="0"/>
              <a:t>motores</a:t>
            </a:r>
            <a:r>
              <a:rPr lang="en-US" altLang="en-US" sz="1800" dirty="0" smtClean="0"/>
              <a:t>, </a:t>
            </a:r>
            <a:r>
              <a:rPr lang="en-US" altLang="en-US" sz="1800" dirty="0" err="1" smtClean="0"/>
              <a:t>transformadores</a:t>
            </a:r>
            <a:r>
              <a:rPr lang="en-US" altLang="en-US" sz="1800" dirty="0" smtClean="0"/>
              <a:t>, cables. Este </a:t>
            </a:r>
            <a:r>
              <a:rPr lang="en-US" altLang="en-US" sz="1800" dirty="0" err="1" smtClean="0"/>
              <a:t>problema</a:t>
            </a:r>
            <a:r>
              <a:rPr lang="en-US" altLang="en-US" sz="1800" dirty="0" smtClean="0"/>
              <a:t> </a:t>
            </a:r>
            <a:r>
              <a:rPr lang="en-US" altLang="en-US" sz="1800" dirty="0" err="1" smtClean="0"/>
              <a:t>ocurre</a:t>
            </a:r>
            <a:r>
              <a:rPr lang="en-US" altLang="en-US" sz="1800" dirty="0" smtClean="0"/>
              <a:t> </a:t>
            </a:r>
            <a:r>
              <a:rPr lang="en-US" altLang="en-US" sz="1800" dirty="0" err="1" smtClean="0"/>
              <a:t>particularmente</a:t>
            </a:r>
            <a:r>
              <a:rPr lang="en-US" altLang="en-US" sz="1800" dirty="0" smtClean="0"/>
              <a:t> </a:t>
            </a:r>
            <a:r>
              <a:rPr lang="en-US" altLang="en-US" sz="1800" dirty="0" err="1" smtClean="0"/>
              <a:t>cuando</a:t>
            </a:r>
            <a:r>
              <a:rPr lang="en-US" altLang="en-US" sz="1800" dirty="0" smtClean="0"/>
              <a:t> los </a:t>
            </a:r>
            <a:r>
              <a:rPr lang="en-US" altLang="en-US" sz="1800" dirty="0" err="1" smtClean="0"/>
              <a:t>tiempos</a:t>
            </a:r>
            <a:r>
              <a:rPr lang="en-US" altLang="en-US" sz="1800" dirty="0" smtClean="0"/>
              <a:t> </a:t>
            </a:r>
            <a:r>
              <a:rPr lang="en-US" altLang="en-US" sz="1800" dirty="0" err="1" smtClean="0"/>
              <a:t>arranque</a:t>
            </a:r>
            <a:r>
              <a:rPr lang="en-US" altLang="en-US" sz="1800" dirty="0" smtClean="0"/>
              <a:t> del motor </a:t>
            </a:r>
            <a:r>
              <a:rPr lang="en-US" altLang="en-US" sz="1800" dirty="0" err="1" smtClean="0"/>
              <a:t>superan</a:t>
            </a:r>
            <a:r>
              <a:rPr lang="en-US" altLang="en-US" sz="1800" dirty="0" smtClean="0"/>
              <a:t> los 5 s, </a:t>
            </a:r>
            <a:r>
              <a:rPr lang="en-US" altLang="en-US" sz="1800" dirty="0" err="1" smtClean="0"/>
              <a:t>p.ej</a:t>
            </a:r>
            <a:r>
              <a:rPr lang="en-US" altLang="en-US" sz="1800" dirty="0" smtClean="0"/>
              <a:t>. </a:t>
            </a:r>
            <a:r>
              <a:rPr lang="en-US" altLang="en-US" sz="1800" dirty="0" err="1" smtClean="0"/>
              <a:t>grandes</a:t>
            </a:r>
            <a:r>
              <a:rPr lang="en-US" altLang="en-US" sz="1800" dirty="0" smtClean="0"/>
              <a:t> </a:t>
            </a:r>
            <a:r>
              <a:rPr lang="en-US" altLang="en-US" sz="1800" dirty="0" err="1" smtClean="0"/>
              <a:t>compresores</a:t>
            </a:r>
            <a:r>
              <a:rPr lang="en-US" altLang="en-US" sz="1800" dirty="0" smtClean="0"/>
              <a:t> de gas de </a:t>
            </a:r>
            <a:r>
              <a:rPr lang="en-US" altLang="en-US" sz="1800" dirty="0" err="1" smtClean="0"/>
              <a:t>alta</a:t>
            </a:r>
            <a:r>
              <a:rPr lang="en-US" altLang="en-US" sz="1800" dirty="0" smtClean="0"/>
              <a:t> </a:t>
            </a:r>
            <a:r>
              <a:rPr lang="en-US" altLang="en-US" sz="1800" dirty="0" err="1" smtClean="0"/>
              <a:t>velocidad.Los</a:t>
            </a:r>
            <a:r>
              <a:rPr lang="en-US" altLang="en-US" sz="1800" dirty="0" smtClean="0"/>
              <a:t> </a:t>
            </a:r>
            <a:r>
              <a:rPr lang="en-US" altLang="en-US" sz="1800" dirty="0" err="1" smtClean="0"/>
              <a:t>relés</a:t>
            </a:r>
            <a:r>
              <a:rPr lang="en-US" altLang="en-US" sz="1800" dirty="0" smtClean="0"/>
              <a:t> de </a:t>
            </a:r>
            <a:r>
              <a:rPr lang="en-US" altLang="en-US" sz="1800" dirty="0" err="1" smtClean="0"/>
              <a:t>baja</a:t>
            </a:r>
            <a:r>
              <a:rPr lang="en-US" altLang="en-US" sz="1800" dirty="0" smtClean="0"/>
              <a:t> </a:t>
            </a:r>
            <a:r>
              <a:rPr lang="en-US" altLang="en-US" sz="1800" dirty="0" err="1" smtClean="0"/>
              <a:t>tensión</a:t>
            </a:r>
            <a:r>
              <a:rPr lang="en-US" altLang="en-US" sz="1800" dirty="0" smtClean="0"/>
              <a:t> y </a:t>
            </a:r>
            <a:r>
              <a:rPr lang="en-US" altLang="en-US" sz="1800" dirty="0" err="1" smtClean="0"/>
              <a:t>sobretensión</a:t>
            </a:r>
            <a:r>
              <a:rPr lang="en-US" altLang="en-US" sz="1800" dirty="0" smtClean="0"/>
              <a:t> se </a:t>
            </a:r>
            <a:r>
              <a:rPr lang="en-US" altLang="en-US" sz="1800" dirty="0" err="1" smtClean="0"/>
              <a:t>usan</a:t>
            </a:r>
            <a:r>
              <a:rPr lang="en-US" altLang="en-US" sz="1800" dirty="0" smtClean="0"/>
              <a:t> a menudo </a:t>
            </a:r>
            <a:r>
              <a:rPr lang="en-US" altLang="en-US" sz="1800" dirty="0" err="1" smtClean="0"/>
              <a:t>en</a:t>
            </a:r>
            <a:r>
              <a:rPr lang="en-US" altLang="en-US" sz="1800" dirty="0" smtClean="0"/>
              <a:t> </a:t>
            </a:r>
            <a:r>
              <a:rPr lang="en-US" altLang="en-US" sz="1800" dirty="0" err="1" smtClean="0"/>
              <a:t>los</a:t>
            </a:r>
            <a:r>
              <a:rPr lang="en-US" altLang="en-US" sz="1800" dirty="0" smtClean="0"/>
              <a:t> </a:t>
            </a:r>
            <a:r>
              <a:rPr lang="en-US" altLang="en-US" sz="1800" dirty="0" err="1" smtClean="0"/>
              <a:t>generadores</a:t>
            </a:r>
            <a:r>
              <a:rPr lang="en-US" altLang="en-US" sz="1800" dirty="0" smtClean="0"/>
              <a:t> para </a:t>
            </a:r>
            <a:r>
              <a:rPr lang="en-US" altLang="en-US" sz="1800" dirty="0" err="1" smtClean="0"/>
              <a:t>proteger</a:t>
            </a:r>
            <a:r>
              <a:rPr lang="en-US" altLang="en-US" sz="1800" dirty="0" smtClean="0"/>
              <a:t> contra </a:t>
            </a:r>
            <a:r>
              <a:rPr lang="en-US" altLang="en-US" sz="1800" dirty="0" err="1" smtClean="0"/>
              <a:t>sobrecargas</a:t>
            </a:r>
            <a:r>
              <a:rPr lang="en-US" altLang="en-US" sz="1800" dirty="0" smtClean="0"/>
              <a:t> </a:t>
            </a:r>
            <a:r>
              <a:rPr lang="en-US" altLang="en-US" sz="1800" dirty="0" err="1" smtClean="0"/>
              <a:t>prolongadas</a:t>
            </a:r>
            <a:r>
              <a:rPr lang="en-US" altLang="en-US" sz="1800" dirty="0" smtClean="0"/>
              <a:t>, vistas </a:t>
            </a:r>
            <a:r>
              <a:rPr lang="en-US" altLang="en-US" sz="1800" dirty="0" err="1" smtClean="0"/>
              <a:t>como</a:t>
            </a:r>
            <a:r>
              <a:rPr lang="en-US" altLang="en-US" sz="1800" dirty="0" smtClean="0"/>
              <a:t> </a:t>
            </a:r>
            <a:r>
              <a:rPr lang="en-US" altLang="en-US" sz="1800" dirty="0" err="1" smtClean="0"/>
              <a:t>baja</a:t>
            </a:r>
            <a:r>
              <a:rPr lang="en-US" altLang="en-US" sz="1800" dirty="0" smtClean="0"/>
              <a:t> </a:t>
            </a:r>
            <a:r>
              <a:rPr lang="en-US" altLang="en-US" sz="1800" dirty="0" err="1" smtClean="0"/>
              <a:t>tensión</a:t>
            </a:r>
            <a:r>
              <a:rPr lang="en-US" altLang="en-US" sz="1800" dirty="0" smtClean="0"/>
              <a:t>; y </a:t>
            </a:r>
            <a:r>
              <a:rPr lang="en-US" altLang="en-US" sz="1800" dirty="0" err="1" smtClean="0"/>
              <a:t>tensión</a:t>
            </a:r>
            <a:r>
              <a:rPr lang="en-US" altLang="en-US" sz="1800" dirty="0" smtClean="0"/>
              <a:t> </a:t>
            </a:r>
            <a:r>
              <a:rPr lang="en-US" altLang="en-US" sz="1800" dirty="0" err="1" smtClean="0"/>
              <a:t>excesiva</a:t>
            </a:r>
            <a:r>
              <a:rPr lang="en-US" altLang="en-US" sz="1800" dirty="0" smtClean="0"/>
              <a:t> </a:t>
            </a:r>
            <a:r>
              <a:rPr lang="en-US" altLang="en-US" sz="1800" dirty="0" err="1" smtClean="0"/>
              <a:t>en</a:t>
            </a:r>
            <a:r>
              <a:rPr lang="en-US" altLang="en-US" sz="1800" dirty="0" smtClean="0"/>
              <a:t> el </a:t>
            </a:r>
            <a:r>
              <a:rPr lang="en-US" altLang="en-US" sz="1800" dirty="0" err="1" smtClean="0"/>
              <a:t>aislamiento</a:t>
            </a:r>
            <a:r>
              <a:rPr lang="en-US" altLang="en-US" sz="1800" dirty="0" smtClean="0"/>
              <a:t>, vista </a:t>
            </a:r>
            <a:r>
              <a:rPr lang="en-US" altLang="en-US" sz="1800" dirty="0" err="1" smtClean="0"/>
              <a:t>como</a:t>
            </a:r>
            <a:r>
              <a:rPr lang="en-US" altLang="en-US" sz="1800" dirty="0" smtClean="0"/>
              <a:t> </a:t>
            </a:r>
            <a:r>
              <a:rPr lang="en-US" altLang="en-US" sz="1800" dirty="0" err="1" smtClean="0"/>
              <a:t>sobretensión.Estos</a:t>
            </a:r>
            <a:r>
              <a:rPr lang="en-US" altLang="en-US" sz="1800" dirty="0" smtClean="0"/>
              <a:t> </a:t>
            </a:r>
            <a:r>
              <a:rPr lang="en-US" altLang="en-US" sz="1800" dirty="0" err="1" smtClean="0"/>
              <a:t>relés</a:t>
            </a:r>
            <a:r>
              <a:rPr lang="en-US" altLang="en-US" sz="1800" dirty="0" smtClean="0"/>
              <a:t> </a:t>
            </a:r>
            <a:r>
              <a:rPr lang="en-US" altLang="en-US" sz="1800" dirty="0" err="1" smtClean="0"/>
              <a:t>generalmente</a:t>
            </a:r>
            <a:r>
              <a:rPr lang="en-US" altLang="en-US" sz="1800" dirty="0" smtClean="0"/>
              <a:t> se </a:t>
            </a:r>
            <a:r>
              <a:rPr lang="en-US" altLang="en-US" sz="1800" dirty="0" err="1" smtClean="0"/>
              <a:t>eligen</a:t>
            </a:r>
            <a:r>
              <a:rPr lang="en-US" altLang="en-US" sz="1800" dirty="0" smtClean="0"/>
              <a:t> con </a:t>
            </a:r>
            <a:r>
              <a:rPr lang="en-US" altLang="en-US" sz="1800" dirty="0" err="1" smtClean="0"/>
              <a:t>retardos</a:t>
            </a:r>
            <a:r>
              <a:rPr lang="en-US" altLang="en-US" sz="1800" dirty="0" smtClean="0"/>
              <a:t> de </a:t>
            </a:r>
            <a:r>
              <a:rPr lang="en-US" altLang="en-US" sz="1800" dirty="0" err="1" smtClean="0"/>
              <a:t>tiempo</a:t>
            </a:r>
            <a:r>
              <a:rPr lang="en-US" altLang="en-US" sz="1800" dirty="0" smtClean="0"/>
              <a:t> </a:t>
            </a:r>
            <a:r>
              <a:rPr lang="en-US" altLang="en-US" sz="1800" dirty="0" err="1" smtClean="0"/>
              <a:t>deﬁnidos</a:t>
            </a:r>
            <a:r>
              <a:rPr lang="en-US" altLang="en-US" sz="1800" dirty="0" smtClean="0"/>
              <a:t> </a:t>
            </a:r>
            <a:r>
              <a:rPr lang="en-US" altLang="en-US" sz="1800" dirty="0" err="1" smtClean="0"/>
              <a:t>ajustables</a:t>
            </a:r>
            <a:r>
              <a:rPr lang="en-US" altLang="en-US" sz="1800" dirty="0" smtClean="0"/>
              <a:t>.</a:t>
            </a:r>
          </a:p>
        </p:txBody>
      </p:sp>
    </p:spTree>
    <p:extLst>
      <p:ext uri="{BB962C8B-B14F-4D97-AF65-F5344CB8AC3E}">
        <p14:creationId xmlns:p14="http://schemas.microsoft.com/office/powerpoint/2010/main" val="3630296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ángulo 1"/>
          <p:cNvSpPr>
            <a:spLocks noChangeArrowheads="1"/>
          </p:cNvSpPr>
          <p:nvPr/>
        </p:nvSpPr>
        <p:spPr bwMode="auto">
          <a:xfrm>
            <a:off x="212725" y="260350"/>
            <a:ext cx="5924550" cy="6462713"/>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indent="-342900" algn="just">
              <a:lnSpc>
                <a:spcPct val="100000"/>
              </a:lnSpc>
              <a:spcBef>
                <a:spcPct val="0"/>
              </a:spcBef>
              <a:buFont typeface="+mj-lt"/>
              <a:buAutoNum type="alphaLcParenR" startAt="3"/>
              <a:defRPr/>
            </a:pPr>
            <a:r>
              <a:rPr lang="en-US" altLang="en-US" sz="1800" dirty="0" smtClean="0"/>
              <a:t>La </a:t>
            </a:r>
            <a:r>
              <a:rPr lang="en-US" altLang="en-US" sz="1800" dirty="0" err="1" smtClean="0"/>
              <a:t>alta</a:t>
            </a:r>
            <a:r>
              <a:rPr lang="en-US" altLang="en-US" sz="1800" dirty="0" smtClean="0"/>
              <a:t> </a:t>
            </a:r>
            <a:r>
              <a:rPr lang="en-US" altLang="en-US" sz="1800" dirty="0" err="1" smtClean="0"/>
              <a:t>corriente</a:t>
            </a:r>
            <a:r>
              <a:rPr lang="en-US" altLang="en-US" sz="1800" dirty="0" smtClean="0"/>
              <a:t> de </a:t>
            </a:r>
            <a:r>
              <a:rPr lang="en-US" altLang="en-US" sz="1800" dirty="0" err="1" smtClean="0"/>
              <a:t>arranque</a:t>
            </a:r>
            <a:r>
              <a:rPr lang="en-US" altLang="en-US" sz="1800" dirty="0" smtClean="0"/>
              <a:t> de un solo motor </a:t>
            </a:r>
            <a:r>
              <a:rPr lang="en-US" altLang="en-US" sz="1800" dirty="0" err="1" smtClean="0"/>
              <a:t>grande</a:t>
            </a:r>
            <a:r>
              <a:rPr lang="en-US" altLang="en-US" sz="1800" dirty="0" smtClean="0"/>
              <a:t> </a:t>
            </a:r>
            <a:r>
              <a:rPr lang="en-US" altLang="en-US" sz="1800" dirty="0" err="1" smtClean="0"/>
              <a:t>puede</a:t>
            </a:r>
            <a:r>
              <a:rPr lang="en-US" altLang="en-US" sz="1800" dirty="0" smtClean="0"/>
              <a:t> </a:t>
            </a:r>
            <a:r>
              <a:rPr lang="en-US" altLang="en-US" sz="1800" dirty="0" err="1" smtClean="0"/>
              <a:t>ser</a:t>
            </a:r>
            <a:r>
              <a:rPr lang="en-US" altLang="en-US" sz="1800" dirty="0" smtClean="0"/>
              <a:t> lo </a:t>
            </a:r>
            <a:r>
              <a:rPr lang="en-US" altLang="en-US" sz="1800" dirty="0" err="1" smtClean="0"/>
              <a:t>suficientemente</a:t>
            </a:r>
            <a:r>
              <a:rPr lang="en-US" altLang="en-US" sz="1800" dirty="0" smtClean="0"/>
              <a:t> </a:t>
            </a:r>
            <a:r>
              <a:rPr lang="en-US" altLang="en-US" sz="1800" dirty="0" err="1" smtClean="0"/>
              <a:t>alta</a:t>
            </a:r>
            <a:r>
              <a:rPr lang="en-US" altLang="en-US" sz="1800" dirty="0" smtClean="0"/>
              <a:t> </a:t>
            </a:r>
            <a:r>
              <a:rPr lang="en-US" altLang="en-US" sz="1800" dirty="0" err="1" smtClean="0"/>
              <a:t>como</a:t>
            </a:r>
            <a:r>
              <a:rPr lang="en-US" altLang="en-US" sz="1800" dirty="0" smtClean="0"/>
              <a:t> para </a:t>
            </a:r>
            <a:r>
              <a:rPr lang="en-US" altLang="en-US" sz="1800" dirty="0" err="1" smtClean="0"/>
              <a:t>ser</a:t>
            </a:r>
            <a:r>
              <a:rPr lang="en-US" altLang="en-US" sz="1800" dirty="0" smtClean="0"/>
              <a:t> vista </a:t>
            </a:r>
            <a:r>
              <a:rPr lang="en-US" altLang="en-US" sz="1800" dirty="0" err="1" smtClean="0"/>
              <a:t>por</a:t>
            </a:r>
            <a:r>
              <a:rPr lang="en-US" altLang="en-US" sz="1800" dirty="0" smtClean="0"/>
              <a:t> el </a:t>
            </a:r>
            <a:r>
              <a:rPr lang="en-US" altLang="en-US" sz="1800" dirty="0" err="1" smtClean="0"/>
              <a:t>generador</a:t>
            </a:r>
            <a:r>
              <a:rPr lang="en-US" altLang="en-US" sz="1800" dirty="0" smtClean="0"/>
              <a:t> </a:t>
            </a:r>
            <a:r>
              <a:rPr lang="en-US" altLang="en-US" sz="1800" dirty="0" err="1" smtClean="0"/>
              <a:t>como</a:t>
            </a:r>
            <a:r>
              <a:rPr lang="en-US" altLang="en-US" sz="1800" dirty="0" smtClean="0"/>
              <a:t> </a:t>
            </a:r>
            <a:r>
              <a:rPr lang="en-US" altLang="en-US" sz="1800" dirty="0" err="1" smtClean="0"/>
              <a:t>situación</a:t>
            </a:r>
            <a:r>
              <a:rPr lang="en-US" altLang="en-US" sz="1800" dirty="0" smtClean="0"/>
              <a:t> de </a:t>
            </a:r>
            <a:r>
              <a:rPr lang="en-US" altLang="en-US" sz="1800" dirty="0" err="1" smtClean="0"/>
              <a:t>sobrecorriente</a:t>
            </a:r>
            <a:r>
              <a:rPr lang="en-US" altLang="en-US" sz="1800" dirty="0" smtClean="0"/>
              <a:t>; </a:t>
            </a:r>
            <a:r>
              <a:rPr lang="en-US" altLang="en-US" sz="1800" dirty="0" err="1" smtClean="0"/>
              <a:t>particularmente</a:t>
            </a:r>
            <a:r>
              <a:rPr lang="en-US" altLang="en-US" sz="1800" dirty="0" smtClean="0"/>
              <a:t> </a:t>
            </a:r>
            <a:r>
              <a:rPr lang="en-US" altLang="en-US" sz="1800" dirty="0" err="1" smtClean="0"/>
              <a:t>si</a:t>
            </a:r>
            <a:r>
              <a:rPr lang="en-US" altLang="en-US" sz="1800" dirty="0" smtClean="0"/>
              <a:t> un </a:t>
            </a:r>
            <a:r>
              <a:rPr lang="en-US" altLang="en-US" sz="1800" dirty="0" err="1" smtClean="0"/>
              <a:t>número</a:t>
            </a:r>
            <a:r>
              <a:rPr lang="en-US" altLang="en-US" sz="1800" dirty="0" smtClean="0"/>
              <a:t> </a:t>
            </a:r>
            <a:r>
              <a:rPr lang="en-US" altLang="en-US" sz="1800" dirty="0" err="1" smtClean="0"/>
              <a:t>mínimo</a:t>
            </a:r>
            <a:r>
              <a:rPr lang="en-US" altLang="en-US" sz="1800" dirty="0" smtClean="0"/>
              <a:t> de </a:t>
            </a:r>
            <a:r>
              <a:rPr lang="en-US" altLang="en-US" sz="1800" dirty="0" err="1" smtClean="0"/>
              <a:t>generadores</a:t>
            </a:r>
            <a:r>
              <a:rPr lang="en-US" altLang="en-US" sz="1800" dirty="0" smtClean="0"/>
              <a:t> </a:t>
            </a:r>
            <a:r>
              <a:rPr lang="en-US" altLang="en-US" sz="1800" dirty="0" err="1" smtClean="0"/>
              <a:t>está</a:t>
            </a:r>
            <a:r>
              <a:rPr lang="en-US" altLang="en-US" sz="1800" dirty="0" smtClean="0"/>
              <a:t> </a:t>
            </a:r>
            <a:r>
              <a:rPr lang="en-US" altLang="en-US" sz="1800" dirty="0" err="1" smtClean="0"/>
              <a:t>funcionando</a:t>
            </a:r>
            <a:r>
              <a:rPr lang="en-US" altLang="en-US" sz="1800" dirty="0" smtClean="0"/>
              <a:t> </a:t>
            </a:r>
            <a:r>
              <a:rPr lang="en-US" altLang="en-US" sz="1800" dirty="0" err="1" smtClean="0"/>
              <a:t>almismo</a:t>
            </a:r>
            <a:r>
              <a:rPr lang="en-US" altLang="en-US" sz="1800" dirty="0" smtClean="0"/>
              <a:t> </a:t>
            </a:r>
            <a:r>
              <a:rPr lang="en-US" altLang="en-US" sz="1800" dirty="0" err="1" smtClean="0"/>
              <a:t>tiempo</a:t>
            </a:r>
            <a:r>
              <a:rPr lang="en-US" altLang="en-US" sz="1800" dirty="0" smtClean="0"/>
              <a:t>, y </a:t>
            </a:r>
            <a:r>
              <a:rPr lang="en-US" altLang="en-US" sz="1800" dirty="0" err="1" smtClean="0"/>
              <a:t>cada</a:t>
            </a:r>
            <a:r>
              <a:rPr lang="en-US" altLang="en-US" sz="1800" dirty="0" smtClean="0"/>
              <a:t> </a:t>
            </a:r>
            <a:r>
              <a:rPr lang="en-US" altLang="en-US" sz="1800" dirty="0" err="1" smtClean="0"/>
              <a:t>uno</a:t>
            </a:r>
            <a:r>
              <a:rPr lang="en-US" altLang="en-US" sz="1800" dirty="0" smtClean="0"/>
              <a:t> </a:t>
            </a:r>
            <a:r>
              <a:rPr lang="en-US" altLang="en-US" sz="1800" dirty="0" err="1" smtClean="0"/>
              <a:t>ya</a:t>
            </a:r>
            <a:r>
              <a:rPr lang="en-US" altLang="en-US" sz="1800" dirty="0" smtClean="0"/>
              <a:t> </a:t>
            </a:r>
            <a:r>
              <a:rPr lang="en-US" altLang="en-US" sz="1800" dirty="0" err="1" smtClean="0"/>
              <a:t>está</a:t>
            </a:r>
            <a:r>
              <a:rPr lang="en-US" altLang="en-US" sz="1800" dirty="0" smtClean="0"/>
              <a:t> </a:t>
            </a:r>
            <a:r>
              <a:rPr lang="en-US" altLang="en-US" sz="1800" dirty="0" err="1" smtClean="0"/>
              <a:t>muy</a:t>
            </a:r>
            <a:r>
              <a:rPr lang="en-US" altLang="en-US" sz="1800" dirty="0" smtClean="0"/>
              <a:t> </a:t>
            </a:r>
            <a:r>
              <a:rPr lang="en-US" altLang="en-US" sz="1800" dirty="0" err="1" smtClean="0"/>
              <a:t>cargado</a:t>
            </a:r>
            <a:r>
              <a:rPr lang="en-US" altLang="en-US" sz="1800" dirty="0" smtClean="0"/>
              <a:t>. </a:t>
            </a:r>
            <a:r>
              <a:rPr lang="en-US" altLang="en-US" sz="1800" dirty="0" err="1" smtClean="0"/>
              <a:t>Esta</a:t>
            </a:r>
            <a:r>
              <a:rPr lang="en-US" altLang="en-US" sz="1800" dirty="0" smtClean="0"/>
              <a:t> </a:t>
            </a:r>
            <a:r>
              <a:rPr lang="en-US" altLang="en-US" sz="1800" dirty="0" err="1" smtClean="0"/>
              <a:t>situación</a:t>
            </a:r>
            <a:r>
              <a:rPr lang="en-US" altLang="en-US" sz="1800" dirty="0" smtClean="0"/>
              <a:t> </a:t>
            </a:r>
            <a:r>
              <a:rPr lang="en-US" altLang="en-US" sz="1800" dirty="0" err="1" smtClean="0"/>
              <a:t>puede</a:t>
            </a:r>
            <a:r>
              <a:rPr lang="en-US" altLang="en-US" sz="1800" dirty="0" smtClean="0"/>
              <a:t> </a:t>
            </a:r>
            <a:r>
              <a:rPr lang="en-US" altLang="en-US" sz="1800" dirty="0" err="1" smtClean="0"/>
              <a:t>influir</a:t>
            </a:r>
            <a:r>
              <a:rPr lang="en-US" altLang="en-US" sz="1800" dirty="0" smtClean="0"/>
              <a:t> en la </a:t>
            </a:r>
            <a:r>
              <a:rPr lang="en-US" altLang="en-US" sz="1800" dirty="0" err="1" smtClean="0"/>
              <a:t>elección</a:t>
            </a:r>
            <a:r>
              <a:rPr lang="en-US" altLang="en-US" sz="1800" dirty="0" smtClean="0"/>
              <a:t> del </a:t>
            </a:r>
            <a:r>
              <a:rPr lang="en-US" altLang="en-US" sz="1800" dirty="0" err="1" smtClean="0"/>
              <a:t>tiempo</a:t>
            </a:r>
            <a:r>
              <a:rPr lang="en-US" altLang="en-US" sz="1800" dirty="0" smtClean="0"/>
              <a:t> de </a:t>
            </a:r>
            <a:r>
              <a:rPr lang="en-US" altLang="en-US" sz="1800" dirty="0" err="1" smtClean="0"/>
              <a:t>ajuste</a:t>
            </a:r>
            <a:r>
              <a:rPr lang="en-US" altLang="en-US" sz="1800" dirty="0" smtClean="0"/>
              <a:t> del </a:t>
            </a:r>
            <a:r>
              <a:rPr lang="en-US" altLang="en-US" sz="1800" dirty="0" err="1" smtClean="0"/>
              <a:t>multiplicador</a:t>
            </a:r>
            <a:r>
              <a:rPr lang="en-US" altLang="en-US" sz="1800" dirty="0" smtClean="0"/>
              <a:t> (TMS) o </a:t>
            </a:r>
            <a:r>
              <a:rPr lang="en-US" altLang="en-US" sz="1800" dirty="0" err="1" smtClean="0"/>
              <a:t>incluso</a:t>
            </a:r>
            <a:r>
              <a:rPr lang="en-US" altLang="en-US" sz="1800" dirty="0" smtClean="0"/>
              <a:t> la forma de la </a:t>
            </a:r>
            <a:r>
              <a:rPr lang="en-US" altLang="en-US" sz="1800" dirty="0" err="1" smtClean="0"/>
              <a:t>curva</a:t>
            </a:r>
            <a:r>
              <a:rPr lang="en-US" altLang="en-US" sz="1800" dirty="0" smtClean="0"/>
              <a:t> del </a:t>
            </a:r>
            <a:r>
              <a:rPr lang="en-US" altLang="en-US" sz="1800" dirty="0" err="1" smtClean="0"/>
              <a:t>relé</a:t>
            </a:r>
            <a:r>
              <a:rPr lang="en-US" altLang="en-US" sz="1800" dirty="0" smtClean="0"/>
              <a:t>. </a:t>
            </a:r>
            <a:r>
              <a:rPr lang="en-US" altLang="en-US" sz="1800" dirty="0" err="1" smtClean="0"/>
              <a:t>Esto</a:t>
            </a:r>
            <a:r>
              <a:rPr lang="en-US" altLang="en-US" sz="1800" dirty="0" smtClean="0"/>
              <a:t> se </a:t>
            </a:r>
            <a:r>
              <a:rPr lang="en-US" altLang="en-US" sz="1800" dirty="0" err="1" smtClean="0"/>
              <a:t>ilustra</a:t>
            </a:r>
            <a:r>
              <a:rPr lang="en-US" altLang="en-US" sz="1800" dirty="0" smtClean="0"/>
              <a:t> </a:t>
            </a:r>
            <a:r>
              <a:rPr lang="en-US" altLang="en-US" sz="1800" dirty="0" err="1" smtClean="0"/>
              <a:t>en</a:t>
            </a:r>
            <a:r>
              <a:rPr lang="en-US" altLang="en-US" sz="1800" dirty="0" smtClean="0"/>
              <a:t> la </a:t>
            </a:r>
            <a:r>
              <a:rPr lang="en-US" altLang="en-US" sz="1800" dirty="0" err="1" smtClean="0"/>
              <a:t>Figura</a:t>
            </a:r>
            <a:r>
              <a:rPr lang="en-US" altLang="en-US" sz="1800" dirty="0" smtClean="0"/>
              <a:t> 12.7.</a:t>
            </a:r>
          </a:p>
          <a:p>
            <a:pPr algn="just">
              <a:lnSpc>
                <a:spcPct val="100000"/>
              </a:lnSpc>
              <a:spcBef>
                <a:spcPct val="0"/>
              </a:spcBef>
              <a:buFontTx/>
              <a:buNone/>
              <a:defRPr/>
            </a:pPr>
            <a:endParaRPr lang="es-ES" altLang="en-US" sz="1800" dirty="0" smtClean="0"/>
          </a:p>
          <a:p>
            <a:pPr algn="just">
              <a:lnSpc>
                <a:spcPct val="100000"/>
              </a:lnSpc>
              <a:spcBef>
                <a:spcPct val="0"/>
              </a:spcBef>
              <a:buFontTx/>
              <a:buNone/>
              <a:defRPr/>
            </a:pPr>
            <a:r>
              <a:rPr lang="en-US" altLang="en-US" sz="1800" dirty="0" smtClean="0"/>
              <a:t>Los </a:t>
            </a:r>
            <a:r>
              <a:rPr lang="en-US" altLang="en-US" sz="1800" dirty="0" err="1" smtClean="0"/>
              <a:t>generadores</a:t>
            </a:r>
            <a:r>
              <a:rPr lang="en-US" altLang="en-US" sz="1800" dirty="0" smtClean="0"/>
              <a:t> de Sn </a:t>
            </a:r>
            <a:r>
              <a:rPr lang="en-US" altLang="en-US" sz="1800" dirty="0" err="1" smtClean="0"/>
              <a:t>superiores</a:t>
            </a:r>
            <a:r>
              <a:rPr lang="en-US" altLang="en-US" sz="1800" dirty="0" smtClean="0"/>
              <a:t> a 2000 kW </a:t>
            </a:r>
            <a:r>
              <a:rPr lang="en-US" altLang="en-US" sz="1800" dirty="0" err="1" smtClean="0"/>
              <a:t>suelen</a:t>
            </a:r>
            <a:r>
              <a:rPr lang="en-US" altLang="en-US" sz="1800" dirty="0" smtClean="0"/>
              <a:t> </a:t>
            </a:r>
            <a:r>
              <a:rPr lang="en-US" altLang="en-US" sz="1800" dirty="0" err="1" smtClean="0"/>
              <a:t>estar</a:t>
            </a:r>
            <a:r>
              <a:rPr lang="en-US" altLang="en-US" sz="1800" dirty="0" smtClean="0"/>
              <a:t> </a:t>
            </a:r>
            <a:r>
              <a:rPr lang="en-US" altLang="en-US" sz="1800" dirty="0" err="1" smtClean="0"/>
              <a:t>provistos</a:t>
            </a:r>
            <a:r>
              <a:rPr lang="en-US" altLang="en-US" sz="1800" dirty="0" smtClean="0"/>
              <a:t> de </a:t>
            </a:r>
            <a:r>
              <a:rPr lang="en-US" altLang="en-US" sz="1800" dirty="0" err="1" smtClean="0"/>
              <a:t>protección</a:t>
            </a:r>
            <a:r>
              <a:rPr lang="en-US" altLang="en-US" sz="1800" dirty="0" smtClean="0"/>
              <a:t> </a:t>
            </a:r>
            <a:r>
              <a:rPr lang="en-US" altLang="en-US" sz="1800" dirty="0" err="1" smtClean="0"/>
              <a:t>diferencial</a:t>
            </a:r>
            <a:r>
              <a:rPr lang="en-US" altLang="en-US" sz="1800" dirty="0" smtClean="0"/>
              <a:t> de </a:t>
            </a:r>
            <a:r>
              <a:rPr lang="en-US" altLang="en-US" sz="1800" dirty="0" err="1" smtClean="0"/>
              <a:t>corriente</a:t>
            </a:r>
            <a:r>
              <a:rPr lang="en-US" altLang="en-US" sz="1800" dirty="0" smtClean="0"/>
              <a:t> del </a:t>
            </a:r>
            <a:r>
              <a:rPr lang="en-US" altLang="en-US" sz="1800" dirty="0" err="1" smtClean="0"/>
              <a:t>estator</a:t>
            </a:r>
            <a:r>
              <a:rPr lang="en-US" altLang="en-US" sz="1800" dirty="0" smtClean="0"/>
              <a:t> (87), que </a:t>
            </a:r>
            <a:r>
              <a:rPr lang="en-US" altLang="en-US" sz="1800" dirty="0" err="1" smtClean="0"/>
              <a:t>es</a:t>
            </a:r>
            <a:r>
              <a:rPr lang="en-US" altLang="en-US" sz="1800" dirty="0" smtClean="0"/>
              <a:t> </a:t>
            </a:r>
            <a:r>
              <a:rPr lang="en-US" altLang="en-US" sz="1800" dirty="0" err="1" smtClean="0"/>
              <a:t>muy</a:t>
            </a:r>
            <a:r>
              <a:rPr lang="en-US" altLang="en-US" sz="1800" dirty="0" smtClean="0"/>
              <a:t> sensible a las </a:t>
            </a:r>
            <a:r>
              <a:rPr lang="en-US" altLang="en-US" sz="1800" dirty="0" err="1" smtClean="0"/>
              <a:t>fallas</a:t>
            </a:r>
            <a:r>
              <a:rPr lang="en-US" altLang="en-US" sz="1800" dirty="0" smtClean="0"/>
              <a:t> </a:t>
            </a:r>
            <a:r>
              <a:rPr lang="en-US" altLang="en-US" sz="1800" dirty="0" err="1" smtClean="0"/>
              <a:t>internas</a:t>
            </a:r>
            <a:r>
              <a:rPr lang="en-US" altLang="en-US" sz="1800" dirty="0" smtClean="0"/>
              <a:t> de </a:t>
            </a:r>
            <a:r>
              <a:rPr lang="en-US" altLang="en-US" sz="1800" dirty="0" err="1" smtClean="0"/>
              <a:t>los</a:t>
            </a:r>
            <a:r>
              <a:rPr lang="en-US" altLang="en-US" sz="1800" dirty="0" smtClean="0"/>
              <a:t> </a:t>
            </a:r>
            <a:r>
              <a:rPr lang="en-US" altLang="en-US" sz="1800" dirty="0" err="1" smtClean="0"/>
              <a:t>devanados</a:t>
            </a:r>
            <a:r>
              <a:rPr lang="en-US" altLang="en-US" sz="1800" dirty="0" smtClean="0"/>
              <a:t>. Los </a:t>
            </a:r>
            <a:r>
              <a:rPr lang="en-US" altLang="en-US" sz="1800" dirty="0" err="1" smtClean="0"/>
              <a:t>generadores</a:t>
            </a:r>
            <a:r>
              <a:rPr lang="en-US" altLang="en-US" sz="1800" dirty="0" smtClean="0"/>
              <a:t> </a:t>
            </a:r>
            <a:r>
              <a:rPr lang="en-US" altLang="en-US" sz="1800" dirty="0" err="1" smtClean="0"/>
              <a:t>tienen</a:t>
            </a:r>
            <a:r>
              <a:rPr lang="en-US" altLang="en-US" sz="1800" dirty="0" smtClean="0"/>
              <a:t> </a:t>
            </a:r>
            <a:r>
              <a:rPr lang="en-US" altLang="en-US" sz="1800" dirty="0" err="1" smtClean="0"/>
              <a:t>altas</a:t>
            </a:r>
            <a:r>
              <a:rPr lang="en-US" altLang="en-US" sz="1800" dirty="0" smtClean="0"/>
              <a:t> </a:t>
            </a:r>
            <a:r>
              <a:rPr lang="en-US" altLang="en-US" sz="1800" dirty="0" err="1" smtClean="0"/>
              <a:t>constantes</a:t>
            </a:r>
            <a:r>
              <a:rPr lang="en-US" altLang="en-US" sz="1800" dirty="0" smtClean="0"/>
              <a:t> de </a:t>
            </a:r>
            <a:r>
              <a:rPr lang="en-US" altLang="en-US" sz="1800" dirty="0" err="1" smtClean="0"/>
              <a:t>tiempo</a:t>
            </a:r>
            <a:r>
              <a:rPr lang="en-US" altLang="en-US" sz="1800" dirty="0" smtClean="0"/>
              <a:t> de </a:t>
            </a:r>
            <a:r>
              <a:rPr lang="en-US" altLang="en-US" sz="1800" dirty="0" err="1" smtClean="0"/>
              <a:t>resistencia</a:t>
            </a:r>
            <a:r>
              <a:rPr lang="en-US" altLang="en-US" sz="1800" dirty="0" smtClean="0"/>
              <a:t> </a:t>
            </a:r>
            <a:r>
              <a:rPr lang="en-US" altLang="en-US" sz="1800" dirty="0" err="1" smtClean="0"/>
              <a:t>térmica</a:t>
            </a:r>
            <a:r>
              <a:rPr lang="en-US" altLang="en-US" sz="1800" dirty="0" smtClean="0"/>
              <a:t>, y, </a:t>
            </a:r>
            <a:r>
              <a:rPr lang="en-US" altLang="en-US" sz="1800" dirty="0" err="1" smtClean="0"/>
              <a:t>por</a:t>
            </a:r>
            <a:r>
              <a:rPr lang="en-US" altLang="en-US" sz="1800" dirty="0" smtClean="0"/>
              <a:t> lo </a:t>
            </a:r>
            <a:r>
              <a:rPr lang="en-US" altLang="en-US" sz="1800" dirty="0" err="1" smtClean="0"/>
              <a:t>tanto</a:t>
            </a:r>
            <a:r>
              <a:rPr lang="en-US" altLang="en-US" sz="1800" dirty="0" smtClean="0"/>
              <a:t>, </a:t>
            </a:r>
            <a:r>
              <a:rPr lang="en-US" altLang="en-US" sz="1800" dirty="0" err="1" smtClean="0"/>
              <a:t>puede</a:t>
            </a:r>
            <a:r>
              <a:rPr lang="en-US" altLang="en-US" sz="1800" dirty="0" smtClean="0"/>
              <a:t> </a:t>
            </a:r>
            <a:r>
              <a:rPr lang="en-US" altLang="en-US" sz="1800" dirty="0" err="1" smtClean="0"/>
              <a:t>tolerar</a:t>
            </a:r>
            <a:r>
              <a:rPr lang="en-US" altLang="en-US" sz="1800" dirty="0" smtClean="0"/>
              <a:t> </a:t>
            </a:r>
            <a:r>
              <a:rPr lang="en-US" altLang="en-US" sz="1800" dirty="0" err="1" smtClean="0"/>
              <a:t>sobrecorrientes</a:t>
            </a:r>
            <a:r>
              <a:rPr lang="en-US" altLang="en-US" sz="1800" dirty="0" smtClean="0"/>
              <a:t> </a:t>
            </a:r>
            <a:r>
              <a:rPr lang="en-US" altLang="en-US" sz="1800" dirty="0" err="1" smtClean="0"/>
              <a:t>moderadas</a:t>
            </a:r>
            <a:r>
              <a:rPr lang="en-US" altLang="en-US" sz="1800" dirty="0" smtClean="0"/>
              <a:t> </a:t>
            </a:r>
            <a:r>
              <a:rPr lang="en-US" altLang="en-US" sz="1800" dirty="0" err="1" smtClean="0"/>
              <a:t>durante</a:t>
            </a:r>
            <a:r>
              <a:rPr lang="en-US" altLang="en-US" sz="1800" dirty="0" smtClean="0"/>
              <a:t> un </a:t>
            </a:r>
            <a:r>
              <a:rPr lang="en-US" altLang="en-US" sz="1800" dirty="0" err="1" smtClean="0"/>
              <a:t>tiempo</a:t>
            </a:r>
            <a:r>
              <a:rPr lang="en-US" altLang="en-US" sz="1800" dirty="0" smtClean="0"/>
              <a:t> </a:t>
            </a:r>
            <a:r>
              <a:rPr lang="en-US" altLang="en-US" sz="1800" dirty="0" err="1" smtClean="0"/>
              <a:t>relativamente</a:t>
            </a:r>
            <a:r>
              <a:rPr lang="en-US" altLang="en-US" sz="1800" dirty="0" smtClean="0"/>
              <a:t> largo.</a:t>
            </a:r>
            <a:endParaRPr lang="es-ES" altLang="en-US" sz="1800" dirty="0" smtClean="0"/>
          </a:p>
          <a:p>
            <a:pPr algn="just">
              <a:lnSpc>
                <a:spcPct val="100000"/>
              </a:lnSpc>
              <a:spcBef>
                <a:spcPct val="0"/>
              </a:spcBef>
              <a:buFontTx/>
              <a:buNone/>
              <a:defRPr/>
            </a:pPr>
            <a:endParaRPr lang="es-ES" altLang="en-US" sz="1800" dirty="0" smtClean="0"/>
          </a:p>
          <a:p>
            <a:pPr algn="just">
              <a:lnSpc>
                <a:spcPct val="100000"/>
              </a:lnSpc>
              <a:spcBef>
                <a:spcPct val="0"/>
              </a:spcBef>
              <a:buFontTx/>
              <a:buNone/>
              <a:defRPr/>
            </a:pPr>
            <a:endParaRPr lang="es-ES" altLang="en-US" sz="1800" dirty="0" smtClean="0"/>
          </a:p>
          <a:p>
            <a:pPr algn="just">
              <a:lnSpc>
                <a:spcPct val="100000"/>
              </a:lnSpc>
              <a:spcBef>
                <a:spcPct val="0"/>
              </a:spcBef>
              <a:buFontTx/>
              <a:buNone/>
              <a:defRPr/>
            </a:pPr>
            <a:endParaRPr lang="es-ES" altLang="en-US" sz="1800" dirty="0" smtClean="0"/>
          </a:p>
          <a:p>
            <a:pPr algn="just">
              <a:lnSpc>
                <a:spcPct val="100000"/>
              </a:lnSpc>
              <a:spcBef>
                <a:spcPct val="0"/>
              </a:spcBef>
              <a:buFontTx/>
              <a:buNone/>
              <a:defRPr/>
            </a:pPr>
            <a:endParaRPr lang="es-ES" altLang="en-US" sz="1800" dirty="0" smtClean="0"/>
          </a:p>
          <a:p>
            <a:pPr algn="just">
              <a:lnSpc>
                <a:spcPct val="100000"/>
              </a:lnSpc>
              <a:spcBef>
                <a:spcPct val="0"/>
              </a:spcBef>
              <a:buFontTx/>
              <a:buNone/>
              <a:defRPr/>
            </a:pPr>
            <a:endParaRPr lang="es-ES" altLang="en-US" sz="1800" dirty="0" smtClean="0"/>
          </a:p>
          <a:p>
            <a:pPr algn="just">
              <a:lnSpc>
                <a:spcPct val="100000"/>
              </a:lnSpc>
              <a:spcBef>
                <a:spcPct val="0"/>
              </a:spcBef>
              <a:buFontTx/>
              <a:buNone/>
              <a:defRPr/>
            </a:pPr>
            <a:endParaRPr lang="es-ES" altLang="en-US" sz="1800" dirty="0" smtClean="0"/>
          </a:p>
          <a:p>
            <a:pPr algn="just">
              <a:lnSpc>
                <a:spcPct val="100000"/>
              </a:lnSpc>
              <a:spcBef>
                <a:spcPct val="0"/>
              </a:spcBef>
              <a:buFontTx/>
              <a:buNone/>
              <a:defRPr/>
            </a:pPr>
            <a:endParaRPr lang="es-ES" altLang="en-US" sz="1800" dirty="0" smtClean="0"/>
          </a:p>
        </p:txBody>
      </p:sp>
      <p:pic>
        <p:nvPicPr>
          <p:cNvPr id="561155"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8288" y="260350"/>
            <a:ext cx="5256212" cy="634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1156" name="Rectángulo 2"/>
          <p:cNvSpPr>
            <a:spLocks noChangeArrowheads="1"/>
          </p:cNvSpPr>
          <p:nvPr/>
        </p:nvSpPr>
        <p:spPr bwMode="auto">
          <a:xfrm>
            <a:off x="693738" y="4848225"/>
            <a:ext cx="5443537"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a:t>Figura 12.7 Efecto de una gran variación de carga en la respuesta de los relés de sobrecorriente en los generadores. El diagrama muestra la respuesta cuando un motor de inducción grande se pone en marcha directamente en línea. Se exhiben cuatro estado cargas estacionarias diferentes.</a:t>
            </a:r>
          </a:p>
        </p:txBody>
      </p:sp>
    </p:spTree>
    <p:extLst>
      <p:ext uri="{BB962C8B-B14F-4D97-AF65-F5344CB8AC3E}">
        <p14:creationId xmlns:p14="http://schemas.microsoft.com/office/powerpoint/2010/main" val="181807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ángulo 1"/>
          <p:cNvSpPr>
            <a:spLocks noChangeArrowheads="1"/>
          </p:cNvSpPr>
          <p:nvPr/>
        </p:nvSpPr>
        <p:spPr bwMode="auto">
          <a:xfrm>
            <a:off x="212725" y="260350"/>
            <a:ext cx="11561763" cy="660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dirty="0" err="1"/>
              <a:t>Por</a:t>
            </a:r>
            <a:r>
              <a:rPr lang="en-US" altLang="en-US" sz="1800" dirty="0"/>
              <a:t> </a:t>
            </a:r>
            <a:r>
              <a:rPr lang="en-US" altLang="en-US" sz="1800" dirty="0" err="1"/>
              <a:t>estas</a:t>
            </a:r>
            <a:r>
              <a:rPr lang="en-US" altLang="en-US" sz="1800" dirty="0"/>
              <a:t> </a:t>
            </a:r>
            <a:r>
              <a:rPr lang="en-US" altLang="en-US" sz="1800" dirty="0" err="1"/>
              <a:t>razones</a:t>
            </a:r>
            <a:r>
              <a:rPr lang="en-US" altLang="en-US" sz="1800" dirty="0"/>
              <a:t>, la </a:t>
            </a:r>
            <a:r>
              <a:rPr lang="en-US" altLang="en-US" sz="1800" dirty="0" err="1"/>
              <a:t>corriente</a:t>
            </a:r>
            <a:r>
              <a:rPr lang="en-US" altLang="en-US" sz="1800" dirty="0"/>
              <a:t> </a:t>
            </a:r>
            <a:r>
              <a:rPr lang="en-US" altLang="en-US" sz="1800" dirty="0" err="1"/>
              <a:t>asintótica</a:t>
            </a:r>
            <a:r>
              <a:rPr lang="en-US" altLang="en-US" sz="1800" dirty="0"/>
              <a:t> (</a:t>
            </a:r>
            <a:r>
              <a:rPr lang="en-US" altLang="en-US" sz="1800" dirty="0" err="1"/>
              <a:t>ajuste</a:t>
            </a:r>
            <a:r>
              <a:rPr lang="en-US" altLang="en-US" sz="1800" dirty="0"/>
              <a:t> de </a:t>
            </a:r>
            <a:r>
              <a:rPr lang="en-US" altLang="en-US" sz="1800" dirty="0" err="1"/>
              <a:t>corriente</a:t>
            </a:r>
            <a:r>
              <a:rPr lang="en-US" altLang="en-US" sz="1800" dirty="0"/>
              <a:t>) a menudo se </a:t>
            </a:r>
            <a:r>
              <a:rPr lang="en-US" altLang="en-US" sz="1800" dirty="0" err="1"/>
              <a:t>establece</a:t>
            </a:r>
            <a:r>
              <a:rPr lang="en-US" altLang="en-US" sz="1800" dirty="0"/>
              <a:t> </a:t>
            </a:r>
            <a:r>
              <a:rPr lang="en-US" altLang="en-US" sz="1800" dirty="0" err="1"/>
              <a:t>bastante</a:t>
            </a:r>
            <a:r>
              <a:rPr lang="en-US" altLang="en-US" sz="1800" dirty="0"/>
              <a:t> </a:t>
            </a:r>
            <a:r>
              <a:rPr lang="en-US" altLang="en-US" sz="1800" dirty="0" err="1"/>
              <a:t>alta</a:t>
            </a:r>
            <a:r>
              <a:rPr lang="en-US" altLang="en-US" sz="1800" dirty="0"/>
              <a:t> </a:t>
            </a:r>
            <a:r>
              <a:rPr lang="en-US" altLang="en-US" sz="1800" dirty="0" err="1"/>
              <a:t>en</a:t>
            </a:r>
            <a:r>
              <a:rPr lang="en-US" altLang="en-US" sz="1800" dirty="0"/>
              <a:t> </a:t>
            </a:r>
            <a:r>
              <a:rPr lang="en-US" altLang="en-US" sz="1800" dirty="0" err="1"/>
              <a:t>comparación</a:t>
            </a:r>
            <a:r>
              <a:rPr lang="en-US" altLang="en-US" sz="1800" dirty="0"/>
              <a:t> con </a:t>
            </a:r>
            <a:r>
              <a:rPr lang="en-US" altLang="en-US" sz="1800" dirty="0" err="1"/>
              <a:t>otros</a:t>
            </a:r>
            <a:r>
              <a:rPr lang="en-US" altLang="en-US" sz="1800" dirty="0"/>
              <a:t> </a:t>
            </a:r>
            <a:r>
              <a:rPr lang="en-US" altLang="en-US" sz="1800" dirty="0" err="1"/>
              <a:t>componentes</a:t>
            </a:r>
            <a:r>
              <a:rPr lang="en-US" altLang="en-US" sz="1800" dirty="0"/>
              <a:t> </a:t>
            </a:r>
            <a:r>
              <a:rPr lang="en-US" altLang="en-US" sz="1800" dirty="0" err="1"/>
              <a:t>grandes</a:t>
            </a:r>
            <a:r>
              <a:rPr lang="en-US" altLang="en-US" sz="1800" dirty="0"/>
              <a:t> </a:t>
            </a:r>
            <a:r>
              <a:rPr lang="en-US" altLang="en-US" sz="1800" dirty="0" err="1"/>
              <a:t>como</a:t>
            </a:r>
            <a:r>
              <a:rPr lang="en-US" altLang="en-US" sz="1800" dirty="0"/>
              <a:t> </a:t>
            </a:r>
            <a:r>
              <a:rPr lang="en-US" altLang="en-US" sz="1800" dirty="0" err="1"/>
              <a:t>motores</a:t>
            </a:r>
            <a:r>
              <a:rPr lang="en-US" altLang="en-US" sz="1800" dirty="0"/>
              <a:t> y </a:t>
            </a:r>
            <a:r>
              <a:rPr lang="en-US" altLang="en-US" sz="1800" dirty="0" err="1"/>
              <a:t>transformadores</a:t>
            </a:r>
            <a:r>
              <a:rPr lang="en-US" altLang="en-US" sz="1800" dirty="0"/>
              <a:t>. Los </a:t>
            </a:r>
            <a:r>
              <a:rPr lang="en-US" altLang="en-US" sz="1800" dirty="0" err="1"/>
              <a:t>ajustes</a:t>
            </a:r>
            <a:r>
              <a:rPr lang="en-US" altLang="en-US" sz="1800" dirty="0"/>
              <a:t> de </a:t>
            </a:r>
            <a:r>
              <a:rPr lang="en-US" altLang="en-US" sz="1800" dirty="0" err="1"/>
              <a:t>corriente</a:t>
            </a:r>
            <a:r>
              <a:rPr lang="en-US" altLang="en-US" sz="1800" dirty="0"/>
              <a:t> de hasta el 150 % </a:t>
            </a:r>
            <a:r>
              <a:rPr lang="en-US" altLang="en-US" sz="1800" dirty="0" err="1"/>
              <a:t>suelen</a:t>
            </a:r>
            <a:r>
              <a:rPr lang="en-US" altLang="en-US" sz="1800" dirty="0"/>
              <a:t> </a:t>
            </a:r>
            <a:r>
              <a:rPr lang="en-US" altLang="en-US" sz="1800" dirty="0" err="1"/>
              <a:t>ser</a:t>
            </a:r>
            <a:r>
              <a:rPr lang="en-US" altLang="en-US" sz="1800" dirty="0"/>
              <a:t> </a:t>
            </a:r>
            <a:r>
              <a:rPr lang="en-US" altLang="en-US" sz="1800" dirty="0" err="1"/>
              <a:t>aceptables</a:t>
            </a:r>
            <a:r>
              <a:rPr lang="en-US" altLang="en-US" sz="1800" dirty="0"/>
              <a:t>, </a:t>
            </a:r>
            <a:r>
              <a:rPr lang="en-US" altLang="en-US" sz="1800" dirty="0" err="1"/>
              <a:t>pero</a:t>
            </a:r>
            <a:r>
              <a:rPr lang="en-US" altLang="en-US" sz="1800" dirty="0"/>
              <a:t> se </a:t>
            </a:r>
            <a:r>
              <a:rPr lang="en-US" altLang="en-US" sz="1800" dirty="0" err="1"/>
              <a:t>debe</a:t>
            </a:r>
            <a:r>
              <a:rPr lang="en-US" altLang="en-US" sz="1800" dirty="0"/>
              <a:t> </a:t>
            </a:r>
            <a:r>
              <a:rPr lang="en-US" altLang="en-US" sz="1800" dirty="0" err="1"/>
              <a:t>tomar</a:t>
            </a:r>
            <a:r>
              <a:rPr lang="en-US" altLang="en-US" sz="1800" dirty="0"/>
              <a:t> el </a:t>
            </a:r>
            <a:r>
              <a:rPr lang="en-US" altLang="en-US" sz="1800" dirty="0" err="1"/>
              <a:t>consejo</a:t>
            </a:r>
            <a:r>
              <a:rPr lang="en-US" altLang="en-US" sz="1800" dirty="0"/>
              <a:t> del </a:t>
            </a:r>
            <a:r>
              <a:rPr lang="en-US" altLang="en-US" sz="1800" dirty="0" err="1"/>
              <a:t>fabricante</a:t>
            </a:r>
            <a:r>
              <a:rPr lang="en-US" altLang="en-US" sz="1800" dirty="0"/>
              <a:t> del </a:t>
            </a:r>
            <a:r>
              <a:rPr lang="en-US" altLang="en-US" sz="1800" dirty="0" err="1"/>
              <a:t>generador</a:t>
            </a:r>
            <a:r>
              <a:rPr lang="en-US" altLang="en-US" sz="1800" dirty="0"/>
              <a:t> </a:t>
            </a:r>
            <a:r>
              <a:rPr lang="en-US" altLang="en-US" sz="1800" dirty="0" err="1"/>
              <a:t>si</a:t>
            </a:r>
            <a:r>
              <a:rPr lang="en-US" altLang="en-US" sz="1800" dirty="0"/>
              <a:t> se </a:t>
            </a:r>
            <a:r>
              <a:rPr lang="en-US" altLang="en-US" sz="1800" dirty="0" err="1"/>
              <a:t>va</a:t>
            </a:r>
            <a:r>
              <a:rPr lang="en-US" altLang="en-US" sz="1800" dirty="0"/>
              <a:t> a </a:t>
            </a:r>
            <a:r>
              <a:rPr lang="en-US" altLang="en-US" sz="1800" dirty="0" err="1"/>
              <a:t>utilizar</a:t>
            </a:r>
            <a:r>
              <a:rPr lang="en-US" altLang="en-US" sz="1800" dirty="0"/>
              <a:t> un </a:t>
            </a:r>
            <a:r>
              <a:rPr lang="en-US" altLang="en-US" sz="1800" dirty="0" err="1"/>
              <a:t>ajuste</a:t>
            </a:r>
            <a:r>
              <a:rPr lang="en-US" altLang="en-US" sz="1800" dirty="0"/>
              <a:t> alto.</a:t>
            </a:r>
          </a:p>
          <a:p>
            <a:pPr algn="just">
              <a:lnSpc>
                <a:spcPct val="100000"/>
              </a:lnSpc>
              <a:spcBef>
                <a:spcPct val="0"/>
              </a:spcBef>
              <a:buFontTx/>
              <a:buNone/>
            </a:pPr>
            <a:r>
              <a:rPr lang="en-US" altLang="en-US" sz="1800" dirty="0"/>
              <a:t>El TMS del </a:t>
            </a:r>
            <a:r>
              <a:rPr lang="en-US" altLang="en-US" sz="1800" dirty="0" err="1"/>
              <a:t>relé</a:t>
            </a:r>
            <a:r>
              <a:rPr lang="en-US" altLang="en-US" sz="1800" dirty="0"/>
              <a:t> de </a:t>
            </a:r>
            <a:r>
              <a:rPr lang="en-US" altLang="en-US" sz="1800" dirty="0" err="1"/>
              <a:t>sobrecorriente</a:t>
            </a:r>
            <a:r>
              <a:rPr lang="en-US" altLang="en-US" sz="1800" dirty="0"/>
              <a:t> a menudo se </a:t>
            </a:r>
            <a:r>
              <a:rPr lang="en-US" altLang="en-US" sz="1800" dirty="0" err="1"/>
              <a:t>configurará</a:t>
            </a:r>
            <a:r>
              <a:rPr lang="en-US" altLang="en-US" sz="1800" dirty="0"/>
              <a:t> alto </a:t>
            </a:r>
            <a:r>
              <a:rPr lang="en-US" altLang="en-US" sz="1800" dirty="0" err="1"/>
              <a:t>cuando</a:t>
            </a:r>
            <a:r>
              <a:rPr lang="en-US" altLang="en-US" sz="1800" dirty="0"/>
              <a:t> las Sn de kVA de </a:t>
            </a:r>
            <a:r>
              <a:rPr lang="en-US" altLang="en-US" sz="1800" dirty="0" err="1"/>
              <a:t>transformadores</a:t>
            </a:r>
            <a:r>
              <a:rPr lang="en-US" altLang="en-US" sz="1800" dirty="0"/>
              <a:t> y </a:t>
            </a:r>
            <a:r>
              <a:rPr lang="en-US" altLang="en-US" sz="1800" dirty="0" err="1"/>
              <a:t>motores</a:t>
            </a:r>
            <a:r>
              <a:rPr lang="en-US" altLang="en-US" sz="1800" dirty="0"/>
              <a:t> </a:t>
            </a:r>
            <a:r>
              <a:rPr lang="en-US" altLang="en-US" sz="1800" dirty="0" err="1"/>
              <a:t>aguas</a:t>
            </a:r>
            <a:r>
              <a:rPr lang="en-US" altLang="en-US" sz="1800" dirty="0"/>
              <a:t> </a:t>
            </a:r>
            <a:r>
              <a:rPr lang="en-US" altLang="en-US" sz="1800" dirty="0" err="1"/>
              <a:t>abajo</a:t>
            </a:r>
            <a:r>
              <a:rPr lang="en-US" altLang="en-US" sz="1800" dirty="0"/>
              <a:t> son </a:t>
            </a:r>
            <a:r>
              <a:rPr lang="en-US" altLang="en-US" sz="1800" dirty="0" err="1"/>
              <a:t>grandes</a:t>
            </a:r>
            <a:r>
              <a:rPr lang="en-US" altLang="en-US" sz="1800" dirty="0"/>
              <a:t> </a:t>
            </a:r>
            <a:r>
              <a:rPr lang="en-US" altLang="en-US" sz="1800" dirty="0" err="1"/>
              <a:t>en</a:t>
            </a:r>
            <a:r>
              <a:rPr lang="en-US" altLang="en-US" sz="1800" dirty="0"/>
              <a:t> </a:t>
            </a:r>
            <a:r>
              <a:rPr lang="en-US" altLang="en-US" sz="1800" dirty="0" err="1"/>
              <a:t>comparación</a:t>
            </a:r>
            <a:r>
              <a:rPr lang="en-US" altLang="en-US" sz="1800" dirty="0"/>
              <a:t> con </a:t>
            </a:r>
            <a:r>
              <a:rPr lang="en-US" altLang="en-US" sz="1800" dirty="0" err="1"/>
              <a:t>uno</a:t>
            </a:r>
            <a:r>
              <a:rPr lang="en-US" altLang="en-US" sz="1800" dirty="0"/>
              <a:t> de </a:t>
            </a:r>
            <a:r>
              <a:rPr lang="en-US" altLang="en-US" sz="1800" dirty="0" err="1"/>
              <a:t>los</a:t>
            </a:r>
            <a:r>
              <a:rPr lang="en-US" altLang="en-US" sz="1800" dirty="0"/>
              <a:t> </a:t>
            </a:r>
            <a:r>
              <a:rPr lang="en-US" altLang="en-US" sz="1800" dirty="0" err="1"/>
              <a:t>generadores</a:t>
            </a:r>
            <a:r>
              <a:rPr lang="en-US" altLang="en-US" sz="1800" dirty="0"/>
              <a:t> </a:t>
            </a:r>
            <a:r>
              <a:rPr lang="en-US" altLang="en-US" sz="1800" dirty="0" err="1"/>
              <a:t>en</a:t>
            </a:r>
            <a:r>
              <a:rPr lang="en-US" altLang="en-US" sz="1800" dirty="0"/>
              <a:t> </a:t>
            </a:r>
            <a:r>
              <a:rPr lang="en-US" altLang="en-US" sz="1800" dirty="0" err="1"/>
              <a:t>paralelo</a:t>
            </a:r>
            <a:r>
              <a:rPr lang="en-US" altLang="en-US" sz="1800" dirty="0"/>
              <a:t>. La </a:t>
            </a:r>
            <a:r>
              <a:rPr lang="en-US" altLang="en-US" sz="1800" dirty="0" err="1"/>
              <a:t>protección</a:t>
            </a:r>
            <a:r>
              <a:rPr lang="en-US" altLang="en-US" sz="1800" dirty="0"/>
              <a:t> contra la </a:t>
            </a:r>
            <a:r>
              <a:rPr lang="en-US" altLang="en-US" sz="1800" dirty="0" err="1"/>
              <a:t>sobretensión</a:t>
            </a:r>
            <a:r>
              <a:rPr lang="en-US" altLang="en-US" sz="1800" dirty="0"/>
              <a:t> (51 V) de </a:t>
            </a:r>
            <a:r>
              <a:rPr lang="en-US" altLang="en-US" sz="1800" dirty="0" err="1"/>
              <a:t>los</a:t>
            </a:r>
            <a:r>
              <a:rPr lang="en-US" altLang="en-US" sz="1800" dirty="0"/>
              <a:t> </a:t>
            </a:r>
            <a:r>
              <a:rPr lang="en-US" altLang="en-US" sz="1800" dirty="0" err="1"/>
              <a:t>generadores</a:t>
            </a:r>
            <a:r>
              <a:rPr lang="en-US" altLang="en-US" sz="1800" dirty="0"/>
              <a:t> </a:t>
            </a:r>
            <a:r>
              <a:rPr lang="en-US" altLang="en-US" sz="1800" dirty="0" err="1"/>
              <a:t>tiende</a:t>
            </a:r>
            <a:r>
              <a:rPr lang="en-US" altLang="en-US" sz="1800" dirty="0"/>
              <a:t> a </a:t>
            </a:r>
            <a:r>
              <a:rPr lang="en-US" altLang="en-US" sz="1800" dirty="0" err="1"/>
              <a:t>ser</a:t>
            </a:r>
            <a:r>
              <a:rPr lang="en-US" altLang="en-US" sz="1800" dirty="0"/>
              <a:t> </a:t>
            </a:r>
            <a:r>
              <a:rPr lang="en-US" altLang="en-US" sz="1800" dirty="0" err="1"/>
              <a:t>una</a:t>
            </a:r>
            <a:r>
              <a:rPr lang="en-US" altLang="en-US" sz="1800" dirty="0"/>
              <a:t> </a:t>
            </a:r>
            <a:r>
              <a:rPr lang="en-US" altLang="en-US" sz="1800" dirty="0" err="1"/>
              <a:t>protección</a:t>
            </a:r>
            <a:r>
              <a:rPr lang="en-US" altLang="en-US" sz="1800" dirty="0"/>
              <a:t> de </a:t>
            </a:r>
            <a:r>
              <a:rPr lang="en-US" altLang="en-US" sz="1800" dirty="0" err="1"/>
              <a:t>respaldo</a:t>
            </a:r>
            <a:r>
              <a:rPr lang="en-US" altLang="en-US" sz="1800" dirty="0"/>
              <a:t> para </a:t>
            </a:r>
            <a:r>
              <a:rPr lang="en-US" altLang="en-US" sz="1800" dirty="0" err="1"/>
              <a:t>otras</a:t>
            </a:r>
            <a:r>
              <a:rPr lang="en-US" altLang="en-US" sz="1800" dirty="0"/>
              <a:t> </a:t>
            </a:r>
            <a:r>
              <a:rPr lang="en-US" altLang="en-US" sz="1800" dirty="0" err="1"/>
              <a:t>instalaciones</a:t>
            </a:r>
            <a:r>
              <a:rPr lang="en-US" altLang="en-US" sz="1800" dirty="0"/>
              <a:t>, </a:t>
            </a:r>
            <a:r>
              <a:rPr lang="en-US" altLang="en-US" sz="1800" dirty="0" err="1"/>
              <a:t>como</a:t>
            </a:r>
            <a:r>
              <a:rPr lang="en-US" altLang="en-US" sz="1800" dirty="0"/>
              <a:t> la </a:t>
            </a:r>
            <a:r>
              <a:rPr lang="en-US" altLang="en-US" sz="1800" dirty="0" err="1"/>
              <a:t>protección</a:t>
            </a:r>
            <a:r>
              <a:rPr lang="en-US" altLang="en-US" sz="1800" dirty="0"/>
              <a:t> </a:t>
            </a:r>
            <a:r>
              <a:rPr lang="en-US" altLang="en-US" sz="1800" dirty="0" err="1"/>
              <a:t>diferencial</a:t>
            </a:r>
            <a:r>
              <a:rPr lang="en-US" altLang="en-US" sz="1800" dirty="0"/>
              <a:t> del </a:t>
            </a:r>
            <a:r>
              <a:rPr lang="en-US" altLang="en-US" sz="1800" dirty="0" err="1" smtClean="0"/>
              <a:t>estator</a:t>
            </a:r>
            <a:r>
              <a:rPr lang="en-US" altLang="en-US" sz="1800" dirty="0" smtClean="0"/>
              <a:t> (</a:t>
            </a:r>
            <a:r>
              <a:rPr lang="en-US" altLang="en-US" sz="1800" dirty="0"/>
              <a:t>87). </a:t>
            </a:r>
            <a:r>
              <a:rPr lang="en-US" altLang="en-US" sz="1800" dirty="0" err="1"/>
              <a:t>Será</a:t>
            </a:r>
            <a:r>
              <a:rPr lang="en-US" altLang="en-US" sz="1800" dirty="0"/>
              <a:t> la </a:t>
            </a:r>
            <a:r>
              <a:rPr lang="en-US" altLang="en-US" sz="1800" dirty="0" err="1"/>
              <a:t>última</a:t>
            </a:r>
            <a:r>
              <a:rPr lang="en-US" altLang="en-US" sz="1800" dirty="0"/>
              <a:t> </a:t>
            </a:r>
            <a:r>
              <a:rPr lang="en-US" altLang="en-US" sz="1800" dirty="0" err="1"/>
              <a:t>protección</a:t>
            </a:r>
            <a:r>
              <a:rPr lang="en-US" altLang="en-US" sz="1800" dirty="0"/>
              <a:t> </a:t>
            </a:r>
            <a:r>
              <a:rPr lang="en-US" altLang="en-US" sz="1800" dirty="0" err="1"/>
              <a:t>en</a:t>
            </a:r>
            <a:r>
              <a:rPr lang="en-US" altLang="en-US" sz="1800" dirty="0"/>
              <a:t> </a:t>
            </a:r>
            <a:r>
              <a:rPr lang="en-US" altLang="en-US" sz="1800" dirty="0" err="1"/>
              <a:t>operar</a:t>
            </a:r>
            <a:r>
              <a:rPr lang="en-US" altLang="en-US" sz="1800" dirty="0"/>
              <a:t> </a:t>
            </a:r>
            <a:r>
              <a:rPr lang="en-US" altLang="en-US" sz="1800" dirty="0" err="1"/>
              <a:t>si</a:t>
            </a:r>
            <a:r>
              <a:rPr lang="en-US" altLang="en-US" sz="1800" dirty="0"/>
              <a:t> </a:t>
            </a:r>
            <a:r>
              <a:rPr lang="en-US" altLang="en-US" sz="1800" dirty="0" err="1"/>
              <a:t>todas</a:t>
            </a:r>
            <a:r>
              <a:rPr lang="en-US" altLang="en-US" sz="1800" dirty="0"/>
              <a:t> las </a:t>
            </a:r>
            <a:r>
              <a:rPr lang="en-US" altLang="en-US" sz="1800" dirty="0" err="1"/>
              <a:t>demás</a:t>
            </a:r>
            <a:r>
              <a:rPr lang="en-US" altLang="en-US" sz="1800" dirty="0"/>
              <a:t> </a:t>
            </a:r>
            <a:r>
              <a:rPr lang="en-US" altLang="en-US" sz="1800" dirty="0" err="1"/>
              <a:t>proteciones</a:t>
            </a:r>
            <a:r>
              <a:rPr lang="en-US" altLang="en-US" sz="1800" dirty="0"/>
              <a:t> no </a:t>
            </a:r>
            <a:r>
              <a:rPr lang="en-US" altLang="en-US" sz="1800" dirty="0" err="1"/>
              <a:t>responden</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b="1" dirty="0"/>
              <a:t>12.2.3 </a:t>
            </a:r>
            <a:r>
              <a:rPr lang="en-US" altLang="en-US" sz="1800" b="1" dirty="0" err="1"/>
              <a:t>Relé</a:t>
            </a:r>
            <a:r>
              <a:rPr lang="en-US" altLang="en-US" sz="1800" b="1" dirty="0"/>
              <a:t> de </a:t>
            </a:r>
            <a:r>
              <a:rPr lang="en-US" altLang="en-US" sz="1800" b="1" dirty="0" err="1"/>
              <a:t>corriente</a:t>
            </a:r>
            <a:r>
              <a:rPr lang="en-US" altLang="en-US" sz="1800" b="1" dirty="0"/>
              <a:t> </a:t>
            </a:r>
            <a:r>
              <a:rPr lang="en-US" altLang="en-US" sz="1800" b="1" dirty="0" err="1"/>
              <a:t>diferencial</a:t>
            </a:r>
            <a:r>
              <a:rPr lang="en-US" altLang="en-US" sz="1800" b="1" dirty="0"/>
              <a:t> del </a:t>
            </a:r>
            <a:r>
              <a:rPr lang="en-US" altLang="en-US" sz="1800" b="1" dirty="0" err="1"/>
              <a:t>estator</a:t>
            </a:r>
            <a:endParaRPr lang="en-US" altLang="en-US" sz="1800" b="1" dirty="0"/>
          </a:p>
          <a:p>
            <a:pPr algn="just">
              <a:buFont typeface="Arial" panose="020B0604020202020204" pitchFamily="34" charset="0"/>
              <a:buNone/>
            </a:pPr>
            <a:r>
              <a:rPr lang="en-US" altLang="en-US" sz="1800" dirty="0"/>
              <a:t>La </a:t>
            </a:r>
            <a:r>
              <a:rPr lang="en-US" altLang="en-US" sz="1800" dirty="0" err="1"/>
              <a:t>protección</a:t>
            </a:r>
            <a:r>
              <a:rPr lang="en-US" altLang="en-US" sz="1800" dirty="0"/>
              <a:t> de </a:t>
            </a:r>
            <a:r>
              <a:rPr lang="en-US" altLang="en-US" sz="1800" dirty="0" err="1"/>
              <a:t>corriente</a:t>
            </a:r>
            <a:r>
              <a:rPr lang="en-US" altLang="en-US" sz="1800" dirty="0"/>
              <a:t> </a:t>
            </a:r>
            <a:r>
              <a:rPr lang="en-US" altLang="en-US" sz="1800" dirty="0" err="1"/>
              <a:t>diferencial</a:t>
            </a:r>
            <a:r>
              <a:rPr lang="en-US" altLang="en-US" sz="1800" dirty="0"/>
              <a:t> (87) se </a:t>
            </a:r>
            <a:r>
              <a:rPr lang="en-US" altLang="en-US" sz="1800" dirty="0" err="1"/>
              <a:t>utiliza</a:t>
            </a:r>
            <a:r>
              <a:rPr lang="en-US" altLang="en-US" sz="1800" dirty="0"/>
              <a:t> para que </a:t>
            </a:r>
            <a:r>
              <a:rPr lang="en-US" altLang="en-US" sz="1800" dirty="0" err="1"/>
              <a:t>los</a:t>
            </a:r>
            <a:r>
              <a:rPr lang="en-US" altLang="en-US" sz="1800" dirty="0"/>
              <a:t> </a:t>
            </a:r>
            <a:r>
              <a:rPr lang="en-US" altLang="en-US" sz="1800" dirty="0" err="1"/>
              <a:t>generadores</a:t>
            </a:r>
            <a:r>
              <a:rPr lang="en-US" altLang="en-US" sz="1800" dirty="0"/>
              <a:t> </a:t>
            </a:r>
            <a:r>
              <a:rPr lang="en-US" altLang="en-US" sz="1800" dirty="0" err="1"/>
              <a:t>detecten</a:t>
            </a:r>
            <a:r>
              <a:rPr lang="en-US" altLang="en-US" sz="1800" dirty="0"/>
              <a:t> </a:t>
            </a:r>
            <a:r>
              <a:rPr lang="en-US" altLang="en-US" sz="1800" dirty="0" err="1"/>
              <a:t>fallas</a:t>
            </a:r>
            <a:r>
              <a:rPr lang="en-US" altLang="en-US" sz="1800" dirty="0"/>
              <a:t> </a:t>
            </a:r>
            <a:r>
              <a:rPr lang="en-US" altLang="en-US" sz="1800" dirty="0" err="1"/>
              <a:t>internas</a:t>
            </a:r>
            <a:r>
              <a:rPr lang="en-US" altLang="en-US" sz="1800" dirty="0"/>
              <a:t> </a:t>
            </a:r>
            <a:r>
              <a:rPr lang="en-US" altLang="en-US" sz="1800" dirty="0" err="1"/>
              <a:t>en</a:t>
            </a:r>
            <a:r>
              <a:rPr lang="en-US" altLang="en-US" sz="1800" dirty="0"/>
              <a:t> </a:t>
            </a:r>
            <a:r>
              <a:rPr lang="en-US" altLang="en-US" sz="1800" dirty="0" err="1"/>
              <a:t>los</a:t>
            </a:r>
            <a:r>
              <a:rPr lang="en-US" altLang="en-US" sz="1800" dirty="0"/>
              <a:t> </a:t>
            </a:r>
            <a:r>
              <a:rPr lang="en-US" altLang="en-US" sz="1800" dirty="0" err="1"/>
              <a:t>devanados</a:t>
            </a:r>
            <a:r>
              <a:rPr lang="en-US" altLang="en-US" sz="1800" dirty="0"/>
              <a:t>, que </a:t>
            </a:r>
            <a:r>
              <a:rPr lang="en-US" altLang="en-US" sz="1800" dirty="0" err="1"/>
              <a:t>puede</a:t>
            </a:r>
            <a:r>
              <a:rPr lang="en-US" altLang="en-US" sz="1800" dirty="0"/>
              <a:t> </a:t>
            </a:r>
            <a:r>
              <a:rPr lang="en-US" altLang="en-US" sz="1800" dirty="0" err="1"/>
              <a:t>desarrollarse</a:t>
            </a:r>
            <a:r>
              <a:rPr lang="en-US" altLang="en-US" sz="1800" dirty="0"/>
              <a:t> entre </a:t>
            </a:r>
            <a:r>
              <a:rPr lang="en-US" altLang="en-US" sz="1800" dirty="0" err="1"/>
              <a:t>devanados</a:t>
            </a:r>
            <a:r>
              <a:rPr lang="en-US" altLang="en-US" sz="1800" dirty="0"/>
              <a:t> de </a:t>
            </a:r>
            <a:r>
              <a:rPr lang="en-US" altLang="en-US" sz="1800" dirty="0" err="1"/>
              <a:t>fase</a:t>
            </a:r>
            <a:r>
              <a:rPr lang="en-US" altLang="en-US" sz="1800" dirty="0"/>
              <a:t> o entre </a:t>
            </a:r>
            <a:r>
              <a:rPr lang="en-US" altLang="en-US" sz="1800" dirty="0" err="1"/>
              <a:t>una</a:t>
            </a:r>
            <a:r>
              <a:rPr lang="en-US" altLang="en-US" sz="1800" dirty="0"/>
              <a:t> </a:t>
            </a:r>
            <a:r>
              <a:rPr lang="en-US" altLang="en-US" sz="1800" dirty="0" err="1"/>
              <a:t>fase</a:t>
            </a:r>
            <a:r>
              <a:rPr lang="en-US" altLang="en-US" sz="1800" dirty="0"/>
              <a:t> y el </a:t>
            </a:r>
            <a:r>
              <a:rPr lang="en-US" altLang="en-US" sz="1800" dirty="0" err="1"/>
              <a:t>núcleo</a:t>
            </a:r>
            <a:r>
              <a:rPr lang="en-US" altLang="en-US" sz="1800" dirty="0"/>
              <a:t> de </a:t>
            </a:r>
            <a:r>
              <a:rPr lang="en-US" altLang="en-US" sz="1800" dirty="0" err="1"/>
              <a:t>acero</a:t>
            </a:r>
            <a:r>
              <a:rPr lang="en-US" altLang="en-US" sz="1800" dirty="0"/>
              <a:t>. Se </a:t>
            </a:r>
            <a:r>
              <a:rPr lang="en-US" altLang="en-US" sz="1800" dirty="0" err="1"/>
              <a:t>requiere</a:t>
            </a:r>
            <a:r>
              <a:rPr lang="en-US" altLang="en-US" sz="1800" dirty="0"/>
              <a:t> </a:t>
            </a:r>
            <a:r>
              <a:rPr lang="en-US" altLang="en-US" sz="1800" dirty="0" err="1"/>
              <a:t>acción</a:t>
            </a:r>
            <a:r>
              <a:rPr lang="en-US" altLang="en-US" sz="1800" dirty="0"/>
              <a:t> sensible de </a:t>
            </a:r>
            <a:r>
              <a:rPr lang="en-US" altLang="en-US" sz="1800" dirty="0" err="1"/>
              <a:t>alta</a:t>
            </a:r>
            <a:r>
              <a:rPr lang="en-US" altLang="en-US" sz="1800" dirty="0"/>
              <a:t> </a:t>
            </a:r>
            <a:r>
              <a:rPr lang="en-US" altLang="en-US" sz="1800" dirty="0" err="1"/>
              <a:t>velocidad</a:t>
            </a:r>
            <a:r>
              <a:rPr lang="en-US" altLang="en-US" sz="1800" dirty="0"/>
              <a:t> para </a:t>
            </a:r>
            <a:r>
              <a:rPr lang="en-US" altLang="en-US" sz="1800" dirty="0" err="1"/>
              <a:t>minimizar</a:t>
            </a:r>
            <a:r>
              <a:rPr lang="en-US" altLang="en-US" sz="1800" dirty="0"/>
              <a:t> la </a:t>
            </a:r>
            <a:r>
              <a:rPr lang="en-US" altLang="en-US" sz="1800" dirty="0" err="1"/>
              <a:t>posibilidad</a:t>
            </a:r>
            <a:r>
              <a:rPr lang="en-US" altLang="en-US" sz="1800" dirty="0"/>
              <a:t> de </a:t>
            </a:r>
            <a:r>
              <a:rPr lang="en-US" altLang="en-US" sz="1800" dirty="0" err="1"/>
              <a:t>daño</a:t>
            </a:r>
            <a:r>
              <a:rPr lang="en-US" altLang="en-US" sz="1800" dirty="0"/>
              <a:t> a las </a:t>
            </a:r>
            <a:r>
              <a:rPr lang="en-US" altLang="en-US" sz="1800" dirty="0" err="1"/>
              <a:t>láminas</a:t>
            </a:r>
            <a:r>
              <a:rPr lang="en-US" altLang="en-US" sz="1800" dirty="0"/>
              <a:t> del </a:t>
            </a:r>
            <a:r>
              <a:rPr lang="en-US" altLang="en-US" sz="1800" dirty="0" err="1"/>
              <a:t>núcleo</a:t>
            </a:r>
            <a:r>
              <a:rPr lang="en-US" altLang="en-US" sz="1800" dirty="0"/>
              <a:t> del </a:t>
            </a:r>
            <a:r>
              <a:rPr lang="en-US" altLang="en-US" sz="1800" dirty="0" err="1"/>
              <a:t>estator</a:t>
            </a:r>
            <a:r>
              <a:rPr lang="en-US" altLang="en-US" sz="1800" dirty="0"/>
              <a:t> </a:t>
            </a:r>
            <a:r>
              <a:rPr lang="en-US" altLang="en-US" sz="1800" dirty="0" err="1"/>
              <a:t>en</a:t>
            </a:r>
            <a:r>
              <a:rPr lang="en-US" altLang="en-US" sz="1800" dirty="0"/>
              <a:t> especial. </a:t>
            </a:r>
            <a:r>
              <a:rPr lang="en-US" altLang="en-US" sz="1800" dirty="0" err="1"/>
              <a:t>Una</a:t>
            </a:r>
            <a:r>
              <a:rPr lang="en-US" altLang="en-US" sz="1800" dirty="0"/>
              <a:t> </a:t>
            </a:r>
            <a:r>
              <a:rPr lang="en-US" altLang="en-US" sz="1800" dirty="0" err="1"/>
              <a:t>corriente</a:t>
            </a:r>
            <a:r>
              <a:rPr lang="en-US" altLang="en-US" sz="1800" dirty="0"/>
              <a:t> tan </a:t>
            </a:r>
            <a:r>
              <a:rPr lang="en-US" altLang="en-US" sz="1800" dirty="0" err="1"/>
              <a:t>baja</a:t>
            </a:r>
            <a:r>
              <a:rPr lang="en-US" altLang="en-US" sz="1800" dirty="0"/>
              <a:t> </a:t>
            </a:r>
            <a:r>
              <a:rPr lang="en-US" altLang="en-US" sz="1800" dirty="0" err="1"/>
              <a:t>como</a:t>
            </a:r>
            <a:r>
              <a:rPr lang="en-US" altLang="en-US" sz="1800" dirty="0"/>
              <a:t> 20 A </a:t>
            </a:r>
            <a:r>
              <a:rPr lang="en-US" altLang="en-US" sz="1800" dirty="0" err="1"/>
              <a:t>puede</a:t>
            </a:r>
            <a:r>
              <a:rPr lang="en-US" altLang="en-US" sz="1800" dirty="0"/>
              <a:t> </a:t>
            </a:r>
            <a:r>
              <a:rPr lang="en-US" altLang="en-US" sz="1800" dirty="0" err="1"/>
              <a:t>causar</a:t>
            </a:r>
            <a:r>
              <a:rPr lang="en-US" altLang="en-US" sz="1800" dirty="0"/>
              <a:t> un </a:t>
            </a:r>
            <a:r>
              <a:rPr lang="en-US" altLang="en-US" sz="1800" dirty="0" err="1"/>
              <a:t>daño</a:t>
            </a:r>
            <a:r>
              <a:rPr lang="en-US" altLang="en-US" sz="1800" dirty="0"/>
              <a:t> </a:t>
            </a:r>
            <a:r>
              <a:rPr lang="en-US" altLang="en-US" sz="1800" dirty="0" err="1"/>
              <a:t>significativo</a:t>
            </a:r>
            <a:r>
              <a:rPr lang="en-US" altLang="en-US" sz="1800" dirty="0"/>
              <a:t> </a:t>
            </a:r>
            <a:r>
              <a:rPr lang="en-US" altLang="en-US" sz="1800" dirty="0" err="1"/>
              <a:t>si</a:t>
            </a:r>
            <a:r>
              <a:rPr lang="en-US" altLang="en-US" sz="1800" dirty="0"/>
              <a:t> se </a:t>
            </a:r>
            <a:r>
              <a:rPr lang="en-US" altLang="en-US" sz="1800" dirty="0" err="1"/>
              <a:t>permite</a:t>
            </a:r>
            <a:r>
              <a:rPr lang="en-US" altLang="en-US" sz="1800" dirty="0"/>
              <a:t> que </a:t>
            </a:r>
            <a:r>
              <a:rPr lang="en-US" altLang="en-US" sz="1800" dirty="0" err="1"/>
              <a:t>pase</a:t>
            </a:r>
            <a:r>
              <a:rPr lang="en-US" altLang="en-US" sz="1800" dirty="0"/>
              <a:t> </a:t>
            </a:r>
            <a:r>
              <a:rPr lang="en-US" altLang="en-US" sz="1800" dirty="0" err="1"/>
              <a:t>corriente</a:t>
            </a:r>
            <a:r>
              <a:rPr lang="en-US" altLang="en-US" sz="1800" dirty="0"/>
              <a:t> </a:t>
            </a:r>
            <a:r>
              <a:rPr lang="en-US" altLang="en-US" sz="1800" dirty="0" err="1"/>
              <a:t>por</a:t>
            </a:r>
            <a:r>
              <a:rPr lang="en-US" altLang="en-US" sz="1800" dirty="0"/>
              <a:t> el </a:t>
            </a:r>
            <a:r>
              <a:rPr lang="en-US" altLang="en-US" sz="1800" dirty="0" err="1"/>
              <a:t>núcleo</a:t>
            </a:r>
            <a:r>
              <a:rPr lang="en-US" altLang="en-US" sz="1800" dirty="0"/>
              <a:t> </a:t>
            </a:r>
            <a:r>
              <a:rPr lang="en-US" altLang="en-US" sz="1800" dirty="0" err="1"/>
              <a:t>durante</a:t>
            </a:r>
            <a:r>
              <a:rPr lang="en-US" altLang="en-US" sz="1800" dirty="0"/>
              <a:t> </a:t>
            </a:r>
            <a:r>
              <a:rPr lang="en-US" altLang="en-US" sz="1800" dirty="0" err="1"/>
              <a:t>más</a:t>
            </a:r>
            <a:r>
              <a:rPr lang="en-US" altLang="en-US" sz="1800" dirty="0"/>
              <a:t> de </a:t>
            </a:r>
            <a:r>
              <a:rPr lang="en-US" altLang="en-US" sz="1800" dirty="0" err="1"/>
              <a:t>varios</a:t>
            </a:r>
            <a:r>
              <a:rPr lang="en-US" altLang="en-US" sz="1800" dirty="0"/>
              <a:t> </a:t>
            </a:r>
            <a:r>
              <a:rPr lang="en-US" altLang="en-US" sz="1800" dirty="0" err="1"/>
              <a:t>segundos</a:t>
            </a:r>
            <a:r>
              <a:rPr lang="en-US" altLang="en-US" sz="1800" dirty="0"/>
              <a:t>, </a:t>
            </a:r>
            <a:r>
              <a:rPr lang="en-US" altLang="en-US" sz="1800" dirty="0" err="1"/>
              <a:t>consulte</a:t>
            </a:r>
            <a:r>
              <a:rPr lang="en-US" altLang="en-US" sz="1800" dirty="0"/>
              <a:t> la </a:t>
            </a:r>
            <a:r>
              <a:rPr lang="en-US" altLang="en-US" sz="1800" dirty="0" err="1"/>
              <a:t>Referencia</a:t>
            </a:r>
            <a:r>
              <a:rPr lang="en-US" altLang="en-US" sz="1800" dirty="0"/>
              <a:t> 2. El </a:t>
            </a:r>
            <a:r>
              <a:rPr lang="en-US" altLang="en-US" sz="1800" dirty="0" err="1"/>
              <a:t>relé</a:t>
            </a:r>
            <a:r>
              <a:rPr lang="en-US" altLang="en-US" sz="1800" dirty="0"/>
              <a:t> </a:t>
            </a:r>
            <a:r>
              <a:rPr lang="en-US" altLang="en-US" sz="1800" dirty="0" err="1"/>
              <a:t>en</a:t>
            </a:r>
            <a:r>
              <a:rPr lang="en-US" altLang="en-US" sz="1800" dirty="0"/>
              <a:t> </a:t>
            </a:r>
            <a:r>
              <a:rPr lang="en-US" altLang="en-US" sz="1800" dirty="0" err="1"/>
              <a:t>sí</a:t>
            </a:r>
            <a:r>
              <a:rPr lang="en-US" altLang="en-US" sz="1800" dirty="0"/>
              <a:t> </a:t>
            </a:r>
            <a:r>
              <a:rPr lang="en-US" altLang="en-US" sz="1800" dirty="0" err="1"/>
              <a:t>debe</a:t>
            </a:r>
            <a:r>
              <a:rPr lang="en-US" altLang="en-US" sz="1800" dirty="0"/>
              <a:t> </a:t>
            </a:r>
            <a:r>
              <a:rPr lang="en-US" altLang="en-US" sz="1800" dirty="0" err="1"/>
              <a:t>funcionar</a:t>
            </a:r>
            <a:r>
              <a:rPr lang="en-US" altLang="en-US" sz="1800" dirty="0"/>
              <a:t> </a:t>
            </a:r>
            <a:r>
              <a:rPr lang="en-US" altLang="en-US" sz="1800" dirty="0" err="1"/>
              <a:t>en</a:t>
            </a:r>
            <a:r>
              <a:rPr lang="en-US" altLang="en-US" sz="1800" dirty="0"/>
              <a:t> </a:t>
            </a:r>
            <a:r>
              <a:rPr lang="en-US" altLang="en-US" sz="1800" dirty="0" err="1"/>
              <a:t>aproximadamente</a:t>
            </a:r>
            <a:r>
              <a:rPr lang="en-US" altLang="en-US" sz="1800" dirty="0"/>
              <a:t> 15 </a:t>
            </a:r>
            <a:r>
              <a:rPr lang="en-US" altLang="en-US" sz="1800" dirty="0" err="1"/>
              <a:t>ms</a:t>
            </a:r>
            <a:r>
              <a:rPr lang="en-US" altLang="en-US" sz="1800" dirty="0"/>
              <a:t>, y </a:t>
            </a:r>
            <a:r>
              <a:rPr lang="en-US" altLang="en-US" sz="1800" dirty="0" err="1"/>
              <a:t>tienen</a:t>
            </a:r>
            <a:r>
              <a:rPr lang="en-US" altLang="en-US" sz="1800" dirty="0"/>
              <a:t> </a:t>
            </a:r>
            <a:r>
              <a:rPr lang="en-US" altLang="en-US" sz="1800" dirty="0" err="1"/>
              <a:t>una</a:t>
            </a:r>
            <a:r>
              <a:rPr lang="en-US" altLang="en-US" sz="1800" dirty="0"/>
              <a:t> </a:t>
            </a:r>
            <a:r>
              <a:rPr lang="en-US" altLang="en-US" sz="1800" dirty="0" err="1"/>
              <a:t>sensibilidad</a:t>
            </a:r>
            <a:r>
              <a:rPr lang="en-US" altLang="en-US" sz="1800" dirty="0"/>
              <a:t> de </a:t>
            </a:r>
            <a:r>
              <a:rPr lang="en-US" altLang="en-US" sz="1800" dirty="0" err="1"/>
              <a:t>alrededor</a:t>
            </a:r>
            <a:r>
              <a:rPr lang="en-US" altLang="en-US" sz="1800" dirty="0"/>
              <a:t> del 2 al 5% de la </a:t>
            </a:r>
            <a:r>
              <a:rPr lang="en-US" altLang="en-US" sz="1800" dirty="0" err="1"/>
              <a:t>corriente</a:t>
            </a:r>
            <a:r>
              <a:rPr lang="en-US" altLang="en-US" sz="1800" dirty="0"/>
              <a:t> nominal del </a:t>
            </a:r>
            <a:r>
              <a:rPr lang="en-US" altLang="en-US" sz="1800" dirty="0" err="1"/>
              <a:t>estator</a:t>
            </a:r>
            <a:r>
              <a:rPr lang="en-US" altLang="en-US" sz="1800" dirty="0"/>
              <a:t>. Los </a:t>
            </a:r>
            <a:r>
              <a:rPr lang="en-US" altLang="en-US" sz="1800" dirty="0" err="1"/>
              <a:t>rangos</a:t>
            </a:r>
            <a:r>
              <a:rPr lang="en-US" altLang="en-US" sz="1800" dirty="0"/>
              <a:t> de </a:t>
            </a:r>
            <a:r>
              <a:rPr lang="en-US" altLang="en-US" sz="1800" dirty="0" err="1"/>
              <a:t>ajuste</a:t>
            </a:r>
            <a:r>
              <a:rPr lang="en-US" altLang="en-US" sz="1800" dirty="0"/>
              <a:t> van del 10 al 40 % para </a:t>
            </a:r>
            <a:r>
              <a:rPr lang="en-US" altLang="en-US" sz="1800" dirty="0" err="1"/>
              <a:t>relés</a:t>
            </a:r>
            <a:r>
              <a:rPr lang="en-US" altLang="en-US" sz="1800" dirty="0"/>
              <a:t> de 1A y del 20 al 80 % para </a:t>
            </a:r>
            <a:r>
              <a:rPr lang="en-US" altLang="en-US" sz="1800" dirty="0" err="1"/>
              <a:t>relés</a:t>
            </a:r>
            <a:r>
              <a:rPr lang="en-US" altLang="en-US" sz="1800" dirty="0"/>
              <a:t> de 5 A. Los </a:t>
            </a:r>
            <a:r>
              <a:rPr lang="en-US" altLang="en-US" sz="1800" dirty="0" err="1"/>
              <a:t>ajustes</a:t>
            </a:r>
            <a:r>
              <a:rPr lang="en-US" altLang="en-US" sz="1800" dirty="0"/>
              <a:t> </a:t>
            </a:r>
            <a:r>
              <a:rPr lang="en-US" altLang="en-US" sz="1800" dirty="0" err="1"/>
              <a:t>generalmente</a:t>
            </a:r>
            <a:r>
              <a:rPr lang="en-US" altLang="en-US" sz="1800" dirty="0"/>
              <a:t> se </a:t>
            </a:r>
            <a:r>
              <a:rPr lang="en-US" altLang="en-US" sz="1800" dirty="0" err="1"/>
              <a:t>eligen</a:t>
            </a:r>
            <a:r>
              <a:rPr lang="en-US" altLang="en-US" sz="1800" dirty="0"/>
              <a:t> </a:t>
            </a:r>
            <a:r>
              <a:rPr lang="en-US" altLang="en-US" sz="1800" dirty="0" err="1"/>
              <a:t>inicialmente</a:t>
            </a:r>
            <a:r>
              <a:rPr lang="en-US" altLang="en-US" sz="1800" dirty="0"/>
              <a:t> y se </a:t>
            </a:r>
            <a:r>
              <a:rPr lang="en-US" altLang="en-US" sz="1800" dirty="0" err="1"/>
              <a:t>aumentan</a:t>
            </a:r>
            <a:r>
              <a:rPr lang="en-US" altLang="en-US" sz="1800" dirty="0"/>
              <a:t> </a:t>
            </a:r>
            <a:r>
              <a:rPr lang="en-US" altLang="en-US" sz="1800" dirty="0" err="1"/>
              <a:t>si</a:t>
            </a:r>
            <a:r>
              <a:rPr lang="en-US" altLang="en-US" sz="1800" dirty="0"/>
              <a:t> </a:t>
            </a:r>
            <a:r>
              <a:rPr lang="en-US" altLang="en-US" sz="1800" dirty="0" err="1"/>
              <a:t>posteriormente</a:t>
            </a:r>
            <a:r>
              <a:rPr lang="en-US" altLang="en-US" sz="1800" dirty="0"/>
              <a:t> se </a:t>
            </a:r>
            <a:r>
              <a:rPr lang="en-US" altLang="en-US" sz="1800" dirty="0" err="1"/>
              <a:t>descubre</a:t>
            </a:r>
            <a:r>
              <a:rPr lang="en-US" altLang="en-US" sz="1800" dirty="0"/>
              <a:t> que son </a:t>
            </a:r>
            <a:r>
              <a:rPr lang="en-US" altLang="en-US" sz="1800" dirty="0" err="1"/>
              <a:t>demasiado</a:t>
            </a:r>
            <a:r>
              <a:rPr lang="en-US" altLang="en-US" sz="1800" dirty="0"/>
              <a:t> </a:t>
            </a:r>
            <a:r>
              <a:rPr lang="en-US" altLang="en-US" sz="1800" dirty="0" err="1"/>
              <a:t>sensibles</a:t>
            </a:r>
            <a:r>
              <a:rPr lang="en-US" altLang="en-US" sz="1800" dirty="0"/>
              <a:t>. Este </a:t>
            </a:r>
            <a:r>
              <a:rPr lang="en-US" altLang="en-US" sz="1800" dirty="0" err="1"/>
              <a:t>tipo</a:t>
            </a:r>
            <a:r>
              <a:rPr lang="en-US" altLang="en-US" sz="1800" dirty="0"/>
              <a:t> de </a:t>
            </a:r>
            <a:r>
              <a:rPr lang="en-US" altLang="en-US" sz="1800" dirty="0" err="1"/>
              <a:t>protección</a:t>
            </a:r>
            <a:r>
              <a:rPr lang="en-US" altLang="en-US" sz="1800" dirty="0"/>
              <a:t> se </a:t>
            </a:r>
            <a:r>
              <a:rPr lang="en-US" altLang="en-US" sz="1800" dirty="0" err="1"/>
              <a:t>aplica</a:t>
            </a:r>
            <a:r>
              <a:rPr lang="en-US" altLang="en-US" sz="1800" dirty="0"/>
              <a:t> </a:t>
            </a:r>
            <a:r>
              <a:rPr lang="en-US" altLang="en-US" sz="1800" dirty="0" err="1"/>
              <a:t>generalmente</a:t>
            </a:r>
            <a:r>
              <a:rPr lang="en-US" altLang="en-US" sz="1800" dirty="0"/>
              <a:t> a </a:t>
            </a:r>
            <a:r>
              <a:rPr lang="en-US" altLang="en-US" sz="1800" dirty="0" err="1"/>
              <a:t>máquinas</a:t>
            </a:r>
            <a:r>
              <a:rPr lang="en-US" altLang="en-US" sz="1800" dirty="0"/>
              <a:t> de </a:t>
            </a:r>
            <a:r>
              <a:rPr lang="en-US" altLang="en-US" sz="1800" dirty="0" err="1"/>
              <a:t>alta</a:t>
            </a:r>
            <a:r>
              <a:rPr lang="en-US" altLang="en-US" sz="1800" dirty="0"/>
              <a:t> </a:t>
            </a:r>
            <a:r>
              <a:rPr lang="en-US" altLang="en-US" sz="1800" dirty="0" err="1"/>
              <a:t>tensión</a:t>
            </a:r>
            <a:r>
              <a:rPr lang="en-US" altLang="en-US" sz="1800" dirty="0"/>
              <a:t> </a:t>
            </a:r>
            <a:r>
              <a:rPr lang="en-US" altLang="en-US" sz="1800" dirty="0" err="1"/>
              <a:t>por</a:t>
            </a:r>
            <a:r>
              <a:rPr lang="en-US" altLang="en-US" sz="1800" dirty="0"/>
              <a:t> </a:t>
            </a:r>
            <a:r>
              <a:rPr lang="en-US" altLang="en-US" sz="1800" dirty="0" err="1"/>
              <a:t>encima</a:t>
            </a:r>
            <a:r>
              <a:rPr lang="en-US" altLang="en-US" sz="1800" dirty="0"/>
              <a:t> de </a:t>
            </a:r>
            <a:r>
              <a:rPr lang="en-US" altLang="en-US" sz="1800" dirty="0" err="1"/>
              <a:t>aproximadamente</a:t>
            </a:r>
            <a:r>
              <a:rPr lang="en-US" altLang="en-US" sz="1800" dirty="0"/>
              <a:t> 2 MW.</a:t>
            </a:r>
          </a:p>
          <a:p>
            <a:pPr algn="just">
              <a:buFont typeface="Arial" panose="020B0604020202020204" pitchFamily="34" charset="0"/>
              <a:buNone/>
            </a:pPr>
            <a:r>
              <a:rPr lang="en-US" altLang="en-US" sz="1800" dirty="0"/>
              <a:t>Los </a:t>
            </a:r>
            <a:r>
              <a:rPr lang="en-US" altLang="en-US" sz="1800" dirty="0" err="1"/>
              <a:t>relés</a:t>
            </a:r>
            <a:r>
              <a:rPr lang="en-US" altLang="en-US" sz="1800" dirty="0"/>
              <a:t> </a:t>
            </a:r>
            <a:r>
              <a:rPr lang="en-US" altLang="en-US" sz="1800" dirty="0" err="1"/>
              <a:t>electromagnéticos</a:t>
            </a:r>
            <a:r>
              <a:rPr lang="en-US" altLang="en-US" sz="1800" dirty="0"/>
              <a:t> de </a:t>
            </a:r>
            <a:r>
              <a:rPr lang="en-US" altLang="en-US" sz="1800" dirty="0" err="1"/>
              <a:t>corriente</a:t>
            </a:r>
            <a:r>
              <a:rPr lang="en-US" altLang="en-US" sz="1800" dirty="0"/>
              <a:t> </a:t>
            </a:r>
            <a:r>
              <a:rPr lang="en-US" altLang="en-US" sz="1800" dirty="0" err="1"/>
              <a:t>diferencial</a:t>
            </a:r>
            <a:r>
              <a:rPr lang="en-US" altLang="en-US" sz="1800" dirty="0"/>
              <a:t> </a:t>
            </a:r>
            <a:r>
              <a:rPr lang="en-US" altLang="en-US" sz="1800" dirty="0" err="1"/>
              <a:t>están</a:t>
            </a:r>
            <a:r>
              <a:rPr lang="en-US" altLang="en-US" sz="1800" dirty="0"/>
              <a:t> </a:t>
            </a:r>
            <a:r>
              <a:rPr lang="en-US" altLang="en-US" sz="1800" dirty="0" err="1"/>
              <a:t>equipados</a:t>
            </a:r>
            <a:r>
              <a:rPr lang="en-US" altLang="en-US" sz="1800" dirty="0"/>
              <a:t> con </a:t>
            </a:r>
            <a:r>
              <a:rPr lang="en-US" altLang="en-US" sz="1800" dirty="0" err="1"/>
              <a:t>bobinas</a:t>
            </a:r>
            <a:r>
              <a:rPr lang="en-US" altLang="en-US" sz="1800" dirty="0"/>
              <a:t> de </a:t>
            </a:r>
            <a:r>
              <a:rPr lang="en-US" altLang="en-US" sz="1800" dirty="0" err="1"/>
              <a:t>restricción</a:t>
            </a:r>
            <a:r>
              <a:rPr lang="en-US" altLang="en-US" sz="1800" dirty="0"/>
              <a:t> o </a:t>
            </a:r>
            <a:r>
              <a:rPr lang="en-US" altLang="en-US" sz="1800" dirty="0" err="1"/>
              <a:t>polarización</a:t>
            </a:r>
            <a:r>
              <a:rPr lang="en-US" altLang="en-US" sz="1800" dirty="0"/>
              <a:t> </a:t>
            </a:r>
            <a:r>
              <a:rPr lang="en-US" altLang="en-US" sz="1800" dirty="0" err="1"/>
              <a:t>en</a:t>
            </a:r>
            <a:r>
              <a:rPr lang="en-US" altLang="en-US" sz="1800" dirty="0"/>
              <a:t> </a:t>
            </a:r>
            <a:r>
              <a:rPr lang="en-US" altLang="en-US" sz="1800" dirty="0" err="1"/>
              <a:t>cada</a:t>
            </a:r>
            <a:r>
              <a:rPr lang="en-US" altLang="en-US" sz="1800" dirty="0"/>
              <a:t> </a:t>
            </a:r>
            <a:r>
              <a:rPr lang="en-US" altLang="en-US" sz="1800" dirty="0" err="1"/>
              <a:t>uno</a:t>
            </a:r>
            <a:r>
              <a:rPr lang="en-US" altLang="en-US" sz="1800" dirty="0"/>
              <a:t> de </a:t>
            </a:r>
            <a:r>
              <a:rPr lang="en-US" altLang="en-US" sz="1800" dirty="0" err="1"/>
              <a:t>los</a:t>
            </a:r>
            <a:r>
              <a:rPr lang="en-US" altLang="en-US" sz="1800" dirty="0"/>
              <a:t> </a:t>
            </a:r>
            <a:r>
              <a:rPr lang="en-US" altLang="en-US" sz="1800" dirty="0" err="1"/>
              <a:t>circuitos</a:t>
            </a:r>
            <a:r>
              <a:rPr lang="en-US" altLang="en-US" sz="1800" dirty="0"/>
              <a:t> </a:t>
            </a:r>
            <a:r>
              <a:rPr lang="en-US" altLang="en-US" sz="1800" dirty="0" err="1"/>
              <a:t>secundarios</a:t>
            </a:r>
            <a:r>
              <a:rPr lang="en-US" altLang="en-US" sz="1800" dirty="0"/>
              <a:t> de </a:t>
            </a:r>
            <a:r>
              <a:rPr lang="en-US" altLang="en-US" sz="1800" dirty="0" err="1"/>
              <a:t>su</a:t>
            </a:r>
            <a:r>
              <a:rPr lang="en-US" altLang="en-US" sz="1800" dirty="0"/>
              <a:t> </a:t>
            </a:r>
            <a:r>
              <a:rPr lang="en-US" altLang="en-US" sz="1800" dirty="0" err="1"/>
              <a:t>transformador</a:t>
            </a:r>
            <a:r>
              <a:rPr lang="en-US" altLang="en-US" sz="1800" dirty="0"/>
              <a:t> de </a:t>
            </a:r>
            <a:r>
              <a:rPr lang="en-US" altLang="en-US" sz="1800" dirty="0" err="1"/>
              <a:t>corriente</a:t>
            </a:r>
            <a:r>
              <a:rPr lang="en-US" altLang="en-US" sz="1800" dirty="0"/>
              <a:t>. </a:t>
            </a:r>
            <a:r>
              <a:rPr lang="en-US" altLang="en-US" sz="1800" dirty="0" err="1"/>
              <a:t>Estas</a:t>
            </a:r>
            <a:r>
              <a:rPr lang="en-US" altLang="en-US" sz="1800" dirty="0"/>
              <a:t> </a:t>
            </a:r>
            <a:r>
              <a:rPr lang="en-US" altLang="en-US" sz="1800" dirty="0" err="1"/>
              <a:t>bobinas</a:t>
            </a:r>
            <a:r>
              <a:rPr lang="en-US" altLang="en-US" sz="1800" dirty="0"/>
              <a:t> de </a:t>
            </a:r>
            <a:r>
              <a:rPr lang="en-US" altLang="en-US" sz="1800" dirty="0" err="1"/>
              <a:t>restricción</a:t>
            </a:r>
            <a:r>
              <a:rPr lang="en-US" altLang="en-US" sz="1800" dirty="0"/>
              <a:t> </a:t>
            </a:r>
            <a:r>
              <a:rPr lang="en-US" altLang="en-US" sz="1800" dirty="0" err="1"/>
              <a:t>estabilizan</a:t>
            </a:r>
            <a:r>
              <a:rPr lang="en-US" altLang="en-US" sz="1800" dirty="0"/>
              <a:t> el </a:t>
            </a:r>
            <a:r>
              <a:rPr lang="en-US" altLang="en-US" sz="1800" dirty="0" err="1"/>
              <a:t>relé</a:t>
            </a:r>
            <a:r>
              <a:rPr lang="en-US" altLang="en-US" sz="1800" dirty="0"/>
              <a:t> </a:t>
            </a:r>
            <a:r>
              <a:rPr lang="en-US" altLang="en-US" sz="1800" dirty="0" err="1"/>
              <a:t>cuando</a:t>
            </a:r>
            <a:r>
              <a:rPr lang="en-US" altLang="en-US" sz="1800" dirty="0"/>
              <a:t> hay </a:t>
            </a:r>
            <a:r>
              <a:rPr lang="en-US" altLang="en-US" sz="1800" dirty="0" err="1"/>
              <a:t>grandes</a:t>
            </a:r>
            <a:r>
              <a:rPr lang="en-US" altLang="en-US" sz="1800" dirty="0"/>
              <a:t> </a:t>
            </a:r>
            <a:r>
              <a:rPr lang="en-US" altLang="en-US" sz="1800" dirty="0" err="1"/>
              <a:t>corrientes</a:t>
            </a:r>
            <a:r>
              <a:rPr lang="en-US" altLang="en-US" sz="1800" dirty="0"/>
              <a:t> de </a:t>
            </a:r>
            <a:r>
              <a:rPr lang="en-US" altLang="en-US" sz="1800" dirty="0" err="1"/>
              <a:t>falla</a:t>
            </a:r>
            <a:r>
              <a:rPr lang="en-US" altLang="en-US" sz="1800" dirty="0"/>
              <a:t> '</a:t>
            </a:r>
            <a:r>
              <a:rPr lang="en-US" altLang="en-US" sz="1800" dirty="0" err="1"/>
              <a:t>pasantes</a:t>
            </a:r>
            <a:r>
              <a:rPr lang="en-US" altLang="en-US" sz="1800" dirty="0"/>
              <a:t>' que </a:t>
            </a:r>
            <a:r>
              <a:rPr lang="en-US" altLang="en-US" sz="1800" dirty="0" err="1"/>
              <a:t>están</a:t>
            </a:r>
            <a:r>
              <a:rPr lang="en-US" altLang="en-US" sz="1800" dirty="0"/>
              <a:t> </a:t>
            </a:r>
            <a:r>
              <a:rPr lang="en-US" altLang="en-US" sz="1800" dirty="0" err="1"/>
              <a:t>presentes</a:t>
            </a:r>
            <a:r>
              <a:rPr lang="en-US" altLang="en-US" sz="1800" dirty="0"/>
              <a:t> </a:t>
            </a:r>
            <a:r>
              <a:rPr lang="en-US" altLang="en-US" sz="1800" dirty="0" err="1"/>
              <a:t>en</a:t>
            </a:r>
            <a:r>
              <a:rPr lang="en-US" altLang="en-US" sz="1800" dirty="0"/>
              <a:t> </a:t>
            </a:r>
            <a:r>
              <a:rPr lang="en-US" altLang="en-US" sz="1800" dirty="0" err="1"/>
              <a:t>los</a:t>
            </a:r>
            <a:r>
              <a:rPr lang="en-US" altLang="en-US" sz="1800" dirty="0"/>
              <a:t> </a:t>
            </a:r>
            <a:r>
              <a:rPr lang="en-US" altLang="en-US" sz="1800" dirty="0" err="1"/>
              <a:t>devanados</a:t>
            </a:r>
            <a:r>
              <a:rPr lang="en-US" altLang="en-US" sz="1800" dirty="0"/>
              <a:t>, </a:t>
            </a:r>
            <a:r>
              <a:rPr lang="en-US" altLang="en-US" sz="1800" dirty="0" err="1"/>
              <a:t>es</a:t>
            </a:r>
            <a:r>
              <a:rPr lang="en-US" altLang="en-US" sz="1800" dirty="0"/>
              <a:t> </a:t>
            </a:r>
            <a:r>
              <a:rPr lang="en-US" altLang="en-US" sz="1800" dirty="0" err="1"/>
              <a:t>decir</a:t>
            </a:r>
            <a:r>
              <a:rPr lang="en-US" altLang="en-US" sz="1800" dirty="0"/>
              <a:t>, </a:t>
            </a:r>
            <a:r>
              <a:rPr lang="en-US" altLang="en-US" sz="1800" dirty="0" err="1"/>
              <a:t>alimentan</a:t>
            </a:r>
            <a:r>
              <a:rPr lang="en-US" altLang="en-US" sz="1800" dirty="0"/>
              <a:t> </a:t>
            </a:r>
            <a:r>
              <a:rPr lang="en-US" altLang="en-US" sz="1800" dirty="0" err="1"/>
              <a:t>una</a:t>
            </a:r>
            <a:r>
              <a:rPr lang="en-US" altLang="en-US" sz="1800" dirty="0"/>
              <a:t> </a:t>
            </a:r>
            <a:r>
              <a:rPr lang="en-US" altLang="en-US" sz="1800" dirty="0" err="1"/>
              <a:t>falla</a:t>
            </a:r>
            <a:r>
              <a:rPr lang="en-US" altLang="en-US" sz="1800" dirty="0"/>
              <a:t> externa. La </a:t>
            </a:r>
            <a:r>
              <a:rPr lang="en-US" altLang="en-US" sz="1800" dirty="0" err="1"/>
              <a:t>estabilización</a:t>
            </a:r>
            <a:r>
              <a:rPr lang="en-US" altLang="en-US" sz="1800" dirty="0"/>
              <a:t> </a:t>
            </a:r>
            <a:r>
              <a:rPr lang="en-US" altLang="en-US" sz="1800" dirty="0" err="1"/>
              <a:t>es</a:t>
            </a:r>
            <a:r>
              <a:rPr lang="en-US" altLang="en-US" sz="1800" dirty="0"/>
              <a:t> </a:t>
            </a:r>
            <a:r>
              <a:rPr lang="en-US" altLang="en-US" sz="1800" dirty="0" err="1"/>
              <a:t>necesaria</a:t>
            </a:r>
            <a:r>
              <a:rPr lang="en-US" altLang="en-US" sz="1800" dirty="0"/>
              <a:t> </a:t>
            </a:r>
            <a:r>
              <a:rPr lang="en-US" altLang="en-US" sz="1800" dirty="0" err="1"/>
              <a:t>debido</a:t>
            </a:r>
            <a:r>
              <a:rPr lang="en-US" altLang="en-US" sz="1800" dirty="0"/>
              <a:t> a </a:t>
            </a:r>
            <a:r>
              <a:rPr lang="en-US" altLang="en-US" sz="1800" dirty="0" err="1"/>
              <a:t>errores</a:t>
            </a:r>
            <a:r>
              <a:rPr lang="en-US" altLang="en-US" sz="1800" dirty="0"/>
              <a:t> de </a:t>
            </a:r>
            <a:r>
              <a:rPr lang="en-US" altLang="en-US" sz="1800" dirty="0" err="1"/>
              <a:t>desajuste</a:t>
            </a:r>
            <a:r>
              <a:rPr lang="en-US" altLang="en-US" sz="1800" dirty="0"/>
              <a:t> y </a:t>
            </a:r>
            <a:r>
              <a:rPr lang="en-US" altLang="en-US" sz="1800" dirty="0" err="1"/>
              <a:t>efectos</a:t>
            </a:r>
            <a:r>
              <a:rPr lang="en-US" altLang="en-US" sz="1800" dirty="0"/>
              <a:t> de </a:t>
            </a:r>
            <a:r>
              <a:rPr lang="en-US" altLang="en-US" sz="1800" dirty="0" err="1"/>
              <a:t>saturación</a:t>
            </a:r>
            <a:r>
              <a:rPr lang="en-US" altLang="en-US" sz="1800" dirty="0"/>
              <a:t> </a:t>
            </a:r>
            <a:r>
              <a:rPr lang="en-US" altLang="en-US" sz="1800" dirty="0" err="1"/>
              <a:t>en</a:t>
            </a:r>
            <a:r>
              <a:rPr lang="en-US" altLang="en-US" sz="1800" dirty="0"/>
              <a:t> </a:t>
            </a:r>
            <a:r>
              <a:rPr lang="en-US" altLang="en-US" sz="1800" dirty="0" err="1"/>
              <a:t>los</a:t>
            </a:r>
            <a:r>
              <a:rPr lang="en-US" altLang="en-US" sz="1800" dirty="0"/>
              <a:t> </a:t>
            </a:r>
            <a:r>
              <a:rPr lang="en-US" altLang="en-US" sz="1800" dirty="0" err="1"/>
              <a:t>transformadores</a:t>
            </a:r>
            <a:r>
              <a:rPr lang="en-US" altLang="en-US" sz="1800" dirty="0"/>
              <a:t> de </a:t>
            </a:r>
            <a:r>
              <a:rPr lang="en-US" altLang="en-US" sz="1800" dirty="0" err="1"/>
              <a:t>corriente</a:t>
            </a:r>
            <a:r>
              <a:rPr lang="en-US" altLang="en-US" sz="1800" dirty="0"/>
              <a:t>, lo que de lo </a:t>
            </a:r>
            <a:r>
              <a:rPr lang="en-US" altLang="en-US" sz="1800" dirty="0" err="1"/>
              <a:t>contrario</a:t>
            </a:r>
            <a:r>
              <a:rPr lang="en-US" altLang="en-US" sz="1800" dirty="0"/>
              <a:t>, </a:t>
            </a:r>
            <a:r>
              <a:rPr lang="en-US" altLang="en-US" sz="1800" dirty="0" err="1"/>
              <a:t>es</a:t>
            </a:r>
            <a:r>
              <a:rPr lang="en-US" altLang="en-US" sz="1800" dirty="0"/>
              <a:t> lo </a:t>
            </a:r>
            <a:r>
              <a:rPr lang="en-US" altLang="en-US" sz="1800" dirty="0" err="1"/>
              <a:t>suficientemente</a:t>
            </a:r>
            <a:r>
              <a:rPr lang="en-US" altLang="en-US" sz="1800" dirty="0"/>
              <a:t> </a:t>
            </a:r>
            <a:r>
              <a:rPr lang="en-US" altLang="en-US" sz="1800" dirty="0" err="1"/>
              <a:t>grande</a:t>
            </a:r>
            <a:r>
              <a:rPr lang="en-US" altLang="en-US" sz="1800" dirty="0"/>
              <a:t> </a:t>
            </a:r>
            <a:r>
              <a:rPr lang="en-US" altLang="en-US" sz="1800" dirty="0" err="1"/>
              <a:t>como</a:t>
            </a:r>
            <a:r>
              <a:rPr lang="en-US" altLang="en-US" sz="1800" dirty="0"/>
              <a:t> para </a:t>
            </a:r>
            <a:r>
              <a:rPr lang="en-US" altLang="en-US" sz="1800" dirty="0" err="1"/>
              <a:t>activar</a:t>
            </a:r>
            <a:r>
              <a:rPr lang="en-US" altLang="en-US" sz="1800" dirty="0"/>
              <a:t> la </a:t>
            </a:r>
            <a:r>
              <a:rPr lang="en-US" altLang="en-US" sz="1800" dirty="0" err="1"/>
              <a:t>bobina</a:t>
            </a:r>
            <a:r>
              <a:rPr lang="en-US" altLang="en-US" sz="1800" dirty="0"/>
              <a:t> de </a:t>
            </a:r>
            <a:r>
              <a:rPr lang="en-US" altLang="en-US" sz="1800" dirty="0" err="1"/>
              <a:t>operación</a:t>
            </a:r>
            <a:r>
              <a:rPr lang="en-US" altLang="en-US" sz="1800" dirty="0"/>
              <a:t> sensible.</a:t>
            </a:r>
          </a:p>
          <a:p>
            <a:pPr algn="just">
              <a:lnSpc>
                <a:spcPct val="100000"/>
              </a:lnSpc>
              <a:spcBef>
                <a:spcPct val="0"/>
              </a:spcBef>
              <a:buFontTx/>
              <a:buNone/>
            </a:pPr>
            <a:r>
              <a:rPr lang="en-US" altLang="en-US" sz="1800" dirty="0"/>
              <a:t> </a:t>
            </a:r>
          </a:p>
        </p:txBody>
      </p:sp>
    </p:spTree>
    <p:extLst>
      <p:ext uri="{BB962C8B-B14F-4D97-AF65-F5344CB8AC3E}">
        <p14:creationId xmlns:p14="http://schemas.microsoft.com/office/powerpoint/2010/main" val="810206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Rectángulo 1"/>
          <p:cNvSpPr>
            <a:spLocks noChangeArrowheads="1"/>
          </p:cNvSpPr>
          <p:nvPr/>
        </p:nvSpPr>
        <p:spPr bwMode="auto">
          <a:xfrm>
            <a:off x="287338" y="250825"/>
            <a:ext cx="11574462" cy="61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dirty="0"/>
              <a:t>12.2.4 </a:t>
            </a:r>
            <a:r>
              <a:rPr lang="en-US" altLang="en-US" sz="1800" b="1" dirty="0" err="1"/>
              <a:t>Relé</a:t>
            </a:r>
            <a:r>
              <a:rPr lang="en-US" altLang="en-US" sz="1800" b="1" dirty="0"/>
              <a:t> de </a:t>
            </a:r>
            <a:r>
              <a:rPr lang="en-US" altLang="en-US" sz="1800" b="1" dirty="0" err="1"/>
              <a:t>falla</a:t>
            </a:r>
            <a:r>
              <a:rPr lang="en-US" altLang="en-US" sz="1800" b="1" dirty="0"/>
              <a:t> de campo</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Si el campo se </a:t>
            </a:r>
            <a:r>
              <a:rPr lang="en-US" altLang="en-US" sz="1800" dirty="0" err="1"/>
              <a:t>pierde</a:t>
            </a:r>
            <a:r>
              <a:rPr lang="en-US" altLang="en-US" sz="1800" dirty="0"/>
              <a:t> </a:t>
            </a:r>
            <a:r>
              <a:rPr lang="en-US" altLang="en-US" sz="1800" dirty="0" err="1"/>
              <a:t>en</a:t>
            </a:r>
            <a:r>
              <a:rPr lang="en-US" altLang="en-US" sz="1800" dirty="0"/>
              <a:t> un </a:t>
            </a:r>
            <a:r>
              <a:rPr lang="en-US" altLang="en-US" sz="1800" dirty="0" err="1"/>
              <a:t>generador</a:t>
            </a:r>
            <a:r>
              <a:rPr lang="en-US" altLang="en-US" sz="1800" dirty="0"/>
              <a:t>, </a:t>
            </a:r>
            <a:r>
              <a:rPr lang="en-US" altLang="en-US" sz="1800" dirty="0" err="1"/>
              <a:t>intentará</a:t>
            </a:r>
            <a:r>
              <a:rPr lang="en-US" altLang="en-US" sz="1800" dirty="0"/>
              <a:t> </a:t>
            </a:r>
            <a:r>
              <a:rPr lang="en-US" altLang="en-US" sz="1800" dirty="0" err="1"/>
              <a:t>generar</a:t>
            </a:r>
            <a:r>
              <a:rPr lang="en-US" altLang="en-US" sz="1800" dirty="0"/>
              <a:t> </a:t>
            </a:r>
            <a:r>
              <a:rPr lang="en-US" altLang="en-US" sz="1800" dirty="0" err="1"/>
              <a:t>potencia</a:t>
            </a:r>
            <a:r>
              <a:rPr lang="en-US" altLang="en-US" sz="1800" dirty="0"/>
              <a:t> con un factor de </a:t>
            </a:r>
            <a:r>
              <a:rPr lang="en-US" altLang="en-US" sz="1800" dirty="0" err="1"/>
              <a:t>potencia</a:t>
            </a:r>
            <a:r>
              <a:rPr lang="en-US" altLang="en-US" sz="1800" dirty="0"/>
              <a:t> de </a:t>
            </a:r>
            <a:r>
              <a:rPr lang="en-US" altLang="en-US" sz="1800" dirty="0" err="1"/>
              <a:t>adelanto</a:t>
            </a:r>
            <a:r>
              <a:rPr lang="en-US" altLang="en-US" sz="1800" dirty="0"/>
              <a:t> </a:t>
            </a:r>
            <a:r>
              <a:rPr lang="en-US" altLang="en-US" sz="1800" dirty="0" err="1"/>
              <a:t>bajo</a:t>
            </a:r>
            <a:r>
              <a:rPr lang="en-US" altLang="en-US" sz="1800" dirty="0"/>
              <a:t> y con un gran </a:t>
            </a:r>
            <a:r>
              <a:rPr lang="en-US" altLang="en-US" sz="1800" dirty="0" err="1"/>
              <a:t>ángulo</a:t>
            </a:r>
            <a:r>
              <a:rPr lang="en-US" altLang="en-US" sz="1800" dirty="0"/>
              <a:t> de rotor. </a:t>
            </a:r>
            <a:r>
              <a:rPr lang="en-US" altLang="en-US" sz="1800" dirty="0" err="1"/>
              <a:t>En</a:t>
            </a:r>
            <a:r>
              <a:rPr lang="en-US" altLang="en-US" sz="1800" dirty="0"/>
              <a:t> la </a:t>
            </a:r>
            <a:r>
              <a:rPr lang="en-US" altLang="en-US" sz="1800" dirty="0" err="1"/>
              <a:t>mayoría</a:t>
            </a:r>
            <a:r>
              <a:rPr lang="en-US" altLang="en-US" sz="1800" dirty="0"/>
              <a:t> de las </a:t>
            </a:r>
            <a:r>
              <a:rPr lang="en-US" altLang="en-US" sz="1800" dirty="0" err="1"/>
              <a:t>situaciones</a:t>
            </a:r>
            <a:r>
              <a:rPr lang="en-US" altLang="en-US" sz="1800" dirty="0"/>
              <a:t> de </a:t>
            </a:r>
            <a:r>
              <a:rPr lang="en-US" altLang="en-US" sz="1800" dirty="0" err="1"/>
              <a:t>carga</a:t>
            </a:r>
            <a:r>
              <a:rPr lang="en-US" altLang="en-US" sz="1800" dirty="0"/>
              <a:t>, el </a:t>
            </a:r>
            <a:r>
              <a:rPr lang="en-US" altLang="en-US" sz="1800" dirty="0" err="1"/>
              <a:t>ángulo</a:t>
            </a:r>
            <a:r>
              <a:rPr lang="en-US" altLang="en-US" sz="1800" dirty="0"/>
              <a:t> del rotor del </a:t>
            </a:r>
            <a:r>
              <a:rPr lang="en-US" altLang="en-US" sz="1800" dirty="0" err="1"/>
              <a:t>generador</a:t>
            </a:r>
            <a:r>
              <a:rPr lang="en-US" altLang="en-US" sz="1800" dirty="0"/>
              <a:t> </a:t>
            </a:r>
            <a:r>
              <a:rPr lang="en-US" altLang="en-US" sz="1800" dirty="0" err="1"/>
              <a:t>aumentará</a:t>
            </a:r>
            <a:r>
              <a:rPr lang="en-US" altLang="en-US" sz="1800" dirty="0"/>
              <a:t> a un valor </a:t>
            </a:r>
            <a:r>
              <a:rPr lang="en-US" altLang="en-US" sz="1800" dirty="0" err="1"/>
              <a:t>crítico</a:t>
            </a:r>
            <a:r>
              <a:rPr lang="en-US" altLang="en-US" sz="1800" dirty="0"/>
              <a:t>, </a:t>
            </a:r>
            <a:r>
              <a:rPr lang="en-US" altLang="en-US" sz="1800" dirty="0" err="1"/>
              <a:t>en</a:t>
            </a:r>
            <a:r>
              <a:rPr lang="en-US" altLang="en-US" sz="1800" dirty="0"/>
              <a:t> el que se </a:t>
            </a:r>
            <a:r>
              <a:rPr lang="en-US" altLang="en-US" sz="1800" dirty="0" err="1"/>
              <a:t>producirá</a:t>
            </a:r>
            <a:r>
              <a:rPr lang="en-US" altLang="en-US" sz="1800" dirty="0"/>
              <a:t> </a:t>
            </a:r>
            <a:r>
              <a:rPr lang="en-US" altLang="en-US" sz="1800" dirty="0" err="1"/>
              <a:t>una</a:t>
            </a:r>
            <a:r>
              <a:rPr lang="en-US" altLang="en-US" sz="1800" dirty="0"/>
              <a:t> </a:t>
            </a:r>
            <a:r>
              <a:rPr lang="en-US" altLang="en-US" sz="1800" dirty="0" err="1"/>
              <a:t>transferencia</a:t>
            </a:r>
            <a:r>
              <a:rPr lang="en-US" altLang="en-US" sz="1800" dirty="0"/>
              <a:t> de </a:t>
            </a:r>
            <a:r>
              <a:rPr lang="en-US" altLang="en-US" sz="1800" dirty="0" err="1"/>
              <a:t>energía</a:t>
            </a:r>
            <a:r>
              <a:rPr lang="en-US" altLang="en-US" sz="1800" dirty="0"/>
              <a:t> </a:t>
            </a:r>
            <a:r>
              <a:rPr lang="en-US" altLang="en-US" sz="1800" dirty="0" err="1"/>
              <a:t>inestable</a:t>
            </a:r>
            <a:r>
              <a:rPr lang="en-US" altLang="en-US" sz="1800" dirty="0"/>
              <a:t> y el </a:t>
            </a:r>
            <a:r>
              <a:rPr lang="en-US" altLang="en-US" sz="1800" dirty="0" err="1"/>
              <a:t>generador</a:t>
            </a:r>
            <a:r>
              <a:rPr lang="en-US" altLang="en-US" sz="1800" dirty="0"/>
              <a:t> </a:t>
            </a:r>
            <a:r>
              <a:rPr lang="en-US" altLang="en-US" sz="1800" dirty="0" err="1"/>
              <a:t>ya</a:t>
            </a:r>
            <a:r>
              <a:rPr lang="en-US" altLang="en-US" sz="1800" dirty="0"/>
              <a:t> no </a:t>
            </a:r>
            <a:r>
              <a:rPr lang="en-US" altLang="en-US" sz="1800" dirty="0" err="1"/>
              <a:t>podrá</a:t>
            </a:r>
            <a:r>
              <a:rPr lang="en-US" altLang="en-US" sz="1800" dirty="0"/>
              <a:t> </a:t>
            </a:r>
            <a:r>
              <a:rPr lang="en-US" altLang="en-US" sz="1800" dirty="0" err="1"/>
              <a:t>permanecer</a:t>
            </a:r>
            <a:r>
              <a:rPr lang="en-US" altLang="en-US" sz="1800" dirty="0"/>
              <a:t> </a:t>
            </a:r>
            <a:r>
              <a:rPr lang="en-US" altLang="en-US" sz="1800" dirty="0" err="1"/>
              <a:t>en</a:t>
            </a:r>
            <a:r>
              <a:rPr lang="en-US" altLang="en-US" sz="1800" dirty="0"/>
              <a:t> </a:t>
            </a:r>
            <a:r>
              <a:rPr lang="en-US" altLang="en-US" sz="1800" dirty="0" err="1"/>
              <a:t>sincronismo</a:t>
            </a:r>
            <a:r>
              <a:rPr lang="en-US" altLang="en-US" sz="1800" dirty="0"/>
              <a:t> con el </a:t>
            </a:r>
            <a:r>
              <a:rPr lang="en-US" altLang="en-US" sz="1800" dirty="0" err="1"/>
              <a:t>suministro</a:t>
            </a:r>
            <a:r>
              <a:rPr lang="en-US" altLang="en-US" sz="1800" dirty="0"/>
              <a:t>. </a:t>
            </a:r>
            <a:r>
              <a:rPr lang="en-US" altLang="en-US" sz="1800" dirty="0" err="1"/>
              <a:t>Cuando</a:t>
            </a:r>
            <a:r>
              <a:rPr lang="en-US" altLang="en-US" sz="1800" dirty="0"/>
              <a:t> se </a:t>
            </a:r>
            <a:r>
              <a:rPr lang="en-US" altLang="en-US" sz="1800" dirty="0" err="1"/>
              <a:t>pierde</a:t>
            </a:r>
            <a:r>
              <a:rPr lang="en-US" altLang="en-US" sz="1800" dirty="0"/>
              <a:t> el </a:t>
            </a:r>
            <a:r>
              <a:rPr lang="en-US" altLang="en-US" sz="1800" dirty="0" err="1"/>
              <a:t>sincronismo</a:t>
            </a:r>
            <a:r>
              <a:rPr lang="en-US" altLang="en-US" sz="1800" dirty="0"/>
              <a:t>, la </a:t>
            </a:r>
            <a:r>
              <a:rPr lang="en-US" altLang="en-US" sz="1800" dirty="0" err="1"/>
              <a:t>corriente</a:t>
            </a:r>
            <a:r>
              <a:rPr lang="en-US" altLang="en-US" sz="1800" dirty="0"/>
              <a:t> del </a:t>
            </a:r>
            <a:r>
              <a:rPr lang="en-US" altLang="en-US" sz="1800" dirty="0" err="1"/>
              <a:t>estator</a:t>
            </a:r>
            <a:r>
              <a:rPr lang="en-US" altLang="en-US" sz="1800" dirty="0"/>
              <a:t> </a:t>
            </a:r>
            <a:r>
              <a:rPr lang="en-US" altLang="en-US" sz="1800" dirty="0" err="1"/>
              <a:t>varía</a:t>
            </a:r>
            <a:r>
              <a:rPr lang="en-US" altLang="en-US" sz="1800" dirty="0"/>
              <a:t> </a:t>
            </a:r>
            <a:r>
              <a:rPr lang="en-US" altLang="en-US" sz="1800" dirty="0" err="1"/>
              <a:t>en</a:t>
            </a:r>
            <a:r>
              <a:rPr lang="en-US" altLang="en-US" sz="1800" dirty="0"/>
              <a:t> </a:t>
            </a:r>
            <a:r>
              <a:rPr lang="en-US" altLang="en-US" sz="1800" dirty="0" err="1"/>
              <a:t>magnitud</a:t>
            </a:r>
            <a:r>
              <a:rPr lang="en-US" altLang="en-US" sz="1800" dirty="0"/>
              <a:t> </a:t>
            </a:r>
            <a:r>
              <a:rPr lang="en-US" altLang="en-US" sz="1800" dirty="0" err="1"/>
              <a:t>durante</a:t>
            </a:r>
            <a:r>
              <a:rPr lang="en-US" altLang="en-US" sz="1800" dirty="0"/>
              <a:t> un </a:t>
            </a:r>
            <a:r>
              <a:rPr lang="en-US" altLang="en-US" sz="1800" dirty="0" err="1"/>
              <a:t>amplio</a:t>
            </a:r>
            <a:r>
              <a:rPr lang="en-US" altLang="en-US" sz="1800" dirty="0"/>
              <a:t> </a:t>
            </a:r>
            <a:r>
              <a:rPr lang="en-US" altLang="en-US" sz="1800" dirty="0" err="1"/>
              <a:t>rango</a:t>
            </a:r>
            <a:r>
              <a:rPr lang="en-US" altLang="en-US" sz="1800" dirty="0"/>
              <a:t> y </a:t>
            </a:r>
            <a:r>
              <a:rPr lang="en-US" altLang="en-US" sz="1800" dirty="0" err="1"/>
              <a:t>en</a:t>
            </a:r>
            <a:r>
              <a:rPr lang="en-US" altLang="en-US" sz="1800" dirty="0"/>
              <a:t> la </a:t>
            </a:r>
            <a:r>
              <a:rPr lang="en-US" altLang="en-US" sz="1800" dirty="0" err="1"/>
              <a:t>frecuencia</a:t>
            </a:r>
            <a:r>
              <a:rPr lang="en-US" altLang="en-US" sz="1800" dirty="0"/>
              <a:t> de </a:t>
            </a:r>
            <a:r>
              <a:rPr lang="en-US" altLang="en-US" sz="1800" dirty="0" err="1"/>
              <a:t>deslizamiento</a:t>
            </a:r>
            <a:r>
              <a:rPr lang="en-US" altLang="en-US" sz="1800" dirty="0"/>
              <a:t>. Si se </a:t>
            </a:r>
            <a:r>
              <a:rPr lang="en-US" altLang="en-US" sz="1800" dirty="0" err="1"/>
              <a:t>permite</a:t>
            </a:r>
            <a:r>
              <a:rPr lang="en-US" altLang="en-US" sz="1800" dirty="0"/>
              <a:t> que </a:t>
            </a:r>
            <a:r>
              <a:rPr lang="en-US" altLang="en-US" sz="1800" dirty="0" err="1"/>
              <a:t>esto</a:t>
            </a:r>
            <a:r>
              <a:rPr lang="en-US" altLang="en-US" sz="1800" dirty="0"/>
              <a:t> </a:t>
            </a:r>
            <a:r>
              <a:rPr lang="en-US" altLang="en-US" sz="1800" dirty="0" err="1"/>
              <a:t>continúe</a:t>
            </a:r>
            <a:r>
              <a:rPr lang="en-US" altLang="en-US" sz="1800" dirty="0"/>
              <a:t>, </a:t>
            </a:r>
            <a:r>
              <a:rPr lang="en-US" altLang="en-US" sz="1800" dirty="0" err="1"/>
              <a:t>entonces</a:t>
            </a:r>
            <a:r>
              <a:rPr lang="en-US" altLang="en-US" sz="1800" dirty="0"/>
              <a:t> </a:t>
            </a:r>
            <a:r>
              <a:rPr lang="en-US" altLang="en-US" sz="1800" dirty="0" err="1"/>
              <a:t>es</a:t>
            </a:r>
            <a:r>
              <a:rPr lang="en-US" altLang="en-US" sz="1800" dirty="0"/>
              <a:t> </a:t>
            </a:r>
            <a:r>
              <a:rPr lang="en-US" altLang="en-US" sz="1800" dirty="0" err="1"/>
              <a:t>posible</a:t>
            </a:r>
            <a:r>
              <a:rPr lang="en-US" altLang="en-US" sz="1800" dirty="0"/>
              <a:t> que se </a:t>
            </a:r>
            <a:r>
              <a:rPr lang="en-US" altLang="en-US" sz="1800" dirty="0" err="1"/>
              <a:t>dañen</a:t>
            </a:r>
            <a:r>
              <a:rPr lang="en-US" altLang="en-US" sz="1800" dirty="0"/>
              <a:t> </a:t>
            </a:r>
            <a:r>
              <a:rPr lang="en-US" altLang="en-US" sz="1800" dirty="0" err="1"/>
              <a:t>los</a:t>
            </a:r>
            <a:r>
              <a:rPr lang="en-US" altLang="en-US" sz="1800" dirty="0"/>
              <a:t> </a:t>
            </a:r>
            <a:r>
              <a:rPr lang="en-US" altLang="en-US" sz="1800" dirty="0" err="1"/>
              <a:t>devanados</a:t>
            </a:r>
            <a:r>
              <a:rPr lang="en-US" altLang="en-US" sz="1800" dirty="0"/>
              <a:t> del </a:t>
            </a:r>
            <a:r>
              <a:rPr lang="en-US" altLang="en-US" sz="1800" dirty="0" err="1"/>
              <a:t>estator</a:t>
            </a:r>
            <a:r>
              <a:rPr lang="en-US" altLang="en-US" sz="1800" dirty="0"/>
              <a:t> y del rotor, y la </a:t>
            </a:r>
            <a:r>
              <a:rPr lang="en-US" altLang="en-US" sz="1800" dirty="0" err="1"/>
              <a:t>perturbación</a:t>
            </a:r>
            <a:r>
              <a:rPr lang="en-US" altLang="en-US" sz="1800" dirty="0"/>
              <a:t> </a:t>
            </a:r>
            <a:r>
              <a:rPr lang="en-US" altLang="en-US" sz="1800" dirty="0" err="1"/>
              <a:t>en</a:t>
            </a:r>
            <a:r>
              <a:rPr lang="en-US" altLang="en-US" sz="1800" dirty="0"/>
              <a:t> la </a:t>
            </a:r>
            <a:r>
              <a:rPr lang="en-US" altLang="en-US" sz="1800" dirty="0" err="1"/>
              <a:t>tensión</a:t>
            </a:r>
            <a:r>
              <a:rPr lang="en-US" altLang="en-US" sz="1800" dirty="0"/>
              <a:t> </a:t>
            </a:r>
            <a:r>
              <a:rPr lang="en-US" altLang="en-US" sz="1800" dirty="0" err="1"/>
              <a:t>en</a:t>
            </a:r>
            <a:r>
              <a:rPr lang="en-US" altLang="en-US" sz="1800" dirty="0"/>
              <a:t> la red de </a:t>
            </a:r>
            <a:r>
              <a:rPr lang="en-US" altLang="en-US" sz="1800" dirty="0" err="1"/>
              <a:t>potencia</a:t>
            </a:r>
            <a:r>
              <a:rPr lang="en-US" altLang="en-US" sz="1800" dirty="0"/>
              <a:t> </a:t>
            </a:r>
            <a:r>
              <a:rPr lang="en-US" altLang="en-US" sz="1800" dirty="0" err="1"/>
              <a:t>conectada</a:t>
            </a:r>
            <a:r>
              <a:rPr lang="en-US" altLang="en-US" sz="1800" dirty="0"/>
              <a:t>, </a:t>
            </a:r>
            <a:r>
              <a:rPr lang="en-US" altLang="en-US" sz="1800" dirty="0" err="1"/>
              <a:t>será</a:t>
            </a:r>
            <a:r>
              <a:rPr lang="en-US" altLang="en-US" sz="1800" dirty="0"/>
              <a:t> lo </a:t>
            </a:r>
            <a:r>
              <a:rPr lang="en-US" altLang="en-US" sz="1800" dirty="0" err="1"/>
              <a:t>suficientemente</a:t>
            </a:r>
            <a:r>
              <a:rPr lang="en-US" altLang="en-US" sz="1800" dirty="0"/>
              <a:t> </a:t>
            </a:r>
            <a:r>
              <a:rPr lang="en-US" altLang="en-US" sz="1800" dirty="0" err="1"/>
              <a:t>grande</a:t>
            </a:r>
            <a:r>
              <a:rPr lang="en-US" altLang="en-US" sz="1800" dirty="0"/>
              <a:t> </a:t>
            </a:r>
            <a:r>
              <a:rPr lang="en-US" altLang="en-US" sz="1800" dirty="0" err="1"/>
              <a:t>como</a:t>
            </a:r>
            <a:r>
              <a:rPr lang="en-US" altLang="en-US" sz="1800" dirty="0"/>
              <a:t> para </a:t>
            </a:r>
            <a:r>
              <a:rPr lang="en-US" altLang="en-US" sz="1800" dirty="0" err="1"/>
              <a:t>causar</a:t>
            </a:r>
            <a:r>
              <a:rPr lang="en-US" altLang="en-US" sz="1800" dirty="0"/>
              <a:t> </a:t>
            </a:r>
            <a:r>
              <a:rPr lang="en-US" altLang="en-US" sz="1800" dirty="0" err="1"/>
              <a:t>disparos</a:t>
            </a:r>
            <a:r>
              <a:rPr lang="en-US" altLang="en-US" sz="1800" dirty="0"/>
              <a:t> y </a:t>
            </a:r>
            <a:r>
              <a:rPr lang="en-US" altLang="en-US" sz="1800" dirty="0" err="1"/>
              <a:t>sobrecorrientes</a:t>
            </a:r>
            <a:r>
              <a:rPr lang="en-US" altLang="en-US" sz="1800" dirty="0"/>
              <a:t> </a:t>
            </a:r>
            <a:r>
              <a:rPr lang="en-US" altLang="en-US" sz="1800" dirty="0" err="1"/>
              <a:t>en</a:t>
            </a:r>
            <a:r>
              <a:rPr lang="en-US" altLang="en-US" sz="1800" dirty="0"/>
              <a:t> las </a:t>
            </a:r>
            <a:r>
              <a:rPr lang="en-US" altLang="en-US" sz="1800" dirty="0" err="1"/>
              <a:t>cargas</a:t>
            </a:r>
            <a:r>
              <a:rPr lang="en-US" altLang="en-US" sz="1800" dirty="0"/>
              <a:t>.</a:t>
            </a:r>
          </a:p>
          <a:p>
            <a:pPr algn="just">
              <a:lnSpc>
                <a:spcPct val="100000"/>
              </a:lnSpc>
              <a:spcBef>
                <a:spcPct val="0"/>
              </a:spcBef>
              <a:buFontTx/>
              <a:buNone/>
            </a:pPr>
            <a:r>
              <a:rPr lang="en-US" altLang="en-US" sz="1800" dirty="0"/>
              <a:t>Dado que la </a:t>
            </a:r>
            <a:r>
              <a:rPr lang="en-US" altLang="en-US" sz="1800" dirty="0" err="1"/>
              <a:t>energía</a:t>
            </a:r>
            <a:r>
              <a:rPr lang="en-US" altLang="en-US" sz="1800" dirty="0"/>
              <a:t> del motor </a:t>
            </a:r>
            <a:r>
              <a:rPr lang="en-US" altLang="en-US" sz="1800" dirty="0" err="1"/>
              <a:t>primario</a:t>
            </a:r>
            <a:r>
              <a:rPr lang="en-US" altLang="en-US" sz="1800" dirty="0"/>
              <a:t> no se </a:t>
            </a:r>
            <a:r>
              <a:rPr lang="en-US" altLang="en-US" sz="1800" dirty="0" err="1"/>
              <a:t>puede</a:t>
            </a:r>
            <a:r>
              <a:rPr lang="en-US" altLang="en-US" sz="1800" dirty="0"/>
              <a:t> </a:t>
            </a:r>
            <a:r>
              <a:rPr lang="en-US" altLang="en-US" sz="1800" dirty="0" err="1"/>
              <a:t>transmitir</a:t>
            </a:r>
            <a:r>
              <a:rPr lang="en-US" altLang="en-US" sz="1800" dirty="0"/>
              <a:t> </a:t>
            </a:r>
            <a:r>
              <a:rPr lang="en-US" altLang="en-US" sz="1800" dirty="0" err="1"/>
              <a:t>desde</a:t>
            </a:r>
            <a:r>
              <a:rPr lang="en-US" altLang="en-US" sz="1800" dirty="0"/>
              <a:t> el </a:t>
            </a:r>
            <a:r>
              <a:rPr lang="en-US" altLang="en-US" sz="1800" dirty="0" err="1"/>
              <a:t>generador</a:t>
            </a:r>
            <a:r>
              <a:rPr lang="en-US" altLang="en-US" sz="1800" dirty="0"/>
              <a:t>, </a:t>
            </a:r>
            <a:r>
              <a:rPr lang="en-US" altLang="en-US" sz="1800" dirty="0" err="1"/>
              <a:t>habrá</a:t>
            </a:r>
            <a:r>
              <a:rPr lang="en-US" altLang="en-US" sz="1800" dirty="0"/>
              <a:t> un </a:t>
            </a:r>
            <a:r>
              <a:rPr lang="en-US" altLang="en-US" sz="1800" dirty="0" err="1"/>
              <a:t>excedente</a:t>
            </a:r>
            <a:r>
              <a:rPr lang="en-US" altLang="en-US" sz="1800" dirty="0"/>
              <a:t> de </a:t>
            </a:r>
            <a:r>
              <a:rPr lang="en-US" altLang="en-US" sz="1800" dirty="0" err="1"/>
              <a:t>potencia</a:t>
            </a:r>
            <a:r>
              <a:rPr lang="en-US" altLang="en-US" sz="1800" dirty="0"/>
              <a:t> </a:t>
            </a:r>
            <a:r>
              <a:rPr lang="en-US" altLang="en-US" sz="1800" dirty="0" err="1"/>
              <a:t>mecánica</a:t>
            </a:r>
            <a:r>
              <a:rPr lang="en-US" altLang="en-US" sz="1800" dirty="0"/>
              <a:t> que </a:t>
            </a:r>
            <a:r>
              <a:rPr lang="en-US" altLang="en-US" sz="1800" dirty="0" err="1"/>
              <a:t>acelerará</a:t>
            </a:r>
            <a:r>
              <a:rPr lang="en-US" altLang="en-US" sz="1800" dirty="0"/>
              <a:t> el rotor a </a:t>
            </a:r>
            <a:r>
              <a:rPr lang="en-US" altLang="en-US" sz="1800" dirty="0" err="1"/>
              <a:t>una</a:t>
            </a:r>
            <a:r>
              <a:rPr lang="en-US" altLang="en-US" sz="1800" dirty="0"/>
              <a:t> </a:t>
            </a:r>
            <a:r>
              <a:rPr lang="en-US" altLang="en-US" sz="1800" dirty="0" err="1"/>
              <a:t>velocidad</a:t>
            </a:r>
            <a:r>
              <a:rPr lang="en-US" altLang="en-US" sz="1800" dirty="0"/>
              <a:t> mayor que la </a:t>
            </a:r>
            <a:r>
              <a:rPr lang="en-US" altLang="en-US" sz="1800" dirty="0" err="1" smtClean="0"/>
              <a:t>sincrónica</a:t>
            </a:r>
            <a:r>
              <a:rPr lang="en-US" altLang="en-US" sz="1800" dirty="0" smtClean="0"/>
              <a:t>. </a:t>
            </a:r>
            <a:r>
              <a:rPr lang="en-US" altLang="en-US" sz="1800" dirty="0"/>
              <a:t>Como </a:t>
            </a:r>
            <a:r>
              <a:rPr lang="en-US" altLang="en-US" sz="1800" dirty="0" err="1"/>
              <a:t>tampoco</a:t>
            </a:r>
            <a:r>
              <a:rPr lang="en-US" altLang="en-US" sz="1800" dirty="0"/>
              <a:t> hay </a:t>
            </a:r>
            <a:r>
              <a:rPr lang="en-US" altLang="en-US" sz="1800" dirty="0" err="1"/>
              <a:t>excitación</a:t>
            </a:r>
            <a:r>
              <a:rPr lang="en-US" altLang="en-US" sz="1800" dirty="0"/>
              <a:t>, la </a:t>
            </a:r>
            <a:r>
              <a:rPr lang="en-US" altLang="en-US" sz="1800" dirty="0" err="1"/>
              <a:t>única</a:t>
            </a:r>
            <a:r>
              <a:rPr lang="en-US" altLang="en-US" sz="1800" dirty="0"/>
              <a:t> </a:t>
            </a:r>
            <a:r>
              <a:rPr lang="en-US" altLang="en-US" sz="1800" dirty="0" err="1"/>
              <a:t>conversión</a:t>
            </a:r>
            <a:r>
              <a:rPr lang="en-US" altLang="en-US" sz="1800" dirty="0"/>
              <a:t> </a:t>
            </a:r>
            <a:r>
              <a:rPr lang="en-US" altLang="en-US" sz="1800" dirty="0" err="1"/>
              <a:t>posible</a:t>
            </a:r>
            <a:r>
              <a:rPr lang="en-US" altLang="en-US" sz="1800" dirty="0"/>
              <a:t> de </a:t>
            </a:r>
            <a:r>
              <a:rPr lang="en-US" altLang="en-US" sz="1800" dirty="0" err="1"/>
              <a:t>potencia</a:t>
            </a:r>
            <a:r>
              <a:rPr lang="en-US" altLang="en-US" sz="1800" dirty="0"/>
              <a:t> </a:t>
            </a:r>
            <a:r>
              <a:rPr lang="en-US" altLang="en-US" sz="1800" dirty="0" err="1"/>
              <a:t>será</a:t>
            </a:r>
            <a:r>
              <a:rPr lang="en-US" altLang="en-US" sz="1800" dirty="0"/>
              <a:t> </a:t>
            </a:r>
            <a:r>
              <a:rPr lang="en-US" altLang="en-US" sz="1800" dirty="0" err="1"/>
              <a:t>una</a:t>
            </a:r>
            <a:r>
              <a:rPr lang="en-US" altLang="en-US" sz="1800" dirty="0"/>
              <a:t> </a:t>
            </a:r>
            <a:r>
              <a:rPr lang="en-US" altLang="en-US" sz="1800" dirty="0" err="1"/>
              <a:t>pequeña</a:t>
            </a:r>
            <a:r>
              <a:rPr lang="en-US" altLang="en-US" sz="1800" dirty="0"/>
              <a:t> </a:t>
            </a:r>
            <a:r>
              <a:rPr lang="en-US" altLang="en-US" sz="1800" dirty="0" err="1"/>
              <a:t>contribución</a:t>
            </a:r>
            <a:r>
              <a:rPr lang="en-US" altLang="en-US" sz="1800" dirty="0"/>
              <a:t> </a:t>
            </a:r>
            <a:r>
              <a:rPr lang="en-US" altLang="en-US" sz="1800" dirty="0" err="1"/>
              <a:t>debido</a:t>
            </a:r>
            <a:r>
              <a:rPr lang="en-US" altLang="en-US" sz="1800" dirty="0"/>
              <a:t> a la </a:t>
            </a:r>
            <a:r>
              <a:rPr lang="en-US" altLang="en-US" sz="1800" dirty="0" err="1"/>
              <a:t>remanencia</a:t>
            </a:r>
            <a:r>
              <a:rPr lang="en-US" altLang="en-US" sz="1800" dirty="0"/>
              <a:t>. El </a:t>
            </a:r>
            <a:r>
              <a:rPr lang="en-US" altLang="en-US" sz="1800" dirty="0" err="1"/>
              <a:t>generador</a:t>
            </a:r>
            <a:r>
              <a:rPr lang="en-US" altLang="en-US" sz="1800" dirty="0"/>
              <a:t> </a:t>
            </a:r>
            <a:r>
              <a:rPr lang="en-US" altLang="en-US" sz="1800" dirty="0" err="1"/>
              <a:t>tenderá</a:t>
            </a:r>
            <a:r>
              <a:rPr lang="en-US" altLang="en-US" sz="1800" dirty="0"/>
              <a:t> a </a:t>
            </a:r>
            <a:r>
              <a:rPr lang="en-US" altLang="en-US" sz="1800" dirty="0" err="1"/>
              <a:t>ser</a:t>
            </a:r>
            <a:r>
              <a:rPr lang="en-US" altLang="en-US" sz="1800" dirty="0"/>
              <a:t> </a:t>
            </a:r>
            <a:r>
              <a:rPr lang="en-US" altLang="en-US" sz="1800" dirty="0" err="1"/>
              <a:t>visto</a:t>
            </a:r>
            <a:r>
              <a:rPr lang="en-US" altLang="en-US" sz="1800" dirty="0"/>
              <a:t> </a:t>
            </a:r>
            <a:r>
              <a:rPr lang="en-US" altLang="en-US" sz="1800" dirty="0" err="1"/>
              <a:t>desde</a:t>
            </a:r>
            <a:r>
              <a:rPr lang="en-US" altLang="en-US" sz="1800" dirty="0"/>
              <a:t> el </a:t>
            </a:r>
            <a:r>
              <a:rPr lang="en-US" altLang="en-US" sz="1800" dirty="0" err="1"/>
              <a:t>sistema</a:t>
            </a:r>
            <a:r>
              <a:rPr lang="en-US" altLang="en-US" sz="1800" dirty="0"/>
              <a:t> de </a:t>
            </a:r>
            <a:r>
              <a:rPr lang="en-US" altLang="en-US" sz="1800" dirty="0" err="1"/>
              <a:t>potencia</a:t>
            </a:r>
            <a:r>
              <a:rPr lang="en-US" altLang="en-US" sz="1800" dirty="0"/>
              <a:t> </a:t>
            </a:r>
            <a:r>
              <a:rPr lang="en-US" altLang="en-US" sz="1800" dirty="0" err="1"/>
              <a:t>como</a:t>
            </a:r>
            <a:r>
              <a:rPr lang="en-US" altLang="en-US" sz="1800" dirty="0"/>
              <a:t> un reactor </a:t>
            </a:r>
            <a:r>
              <a:rPr lang="en-US" altLang="en-US" sz="1800" dirty="0" err="1"/>
              <a:t>en</a:t>
            </a:r>
            <a:r>
              <a:rPr lang="en-US" altLang="en-US" sz="1800" dirty="0"/>
              <a:t> </a:t>
            </a:r>
            <a:r>
              <a:rPr lang="en-US" altLang="en-US" sz="1800" dirty="0" err="1"/>
              <a:t>derivación</a:t>
            </a:r>
            <a:r>
              <a:rPr lang="en-US" altLang="en-US" sz="1800" dirty="0"/>
              <a:t> que </a:t>
            </a:r>
            <a:r>
              <a:rPr lang="en-US" altLang="en-US" sz="1800" dirty="0" err="1"/>
              <a:t>tiene</a:t>
            </a:r>
            <a:r>
              <a:rPr lang="en-US" altLang="en-US" sz="1800" dirty="0"/>
              <a:t> </a:t>
            </a:r>
            <a:r>
              <a:rPr lang="en-US" altLang="en-US" sz="1800" dirty="0" err="1"/>
              <a:t>una</a:t>
            </a:r>
            <a:r>
              <a:rPr lang="en-US" altLang="en-US" sz="1800" dirty="0"/>
              <a:t> </a:t>
            </a:r>
            <a:r>
              <a:rPr lang="en-US" altLang="en-US" sz="1800" dirty="0" err="1"/>
              <a:t>relación</a:t>
            </a:r>
            <a:r>
              <a:rPr lang="en-US" altLang="en-US" sz="1800" dirty="0"/>
              <a:t> X-a-R variable. </a:t>
            </a:r>
            <a:r>
              <a:rPr lang="en-US" altLang="en-US" sz="1800" dirty="0" err="1"/>
              <a:t>Por</a:t>
            </a:r>
            <a:r>
              <a:rPr lang="en-US" altLang="en-US" sz="1800" dirty="0"/>
              <a:t> lo </a:t>
            </a:r>
            <a:r>
              <a:rPr lang="en-US" altLang="en-US" sz="1800" dirty="0" err="1"/>
              <a:t>tanto</a:t>
            </a:r>
            <a:r>
              <a:rPr lang="en-US" altLang="en-US" sz="1800" dirty="0"/>
              <a:t>, el </a:t>
            </a:r>
            <a:r>
              <a:rPr lang="en-US" altLang="en-US" sz="1800" dirty="0" err="1"/>
              <a:t>generador</a:t>
            </a:r>
            <a:r>
              <a:rPr lang="en-US" altLang="en-US" sz="1800" dirty="0"/>
              <a:t> se </a:t>
            </a:r>
            <a:r>
              <a:rPr lang="en-US" altLang="en-US" sz="1800" dirty="0" err="1"/>
              <a:t>puede</a:t>
            </a:r>
            <a:r>
              <a:rPr lang="en-US" altLang="en-US" sz="1800" dirty="0"/>
              <a:t> </a:t>
            </a:r>
            <a:r>
              <a:rPr lang="en-US" altLang="en-US" sz="1800" dirty="0" err="1"/>
              <a:t>mostrar</a:t>
            </a:r>
            <a:r>
              <a:rPr lang="en-US" altLang="en-US" sz="1800" dirty="0"/>
              <a:t> </a:t>
            </a:r>
            <a:r>
              <a:rPr lang="en-US" altLang="en-US" sz="1800" dirty="0" err="1"/>
              <a:t>en</a:t>
            </a:r>
            <a:r>
              <a:rPr lang="en-US" altLang="en-US" sz="1800" dirty="0"/>
              <a:t> un diagram de </a:t>
            </a:r>
            <a:r>
              <a:rPr lang="en-US" altLang="en-US" sz="1800" dirty="0" err="1"/>
              <a:t>impedancia</a:t>
            </a:r>
            <a:r>
              <a:rPr lang="en-US" altLang="en-US" sz="1800" dirty="0"/>
              <a:t> </a:t>
            </a:r>
            <a:r>
              <a:rPr lang="en-US" altLang="en-US" sz="1800" dirty="0" err="1"/>
              <a:t>ocupando</a:t>
            </a:r>
            <a:r>
              <a:rPr lang="en-US" altLang="en-US" sz="1800" dirty="0"/>
              <a:t> </a:t>
            </a:r>
            <a:r>
              <a:rPr lang="en-US" altLang="en-US" sz="1800" dirty="0" err="1"/>
              <a:t>una</a:t>
            </a:r>
            <a:r>
              <a:rPr lang="en-US" altLang="en-US" sz="1800" dirty="0"/>
              <a:t> </a:t>
            </a:r>
            <a:r>
              <a:rPr lang="en-US" altLang="en-US" sz="1800" dirty="0" err="1"/>
              <a:t>región</a:t>
            </a:r>
            <a:r>
              <a:rPr lang="en-US" altLang="en-US" sz="1800" dirty="0"/>
              <a:t> de </a:t>
            </a:r>
            <a:r>
              <a:rPr lang="en-US" altLang="en-US" sz="1800" dirty="0" err="1"/>
              <a:t>reactancia</a:t>
            </a:r>
            <a:r>
              <a:rPr lang="en-US" altLang="en-US" sz="1800" dirty="0"/>
              <a:t> </a:t>
            </a:r>
            <a:r>
              <a:rPr lang="en-US" altLang="en-US" sz="1800" dirty="0" err="1"/>
              <a:t>negativa</a:t>
            </a:r>
            <a:r>
              <a:rPr lang="en-US" altLang="en-US" sz="1800" dirty="0"/>
              <a:t> con </a:t>
            </a:r>
            <a:r>
              <a:rPr lang="en-US" altLang="en-US" sz="1800" dirty="0" err="1"/>
              <a:t>excursión</a:t>
            </a:r>
            <a:r>
              <a:rPr lang="en-US" altLang="en-US" sz="1800" dirty="0"/>
              <a:t> </a:t>
            </a:r>
            <a:r>
              <a:rPr lang="en-US" altLang="en-US" sz="1800" dirty="0" err="1"/>
              <a:t>tanto</a:t>
            </a:r>
            <a:r>
              <a:rPr lang="en-US" altLang="en-US" sz="1800" dirty="0"/>
              <a:t> a la </a:t>
            </a:r>
            <a:r>
              <a:rPr lang="en-US" altLang="en-US" sz="1800" dirty="0" err="1"/>
              <a:t>positiva</a:t>
            </a:r>
            <a:r>
              <a:rPr lang="en-US" altLang="en-US" sz="1800" dirty="0"/>
              <a:t> </a:t>
            </a:r>
            <a:r>
              <a:rPr lang="en-US" altLang="en-US" sz="1800" dirty="0" err="1"/>
              <a:t>como</a:t>
            </a:r>
            <a:r>
              <a:rPr lang="en-US" altLang="en-US" sz="1800" dirty="0"/>
              <a:t> a la </a:t>
            </a:r>
            <a:r>
              <a:rPr lang="en-US" altLang="en-US" sz="1800" dirty="0" err="1"/>
              <a:t>cuadrantes</a:t>
            </a:r>
            <a:r>
              <a:rPr lang="en-US" altLang="en-US" sz="1800" dirty="0"/>
              <a:t> de </a:t>
            </a:r>
            <a:r>
              <a:rPr lang="en-US" altLang="en-US" sz="1800" dirty="0" err="1"/>
              <a:t>resistencia</a:t>
            </a:r>
            <a:r>
              <a:rPr lang="en-US" altLang="en-US" sz="1800" dirty="0"/>
              <a:t> </a:t>
            </a:r>
            <a:r>
              <a:rPr lang="en-US" altLang="en-US" sz="1800" dirty="0" err="1"/>
              <a:t>negativa</a:t>
            </a:r>
            <a:r>
              <a:rPr lang="en-US" altLang="en-US" sz="1800" dirty="0"/>
              <a:t>. Si se </a:t>
            </a:r>
            <a:r>
              <a:rPr lang="en-US" altLang="en-US" sz="1800" dirty="0" err="1"/>
              <a:t>permitiera</a:t>
            </a:r>
            <a:r>
              <a:rPr lang="en-US" altLang="en-US" sz="1800" dirty="0"/>
              <a:t> que la </a:t>
            </a:r>
            <a:r>
              <a:rPr lang="en-US" altLang="en-US" sz="1800" dirty="0" err="1"/>
              <a:t>condición</a:t>
            </a:r>
            <a:r>
              <a:rPr lang="en-US" altLang="en-US" sz="1800" dirty="0"/>
              <a:t> </a:t>
            </a:r>
            <a:r>
              <a:rPr lang="en-US" altLang="en-US" sz="1800" dirty="0" err="1"/>
              <a:t>persistiera</a:t>
            </a:r>
            <a:r>
              <a:rPr lang="en-US" altLang="en-US" sz="1800" dirty="0"/>
              <a:t> hasta que las </a:t>
            </a:r>
            <a:r>
              <a:rPr lang="en-US" altLang="en-US" sz="1800" dirty="0" err="1"/>
              <a:t>fluctuaciones</a:t>
            </a:r>
            <a:r>
              <a:rPr lang="en-US" altLang="en-US" sz="1800" dirty="0"/>
              <a:t> </a:t>
            </a:r>
            <a:r>
              <a:rPr lang="en-US" altLang="en-US" sz="1800" dirty="0" err="1"/>
              <a:t>constantes</a:t>
            </a:r>
            <a:r>
              <a:rPr lang="en-US" altLang="en-US" sz="1800" dirty="0"/>
              <a:t> se </a:t>
            </a:r>
            <a:r>
              <a:rPr lang="en-US" altLang="en-US" sz="1800" dirty="0" err="1"/>
              <a:t>establezzcan</a:t>
            </a:r>
            <a:r>
              <a:rPr lang="en-US" altLang="en-US" sz="1800" dirty="0"/>
              <a:t>, </a:t>
            </a:r>
            <a:r>
              <a:rPr lang="en-US" altLang="en-US" sz="1800" dirty="0" err="1"/>
              <a:t>entonces</a:t>
            </a:r>
            <a:r>
              <a:rPr lang="en-US" altLang="en-US" sz="1800" dirty="0"/>
              <a:t> la forma que </a:t>
            </a:r>
            <a:r>
              <a:rPr lang="en-US" altLang="en-US" sz="1800" dirty="0" err="1"/>
              <a:t>aparece</a:t>
            </a:r>
            <a:r>
              <a:rPr lang="en-US" altLang="en-US" sz="1800" dirty="0"/>
              <a:t> </a:t>
            </a:r>
            <a:r>
              <a:rPr lang="en-US" altLang="en-US" sz="1800" dirty="0" err="1"/>
              <a:t>en</a:t>
            </a:r>
            <a:r>
              <a:rPr lang="en-US" altLang="en-US" sz="1800" dirty="0"/>
              <a:t> el </a:t>
            </a:r>
            <a:r>
              <a:rPr lang="en-US" altLang="en-US" sz="1800" dirty="0" err="1"/>
              <a:t>diagrama</a:t>
            </a:r>
            <a:r>
              <a:rPr lang="en-US" altLang="en-US" sz="1800" dirty="0"/>
              <a:t> de </a:t>
            </a:r>
            <a:r>
              <a:rPr lang="en-US" altLang="en-US" sz="1800" dirty="0" err="1"/>
              <a:t>impedancia</a:t>
            </a:r>
            <a:r>
              <a:rPr lang="en-US" altLang="en-US" sz="1800" dirty="0"/>
              <a:t> </a:t>
            </a:r>
            <a:r>
              <a:rPr lang="en-US" altLang="en-US" sz="1800" dirty="0" err="1"/>
              <a:t>seguiría</a:t>
            </a:r>
            <a:r>
              <a:rPr lang="en-US" altLang="en-US" sz="1800" dirty="0"/>
              <a:t> un </a:t>
            </a:r>
            <a:r>
              <a:rPr lang="en-US" altLang="en-US" sz="1800" dirty="0" err="1"/>
              <a:t>lugar</a:t>
            </a:r>
            <a:r>
              <a:rPr lang="en-US" altLang="en-US" sz="1800" dirty="0"/>
              <a:t> </a:t>
            </a:r>
            <a:r>
              <a:rPr lang="en-US" altLang="en-US" sz="1800" dirty="0" err="1"/>
              <a:t>geométrico</a:t>
            </a:r>
            <a:r>
              <a:rPr lang="en-US" altLang="en-US" sz="1800" dirty="0"/>
              <a:t> </a:t>
            </a:r>
            <a:r>
              <a:rPr lang="en-US" altLang="en-US" sz="1800" dirty="0" err="1"/>
              <a:t>constante</a:t>
            </a:r>
            <a:r>
              <a:rPr lang="en-US" altLang="en-US" sz="1800" dirty="0"/>
              <a:t> </a:t>
            </a:r>
            <a:r>
              <a:rPr lang="en-US" altLang="en-US" sz="1800" dirty="0" err="1"/>
              <a:t>en</a:t>
            </a:r>
            <a:r>
              <a:rPr lang="en-US" altLang="en-US" sz="1800" dirty="0"/>
              <a:t> </a:t>
            </a:r>
            <a:r>
              <a:rPr lang="en-US" altLang="en-US" sz="1800" dirty="0" err="1"/>
              <a:t>los</a:t>
            </a:r>
            <a:r>
              <a:rPr lang="en-US" altLang="en-US" sz="1800" dirty="0"/>
              <a:t> dos </a:t>
            </a:r>
            <a:r>
              <a:rPr lang="en-US" altLang="en-US" sz="1800" dirty="0" err="1"/>
              <a:t>cuadrantes</a:t>
            </a:r>
            <a:r>
              <a:rPr lang="en-US" altLang="en-US" sz="1800" dirty="0"/>
              <a:t> </a:t>
            </a:r>
            <a:r>
              <a:rPr lang="en-US" altLang="en-US" sz="1800" dirty="0" err="1"/>
              <a:t>inferiores</a:t>
            </a:r>
            <a:r>
              <a:rPr lang="en-US" altLang="en-US" sz="1800" dirty="0"/>
              <a:t> del </a:t>
            </a:r>
            <a:r>
              <a:rPr lang="en-US" altLang="en-US" sz="1800" dirty="0" err="1"/>
              <a:t>diagrama</a:t>
            </a:r>
            <a:r>
              <a:rPr lang="en-US" altLang="en-US" sz="1800" dirty="0"/>
              <a:t>. </a:t>
            </a:r>
            <a:r>
              <a:rPr lang="en-US" altLang="en-US" sz="1800" dirty="0" err="1"/>
              <a:t>En</a:t>
            </a:r>
            <a:r>
              <a:rPr lang="en-US" altLang="en-US" sz="1800" dirty="0"/>
              <a:t> </a:t>
            </a:r>
            <a:r>
              <a:rPr lang="en-US" altLang="en-US" sz="1800" dirty="0" err="1"/>
              <a:t>consecuencia</a:t>
            </a:r>
            <a:r>
              <a:rPr lang="en-US" altLang="en-US" sz="1800" dirty="0"/>
              <a:t>, </a:t>
            </a:r>
            <a:r>
              <a:rPr lang="en-US" altLang="en-US" sz="1800" dirty="0" err="1"/>
              <a:t>una</a:t>
            </a:r>
            <a:r>
              <a:rPr lang="en-US" altLang="en-US" sz="1800" dirty="0"/>
              <a:t> parte de </a:t>
            </a:r>
            <a:r>
              <a:rPr lang="en-US" altLang="en-US" sz="1800" dirty="0" err="1"/>
              <a:t>esta</a:t>
            </a:r>
            <a:r>
              <a:rPr lang="en-US" altLang="en-US" sz="1800" dirty="0"/>
              <a:t> </a:t>
            </a:r>
            <a:r>
              <a:rPr lang="en-US" altLang="en-US" sz="1800" dirty="0" err="1"/>
              <a:t>región</a:t>
            </a:r>
            <a:r>
              <a:rPr lang="en-US" altLang="en-US" sz="1800" dirty="0"/>
              <a:t> </a:t>
            </a:r>
            <a:r>
              <a:rPr lang="en-US" altLang="en-US" sz="1800" dirty="0" err="1"/>
              <a:t>puede</a:t>
            </a:r>
            <a:r>
              <a:rPr lang="en-US" altLang="en-US" sz="1800" dirty="0"/>
              <a:t> </a:t>
            </a:r>
            <a:r>
              <a:rPr lang="en-US" altLang="en-US" sz="1800" dirty="0" err="1"/>
              <a:t>ser</a:t>
            </a:r>
            <a:r>
              <a:rPr lang="en-US" altLang="en-US" sz="1800" dirty="0"/>
              <a:t> </a:t>
            </a:r>
            <a:r>
              <a:rPr lang="en-US" altLang="en-US" sz="1800" dirty="0" err="1"/>
              <a:t>elegida</a:t>
            </a:r>
            <a:r>
              <a:rPr lang="en-US" altLang="en-US" sz="1800" dirty="0"/>
              <a:t> </a:t>
            </a:r>
            <a:r>
              <a:rPr lang="en-US" altLang="en-US" sz="1800" dirty="0" err="1"/>
              <a:t>como</a:t>
            </a:r>
            <a:r>
              <a:rPr lang="en-US" altLang="en-US" sz="1800" dirty="0"/>
              <a:t> la </a:t>
            </a:r>
            <a:r>
              <a:rPr lang="en-US" altLang="en-US" sz="1800" dirty="0" err="1"/>
              <a:t>característica</a:t>
            </a:r>
            <a:r>
              <a:rPr lang="en-US" altLang="en-US" sz="1800" dirty="0"/>
              <a:t> de </a:t>
            </a:r>
            <a:r>
              <a:rPr lang="en-US" altLang="en-US" sz="1800" dirty="0" err="1"/>
              <a:t>respuesta</a:t>
            </a:r>
            <a:r>
              <a:rPr lang="en-US" altLang="en-US" sz="1800" dirty="0"/>
              <a:t> de un </a:t>
            </a:r>
            <a:r>
              <a:rPr lang="en-US" altLang="en-US" sz="1800" dirty="0" err="1"/>
              <a:t>relé</a:t>
            </a:r>
            <a:r>
              <a:rPr lang="en-US" altLang="en-US" sz="1800" dirty="0"/>
              <a:t> de "</a:t>
            </a:r>
            <a:r>
              <a:rPr lang="en-US" altLang="en-US" sz="1800" dirty="0" err="1"/>
              <a:t>pérdida</a:t>
            </a:r>
            <a:r>
              <a:rPr lang="en-US" altLang="en-US" sz="1800" dirty="0"/>
              <a:t> de </a:t>
            </a:r>
            <a:r>
              <a:rPr lang="en-US" altLang="en-US" sz="1800" dirty="0" err="1"/>
              <a:t>excitación</a:t>
            </a:r>
            <a:r>
              <a:rPr lang="en-US" altLang="en-US" sz="1800" dirty="0"/>
              <a:t>". Se </a:t>
            </a:r>
            <a:r>
              <a:rPr lang="en-US" altLang="en-US" sz="1800" dirty="0" err="1"/>
              <a:t>elige</a:t>
            </a:r>
            <a:r>
              <a:rPr lang="en-US" altLang="en-US" sz="1800" dirty="0"/>
              <a:t> un </a:t>
            </a:r>
            <a:r>
              <a:rPr lang="en-US" altLang="en-US" sz="1800" dirty="0" err="1"/>
              <a:t>círculo</a:t>
            </a:r>
            <a:r>
              <a:rPr lang="en-US" altLang="en-US" sz="1800" dirty="0"/>
              <a:t> </a:t>
            </a:r>
            <a:r>
              <a:rPr lang="en-US" altLang="en-US" sz="1800" dirty="0" err="1"/>
              <a:t>como</a:t>
            </a:r>
            <a:r>
              <a:rPr lang="en-US" altLang="en-US" sz="1800" dirty="0"/>
              <a:t> </a:t>
            </a:r>
            <a:r>
              <a:rPr lang="en-US" altLang="en-US" sz="1800" dirty="0" err="1"/>
              <a:t>una</a:t>
            </a:r>
            <a:r>
              <a:rPr lang="en-US" altLang="en-US" sz="1800" dirty="0"/>
              <a:t> forma </a:t>
            </a:r>
            <a:r>
              <a:rPr lang="en-US" altLang="en-US" sz="1800" dirty="0" err="1"/>
              <a:t>adecuada</a:t>
            </a:r>
            <a:r>
              <a:rPr lang="en-US" altLang="en-US" sz="1800" dirty="0"/>
              <a:t> </a:t>
            </a:r>
            <a:r>
              <a:rPr lang="en-US" altLang="en-US" sz="1800" dirty="0" err="1"/>
              <a:t>dentro</a:t>
            </a:r>
            <a:r>
              <a:rPr lang="en-US" altLang="en-US" sz="1800" dirty="0"/>
              <a:t> la </a:t>
            </a:r>
            <a:r>
              <a:rPr lang="en-US" altLang="en-US" sz="1800" dirty="0" err="1"/>
              <a:t>región</a:t>
            </a:r>
            <a:r>
              <a:rPr lang="en-US" altLang="en-US" sz="1800" dirty="0"/>
              <a:t>.</a:t>
            </a:r>
          </a:p>
          <a:p>
            <a:pPr algn="just">
              <a:lnSpc>
                <a:spcPct val="100000"/>
              </a:lnSpc>
              <a:spcBef>
                <a:spcPct val="0"/>
              </a:spcBef>
              <a:buFontTx/>
              <a:buNone/>
            </a:pPr>
            <a:r>
              <a:rPr lang="en-US" altLang="en-US" sz="1800" dirty="0" err="1"/>
              <a:t>Cuando</a:t>
            </a:r>
            <a:r>
              <a:rPr lang="en-US" altLang="en-US" sz="1800" dirty="0"/>
              <a:t> el campo se </a:t>
            </a:r>
            <a:r>
              <a:rPr lang="en-US" altLang="en-US" sz="1800" dirty="0" err="1"/>
              <a:t>pierde</a:t>
            </a:r>
            <a:r>
              <a:rPr lang="en-US" altLang="en-US" sz="1800" dirty="0"/>
              <a:t>, el </a:t>
            </a:r>
            <a:r>
              <a:rPr lang="en-US" altLang="en-US" sz="1800" dirty="0" err="1"/>
              <a:t>movimiento</a:t>
            </a:r>
            <a:r>
              <a:rPr lang="en-US" altLang="en-US" sz="1800" dirty="0"/>
              <a:t> </a:t>
            </a:r>
            <a:r>
              <a:rPr lang="en-US" altLang="en-US" sz="1800" dirty="0" err="1"/>
              <a:t>hacia</a:t>
            </a:r>
            <a:r>
              <a:rPr lang="en-US" altLang="en-US" sz="1800" dirty="0"/>
              <a:t> </a:t>
            </a:r>
            <a:r>
              <a:rPr lang="en-US" altLang="en-US" sz="1800" dirty="0" err="1"/>
              <a:t>dentro</a:t>
            </a:r>
            <a:r>
              <a:rPr lang="en-US" altLang="en-US" sz="1800" dirty="0"/>
              <a:t> de las </a:t>
            </a:r>
            <a:r>
              <a:rPr lang="en-US" altLang="en-US" sz="1800" dirty="0" err="1"/>
              <a:t>regiones</a:t>
            </a:r>
            <a:r>
              <a:rPr lang="en-US" altLang="en-US" sz="1800" dirty="0"/>
              <a:t> de factor de </a:t>
            </a:r>
            <a:r>
              <a:rPr lang="en-US" altLang="en-US" sz="1800" dirty="0" err="1"/>
              <a:t>potencia</a:t>
            </a:r>
            <a:r>
              <a:rPr lang="en-US" altLang="en-US" sz="1800" dirty="0"/>
              <a:t> </a:t>
            </a:r>
            <a:r>
              <a:rPr lang="en-US" altLang="en-US" sz="1800" dirty="0" err="1"/>
              <a:t>en</a:t>
            </a:r>
            <a:r>
              <a:rPr lang="en-US" altLang="en-US" sz="1800" dirty="0"/>
              <a:t> </a:t>
            </a:r>
            <a:r>
              <a:rPr lang="en-US" altLang="en-US" sz="1800" dirty="0" err="1"/>
              <a:t>delanto</a:t>
            </a:r>
            <a:r>
              <a:rPr lang="en-US" altLang="en-US" sz="1800" dirty="0"/>
              <a:t> </a:t>
            </a:r>
            <a:r>
              <a:rPr lang="en-US" altLang="en-US" sz="1800" dirty="0" err="1"/>
              <a:t>crítico</a:t>
            </a:r>
            <a:r>
              <a:rPr lang="en-US" altLang="en-US" sz="1800" dirty="0"/>
              <a:t> y </a:t>
            </a:r>
            <a:r>
              <a:rPr lang="en-US" altLang="en-US" sz="1800" dirty="0" err="1"/>
              <a:t>altas</a:t>
            </a:r>
            <a:r>
              <a:rPr lang="en-US" altLang="en-US" sz="1800" dirty="0"/>
              <a:t> </a:t>
            </a:r>
            <a:r>
              <a:rPr lang="en-US" altLang="en-US" sz="1800" dirty="0" err="1"/>
              <a:t>corrientes</a:t>
            </a:r>
            <a:r>
              <a:rPr lang="en-US" altLang="en-US" sz="1800" dirty="0"/>
              <a:t> del rotor, </a:t>
            </a:r>
            <a:r>
              <a:rPr lang="en-US" altLang="en-US" sz="1800" dirty="0" err="1"/>
              <a:t>toma</a:t>
            </a:r>
            <a:r>
              <a:rPr lang="en-US" altLang="en-US" sz="1800" dirty="0"/>
              <a:t> un </a:t>
            </a:r>
            <a:r>
              <a:rPr lang="en-US" altLang="en-US" sz="1800" dirty="0" err="1"/>
              <a:t>tiempo</a:t>
            </a:r>
            <a:r>
              <a:rPr lang="en-US" altLang="en-US" sz="1800" dirty="0"/>
              <a:t> </a:t>
            </a:r>
            <a:r>
              <a:rPr lang="en-US" altLang="en-US" sz="1800" dirty="0" err="1"/>
              <a:t>finito</a:t>
            </a:r>
            <a:r>
              <a:rPr lang="en-US" altLang="en-US" sz="1800" dirty="0"/>
              <a:t>, que </a:t>
            </a:r>
            <a:r>
              <a:rPr lang="en-US" altLang="en-US" sz="1800" dirty="0" err="1"/>
              <a:t>depende</a:t>
            </a:r>
            <a:r>
              <a:rPr lang="en-US" altLang="en-US" sz="1800" dirty="0"/>
              <a:t> de la </a:t>
            </a:r>
            <a:r>
              <a:rPr lang="en-US" altLang="en-US" sz="1800" dirty="0" err="1"/>
              <a:t>potencia</a:t>
            </a:r>
            <a:r>
              <a:rPr lang="en-US" altLang="en-US" sz="1800" dirty="0"/>
              <a:t> </a:t>
            </a:r>
            <a:r>
              <a:rPr lang="en-US" altLang="en-US" sz="1800" dirty="0" err="1"/>
              <a:t>generada</a:t>
            </a:r>
            <a:r>
              <a:rPr lang="en-US" altLang="en-US" sz="1800" dirty="0"/>
              <a:t> </a:t>
            </a:r>
            <a:r>
              <a:rPr lang="en-US" altLang="en-US" sz="1800" dirty="0" err="1"/>
              <a:t>previa</a:t>
            </a:r>
            <a:r>
              <a:rPr lang="en-US" altLang="en-US" sz="1800" dirty="0"/>
              <a:t> a la </a:t>
            </a:r>
            <a:r>
              <a:rPr lang="en-US" altLang="en-US" sz="1800" dirty="0" err="1"/>
              <a:t>perturbación</a:t>
            </a:r>
            <a:r>
              <a:rPr lang="en-US" altLang="en-US" sz="1800" dirty="0"/>
              <a:t> y el </a:t>
            </a:r>
            <a:r>
              <a:rPr lang="en-US" altLang="en-US" sz="1800" dirty="0" err="1"/>
              <a:t>momento</a:t>
            </a:r>
            <a:r>
              <a:rPr lang="en-US" altLang="en-US" sz="1800" dirty="0"/>
              <a:t> de </a:t>
            </a:r>
            <a:r>
              <a:rPr lang="en-US" altLang="en-US" sz="1800" dirty="0" err="1"/>
              <a:t>inercia</a:t>
            </a:r>
            <a:r>
              <a:rPr lang="en-US" altLang="en-US" sz="1800" dirty="0"/>
              <a:t> del </a:t>
            </a:r>
            <a:r>
              <a:rPr lang="en-US" altLang="en-US" sz="1800" dirty="0" err="1"/>
              <a:t>generador</a:t>
            </a:r>
            <a:r>
              <a:rPr lang="en-US" altLang="en-US" sz="1800" dirty="0"/>
              <a:t> y </a:t>
            </a:r>
            <a:r>
              <a:rPr lang="en-US" altLang="en-US" sz="1800" dirty="0" err="1"/>
              <a:t>su</a:t>
            </a:r>
            <a:r>
              <a:rPr lang="en-US" altLang="en-US" sz="1800" dirty="0"/>
              <a:t> motor </a:t>
            </a:r>
            <a:r>
              <a:rPr lang="en-US" altLang="en-US" sz="1800" dirty="0" err="1"/>
              <a:t>primario</a:t>
            </a:r>
            <a:r>
              <a:rPr lang="en-US" altLang="en-US" sz="1800" dirty="0"/>
              <a:t>. </a:t>
            </a:r>
          </a:p>
        </p:txBody>
      </p:sp>
    </p:spTree>
    <p:extLst>
      <p:ext uri="{BB962C8B-B14F-4D97-AF65-F5344CB8AC3E}">
        <p14:creationId xmlns:p14="http://schemas.microsoft.com/office/powerpoint/2010/main" val="2952799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Rectángulo 1"/>
          <p:cNvSpPr>
            <a:spLocks noChangeArrowheads="1"/>
          </p:cNvSpPr>
          <p:nvPr/>
        </p:nvSpPr>
        <p:spPr bwMode="auto">
          <a:xfrm>
            <a:off x="287338" y="250825"/>
            <a:ext cx="11574462"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En consecuencia, la corriente del estator el ángulo de fase y el factor de potencia pueden ser monitoreados por un relé ubicado en el circuito de corriente del estator, y configurarse para disparar el generador cuando se alcance un punto crítico.</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Un relé de falla de campo (40) suele ser un relé mho de "admitancia" con una zona de admitancia desplazada. La zona de disparo generalmente se determina a partir de un círculo. El relé recibe una señal de corriente y una señal de tensión de los terminales del estator. El círculo de "impedancia" del generador se determina y se ubica por las siguientes características.</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Un círculo está ubicado en un plano x-y donde el eje x es −R a la izquierda y +R a la derecha.</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El eje y es +X verticalmente por encima del eje x y −X por debajo. El círculo está centrado en coordenadas x-y como +</a:t>
            </a:r>
            <a:r>
              <a:rPr lang="el-GR" altLang="en-US" sz="1800">
                <a:latin typeface="Arial" panose="020B0604020202020204" pitchFamily="34" charset="0"/>
                <a:cs typeface="Arial" panose="020B0604020202020204" pitchFamily="34" charset="0"/>
              </a:rPr>
              <a:t>Δ</a:t>
            </a:r>
            <a:r>
              <a:rPr lang="en-US" altLang="en-US" sz="1800"/>
              <a:t>R (−(0.5 a 0.75) X’d − (0.5 a 1.0)) Xd donde </a:t>
            </a:r>
            <a:r>
              <a:rPr lang="el-GR" altLang="en-US" sz="1800">
                <a:latin typeface="Arial" panose="020B0604020202020204" pitchFamily="34" charset="0"/>
                <a:cs typeface="Arial" panose="020B0604020202020204" pitchFamily="34" charset="0"/>
              </a:rPr>
              <a:t>Δ</a:t>
            </a:r>
            <a:r>
              <a:rPr lang="en-US" altLang="en-US" sz="1800"/>
              <a:t>R puede ser cero o un pequeño valor positivo. El diámetro del círculo se elige entre 0,5 y 1,0 veces Xd. Todos los puntos del círculo deben estar en el región negativa del eje y. También se describe la construcción de la característica circular del relé. en las Referencias 1, 3 y 4. Los ajustes de reactancia se convierten en admitancias por inversión y luego se utilizan como ajustes para el relé. Los rangos de ajuste del relé generalmente excederán los requisitos del circulo impedancia del generador.. Un rango de retardo de tiempo de 0,5 a 10 s suele ser adecuado para el ajuste de disparo de la protección, 3 o 4 s serían configuraciones típicas.</a:t>
            </a:r>
          </a:p>
        </p:txBody>
      </p:sp>
    </p:spTree>
    <p:extLst>
      <p:ext uri="{BB962C8B-B14F-4D97-AF65-F5344CB8AC3E}">
        <p14:creationId xmlns:p14="http://schemas.microsoft.com/office/powerpoint/2010/main" val="3917459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ángulo 1"/>
          <p:cNvSpPr>
            <a:spLocks noChangeArrowheads="1"/>
          </p:cNvSpPr>
          <p:nvPr/>
        </p:nvSpPr>
        <p:spPr bwMode="auto">
          <a:xfrm>
            <a:off x="287338" y="250825"/>
            <a:ext cx="11574462"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a:t>Ejemplo</a:t>
            </a:r>
            <a:r>
              <a:rPr lang="en-US" altLang="en-US" sz="1800"/>
              <a:t>:</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Detalles del generador:-</a:t>
            </a:r>
          </a:p>
          <a:p>
            <a:pPr algn="just">
              <a:lnSpc>
                <a:spcPct val="100000"/>
              </a:lnSpc>
              <a:spcBef>
                <a:spcPct val="0"/>
              </a:spcBef>
              <a:buFontTx/>
              <a:buNone/>
            </a:pPr>
            <a:r>
              <a:rPr lang="en-US" altLang="en-US" sz="1800"/>
              <a:t>Característica de impedancia del generador con excitación cero.</a:t>
            </a:r>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r>
              <a:rPr lang="en-US" altLang="en-US" sz="1800"/>
              <a:t>Factor de conversión para referir las reactancias del generador a los circuitos secundarios CT y VT:-</a:t>
            </a:r>
          </a:p>
          <a:p>
            <a:pPr algn="just">
              <a:lnSpc>
                <a:spcPct val="100000"/>
              </a:lnSpc>
              <a:spcBef>
                <a:spcPct val="0"/>
              </a:spcBef>
              <a:buFontTx/>
              <a:buNone/>
            </a:pPr>
            <a:endParaRPr lang="en-US" altLang="en-US" sz="1800"/>
          </a:p>
        </p:txBody>
      </p:sp>
      <p:pic>
        <p:nvPicPr>
          <p:cNvPr id="565251" name="Imagen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1487488"/>
            <a:ext cx="4410075"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5252" name="Imagen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9800" y="3903663"/>
            <a:ext cx="310515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5747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ángulo 3"/>
          <p:cNvSpPr>
            <a:spLocks noChangeArrowheads="1"/>
          </p:cNvSpPr>
          <p:nvPr/>
        </p:nvSpPr>
        <p:spPr bwMode="auto">
          <a:xfrm>
            <a:off x="330200" y="377825"/>
            <a:ext cx="11536363" cy="61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pPr>
            <a:r>
              <a:rPr lang="en-US" altLang="en-US" sz="1800"/>
              <a:t>Elejir un desplazamiento de 0,75 X’d, un diámetro de círculo de 0,5Xd. Esto permitirá que el generador funcione en la zona de factor de potencia en adelanto con un gran ángulo transitorio del rotor (hasta 120 grados).</a:t>
            </a:r>
          </a:p>
          <a:p>
            <a:pPr>
              <a:lnSpc>
                <a:spcPct val="100000"/>
              </a:lnSpc>
              <a:spcBef>
                <a:spcPct val="0"/>
              </a:spcBef>
              <a:buFontTx/>
              <a:buNone/>
            </a:pPr>
            <a:endParaRPr lang="es-ES" altLang="en-US" sz="1800"/>
          </a:p>
          <a:p>
            <a:pPr>
              <a:lnSpc>
                <a:spcPct val="100000"/>
              </a:lnSpc>
              <a:spcBef>
                <a:spcPct val="0"/>
              </a:spcBef>
              <a:buFontTx/>
              <a:buNone/>
            </a:pPr>
            <a:endParaRPr lang="en-US" altLang="en-US" sz="1800"/>
          </a:p>
          <a:p>
            <a:pPr>
              <a:lnSpc>
                <a:spcPct val="100000"/>
              </a:lnSpc>
              <a:spcBef>
                <a:spcPct val="0"/>
              </a:spcBef>
              <a:buFontTx/>
              <a:buNone/>
            </a:pPr>
            <a:endParaRPr lang="en-US" altLang="en-US" sz="1800"/>
          </a:p>
          <a:p>
            <a:pPr>
              <a:lnSpc>
                <a:spcPct val="100000"/>
              </a:lnSpc>
              <a:spcBef>
                <a:spcPct val="0"/>
              </a:spcBef>
              <a:buFontTx/>
              <a:buNone/>
            </a:pPr>
            <a:endParaRPr lang="en-US" altLang="en-US" sz="1800"/>
          </a:p>
          <a:p>
            <a:pPr>
              <a:lnSpc>
                <a:spcPct val="100000"/>
              </a:lnSpc>
              <a:spcBef>
                <a:spcPct val="0"/>
              </a:spcBef>
              <a:buFontTx/>
              <a:buNone/>
            </a:pPr>
            <a:endParaRPr lang="es-ES" altLang="en-US" sz="1800"/>
          </a:p>
          <a:p>
            <a:pPr>
              <a:lnSpc>
                <a:spcPct val="100000"/>
              </a:lnSpc>
              <a:spcBef>
                <a:spcPct val="0"/>
              </a:spcBef>
              <a:buFontTx/>
              <a:buNone/>
            </a:pPr>
            <a:endParaRPr lang="es-ES" altLang="en-US" sz="1800"/>
          </a:p>
          <a:p>
            <a:pPr>
              <a:lnSpc>
                <a:spcPct val="100000"/>
              </a:lnSpc>
              <a:spcBef>
                <a:spcPct val="0"/>
              </a:spcBef>
              <a:buFontTx/>
              <a:buNone/>
            </a:pPr>
            <a:endParaRPr lang="en-US" altLang="en-US" sz="1800"/>
          </a:p>
          <a:p>
            <a:pPr>
              <a:lnSpc>
                <a:spcPct val="100000"/>
              </a:lnSpc>
              <a:spcBef>
                <a:spcPct val="0"/>
              </a:spcBef>
              <a:buFontTx/>
              <a:buNone/>
            </a:pPr>
            <a:endParaRPr lang="en-US" altLang="en-US" sz="1800"/>
          </a:p>
          <a:p>
            <a:pPr>
              <a:lnSpc>
                <a:spcPct val="100000"/>
              </a:lnSpc>
              <a:spcBef>
                <a:spcPct val="0"/>
              </a:spcBef>
              <a:buFontTx/>
              <a:buNone/>
            </a:pPr>
            <a:r>
              <a:rPr lang="en-US" altLang="en-US" sz="1800"/>
              <a:t>Estos resultados se muestran en la Figura 12.8.</a:t>
            </a:r>
          </a:p>
          <a:p>
            <a:pPr>
              <a:lnSpc>
                <a:spcPct val="100000"/>
              </a:lnSpc>
              <a:spcBef>
                <a:spcPct val="0"/>
              </a:spcBef>
              <a:buFontTx/>
              <a:buNone/>
            </a:pPr>
            <a:endParaRPr lang="es-ES" altLang="en-US" sz="1800"/>
          </a:p>
          <a:p>
            <a:pPr>
              <a:lnSpc>
                <a:spcPct val="100000"/>
              </a:lnSpc>
              <a:spcBef>
                <a:spcPct val="0"/>
              </a:spcBef>
              <a:buFontTx/>
              <a:buNone/>
            </a:pPr>
            <a:endParaRPr lang="es-ES" altLang="en-US" sz="1800"/>
          </a:p>
          <a:p>
            <a:pPr>
              <a:lnSpc>
                <a:spcPct val="100000"/>
              </a:lnSpc>
              <a:spcBef>
                <a:spcPct val="0"/>
              </a:spcBef>
              <a:buFontTx/>
              <a:buNone/>
            </a:pPr>
            <a:endParaRPr lang="es-ES" altLang="en-US" sz="1800"/>
          </a:p>
          <a:p>
            <a:pPr>
              <a:lnSpc>
                <a:spcPct val="100000"/>
              </a:lnSpc>
              <a:spcBef>
                <a:spcPct val="0"/>
              </a:spcBef>
              <a:buFontTx/>
              <a:buNone/>
            </a:pPr>
            <a:endParaRPr lang="es-ES" altLang="en-US" sz="1800"/>
          </a:p>
          <a:p>
            <a:pPr>
              <a:lnSpc>
                <a:spcPct val="100000"/>
              </a:lnSpc>
              <a:spcBef>
                <a:spcPct val="0"/>
              </a:spcBef>
              <a:buFontTx/>
              <a:buNone/>
            </a:pPr>
            <a:endParaRPr lang="es-ES" altLang="en-US" sz="1800"/>
          </a:p>
          <a:p>
            <a:pPr>
              <a:lnSpc>
                <a:spcPct val="100000"/>
              </a:lnSpc>
              <a:spcBef>
                <a:spcPct val="0"/>
              </a:spcBef>
              <a:buFontTx/>
              <a:buNone/>
            </a:pPr>
            <a:endParaRPr lang="es-ES" altLang="en-US" sz="1800"/>
          </a:p>
          <a:p>
            <a:pPr>
              <a:lnSpc>
                <a:spcPct val="100000"/>
              </a:lnSpc>
              <a:spcBef>
                <a:spcPct val="0"/>
              </a:spcBef>
              <a:buFontTx/>
              <a:buNone/>
            </a:pPr>
            <a:endParaRPr lang="es-ES" altLang="en-US" sz="1800"/>
          </a:p>
          <a:p>
            <a:pPr>
              <a:lnSpc>
                <a:spcPct val="100000"/>
              </a:lnSpc>
              <a:spcBef>
                <a:spcPct val="0"/>
              </a:spcBef>
              <a:buFontTx/>
              <a:buNone/>
            </a:pPr>
            <a:endParaRPr lang="es-ES" altLang="en-US" sz="1800"/>
          </a:p>
          <a:p>
            <a:pPr>
              <a:lnSpc>
                <a:spcPct val="100000"/>
              </a:lnSpc>
              <a:spcBef>
                <a:spcPct val="0"/>
              </a:spcBef>
              <a:buFontTx/>
              <a:buNone/>
            </a:pPr>
            <a:endParaRPr lang="es-ES" altLang="en-US" sz="1800"/>
          </a:p>
          <a:p>
            <a:pPr>
              <a:lnSpc>
                <a:spcPct val="100000"/>
              </a:lnSpc>
              <a:spcBef>
                <a:spcPct val="0"/>
              </a:spcBef>
              <a:buFontTx/>
              <a:buNone/>
            </a:pPr>
            <a:endParaRPr lang="es-ES" altLang="en-US" sz="1800"/>
          </a:p>
          <a:p>
            <a:pPr>
              <a:lnSpc>
                <a:spcPct val="100000"/>
              </a:lnSpc>
              <a:spcBef>
                <a:spcPct val="0"/>
              </a:spcBef>
              <a:buFontTx/>
              <a:buNone/>
            </a:pPr>
            <a:endParaRPr lang="en-US" altLang="en-US" sz="1800"/>
          </a:p>
        </p:txBody>
      </p:sp>
      <p:pic>
        <p:nvPicPr>
          <p:cNvPr id="566275" name="Imagen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8838" y="1250950"/>
            <a:ext cx="401002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6276" name="Imagen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83188" y="1428750"/>
            <a:ext cx="5976937" cy="435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6277" name="Rectángulo 6"/>
          <p:cNvSpPr>
            <a:spLocks noChangeArrowheads="1"/>
          </p:cNvSpPr>
          <p:nvPr/>
        </p:nvSpPr>
        <p:spPr bwMode="auto">
          <a:xfrm>
            <a:off x="5064125" y="5786438"/>
            <a:ext cx="6096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a:t>Figura 12.8 Pérdida de la característica de excitación de un relé de admitancia. El diagrama está dibujado en la impedancia.</a:t>
            </a:r>
          </a:p>
        </p:txBody>
      </p:sp>
    </p:spTree>
    <p:extLst>
      <p:ext uri="{BB962C8B-B14F-4D97-AF65-F5344CB8AC3E}">
        <p14:creationId xmlns:p14="http://schemas.microsoft.com/office/powerpoint/2010/main" val="1792405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Rectángulo 3"/>
          <p:cNvSpPr>
            <a:spLocks noChangeArrowheads="1"/>
          </p:cNvSpPr>
          <p:nvPr/>
        </p:nvSpPr>
        <p:spPr bwMode="auto">
          <a:xfrm>
            <a:off x="330200" y="328613"/>
            <a:ext cx="11536363"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dirty="0"/>
              <a:t>12.2.5 </a:t>
            </a:r>
            <a:r>
              <a:rPr lang="en-US" altLang="en-US" sz="1800" b="1" dirty="0" err="1"/>
              <a:t>Relé</a:t>
            </a:r>
            <a:r>
              <a:rPr lang="en-US" altLang="en-US" sz="1800" b="1" dirty="0"/>
              <a:t> de </a:t>
            </a:r>
            <a:r>
              <a:rPr lang="en-US" altLang="en-US" sz="1800" b="1" dirty="0" err="1"/>
              <a:t>potencia</a:t>
            </a:r>
            <a:r>
              <a:rPr lang="en-US" altLang="en-US" sz="1800" b="1" dirty="0"/>
              <a:t> </a:t>
            </a:r>
            <a:r>
              <a:rPr lang="en-US" altLang="en-US" sz="1800" b="1" dirty="0" err="1"/>
              <a:t>activa</a:t>
            </a:r>
            <a:r>
              <a:rPr lang="en-US" altLang="en-US" sz="1800" b="1" dirty="0"/>
              <a:t> </a:t>
            </a:r>
            <a:r>
              <a:rPr lang="en-US" altLang="en-US" sz="1800" b="1" dirty="0" err="1"/>
              <a:t>inversa</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Se </a:t>
            </a:r>
            <a:r>
              <a:rPr lang="en-US" altLang="en-US" sz="1800" dirty="0" err="1"/>
              <a:t>requiere</a:t>
            </a:r>
            <a:r>
              <a:rPr lang="en-US" altLang="en-US" sz="1800" dirty="0"/>
              <a:t> </a:t>
            </a:r>
            <a:r>
              <a:rPr lang="en-US" altLang="en-US" sz="1800" dirty="0" err="1"/>
              <a:t>protección</a:t>
            </a:r>
            <a:r>
              <a:rPr lang="en-US" altLang="en-US" sz="1800" dirty="0"/>
              <a:t> de </a:t>
            </a:r>
            <a:r>
              <a:rPr lang="en-US" altLang="en-US" sz="1800" dirty="0" err="1"/>
              <a:t>potencia</a:t>
            </a:r>
            <a:r>
              <a:rPr lang="en-US" altLang="en-US" sz="1800" dirty="0"/>
              <a:t> </a:t>
            </a:r>
            <a:r>
              <a:rPr lang="en-US" altLang="en-US" sz="1800" dirty="0" err="1"/>
              <a:t>activa</a:t>
            </a:r>
            <a:r>
              <a:rPr lang="en-US" altLang="en-US" sz="1800" dirty="0"/>
              <a:t> </a:t>
            </a:r>
            <a:r>
              <a:rPr lang="en-US" altLang="en-US" sz="1800" dirty="0" err="1"/>
              <a:t>inversa</a:t>
            </a:r>
            <a:r>
              <a:rPr lang="en-US" altLang="en-US" sz="1800" dirty="0"/>
              <a:t> (32) para </a:t>
            </a:r>
            <a:r>
              <a:rPr lang="en-US" altLang="en-US" sz="1800" dirty="0" err="1"/>
              <a:t>evitar</a:t>
            </a:r>
            <a:r>
              <a:rPr lang="en-US" altLang="en-US" sz="1800" dirty="0"/>
              <a:t> que el motor principal sea </a:t>
            </a:r>
            <a:r>
              <a:rPr lang="en-US" altLang="en-US" sz="1800" dirty="0" err="1"/>
              <a:t>accionado</a:t>
            </a:r>
            <a:r>
              <a:rPr lang="en-US" altLang="en-US" sz="1800" dirty="0"/>
              <a:t> </a:t>
            </a:r>
            <a:r>
              <a:rPr lang="en-US" altLang="en-US" sz="1800" dirty="0" err="1"/>
              <a:t>por</a:t>
            </a:r>
            <a:r>
              <a:rPr lang="en-US" altLang="en-US" sz="1800" dirty="0"/>
              <a:t> el </a:t>
            </a:r>
            <a:r>
              <a:rPr lang="en-US" altLang="en-US" sz="1800" dirty="0" err="1"/>
              <a:t>generador</a:t>
            </a:r>
            <a:r>
              <a:rPr lang="en-US" altLang="en-US" sz="1800" dirty="0"/>
              <a:t>. </a:t>
            </a:r>
            <a:r>
              <a:rPr lang="en-US" altLang="en-US" sz="1800" dirty="0" err="1"/>
              <a:t>Esto</a:t>
            </a:r>
            <a:r>
              <a:rPr lang="en-US" altLang="en-US" sz="1800" dirty="0"/>
              <a:t> </a:t>
            </a:r>
            <a:r>
              <a:rPr lang="en-US" altLang="en-US" sz="1800" dirty="0" err="1"/>
              <a:t>puede</a:t>
            </a:r>
            <a:r>
              <a:rPr lang="en-US" altLang="en-US" sz="1800" dirty="0"/>
              <a:t> </a:t>
            </a:r>
            <a:r>
              <a:rPr lang="en-US" altLang="en-US" sz="1800" dirty="0" err="1"/>
              <a:t>ocurrir</a:t>
            </a:r>
            <a:r>
              <a:rPr lang="en-US" altLang="en-US" sz="1800" dirty="0"/>
              <a:t> </a:t>
            </a:r>
            <a:r>
              <a:rPr lang="en-US" altLang="en-US" sz="1800" dirty="0" err="1"/>
              <a:t>durante</a:t>
            </a:r>
            <a:r>
              <a:rPr lang="en-US" altLang="en-US" sz="1800" dirty="0"/>
              <a:t> </a:t>
            </a:r>
            <a:r>
              <a:rPr lang="en-US" altLang="en-US" sz="1800" dirty="0" err="1"/>
              <a:t>perturbaciones</a:t>
            </a:r>
            <a:r>
              <a:rPr lang="en-US" altLang="en-US" sz="1800" dirty="0"/>
              <a:t> </a:t>
            </a:r>
            <a:r>
              <a:rPr lang="en-US" altLang="en-US" sz="1800" dirty="0" err="1"/>
              <a:t>transitorias</a:t>
            </a:r>
            <a:r>
              <a:rPr lang="en-US" altLang="en-US" sz="1800" dirty="0"/>
              <a:t> </a:t>
            </a:r>
            <a:r>
              <a:rPr lang="en-US" altLang="en-US" sz="1800" dirty="0" err="1"/>
              <a:t>cuando</a:t>
            </a:r>
            <a:r>
              <a:rPr lang="en-US" altLang="en-US" sz="1800" dirty="0"/>
              <a:t> un </a:t>
            </a:r>
            <a:r>
              <a:rPr lang="en-US" altLang="en-US" sz="1800" dirty="0" err="1"/>
              <a:t>generador</a:t>
            </a:r>
            <a:r>
              <a:rPr lang="en-US" altLang="en-US" sz="1800" dirty="0"/>
              <a:t> </a:t>
            </a:r>
            <a:r>
              <a:rPr lang="en-US" altLang="en-US" sz="1800" dirty="0" err="1"/>
              <a:t>está</a:t>
            </a:r>
            <a:r>
              <a:rPr lang="en-US" altLang="en-US" sz="1800" dirty="0"/>
              <a:t> </a:t>
            </a:r>
            <a:r>
              <a:rPr lang="en-US" altLang="en-US" sz="1800" dirty="0" err="1"/>
              <a:t>ligeramente</a:t>
            </a:r>
            <a:r>
              <a:rPr lang="en-US" altLang="en-US" sz="1800" dirty="0"/>
              <a:t> </a:t>
            </a:r>
            <a:r>
              <a:rPr lang="en-US" altLang="en-US" sz="1800" dirty="0" err="1"/>
              <a:t>cargado</a:t>
            </a:r>
            <a:r>
              <a:rPr lang="en-US" altLang="en-US" sz="1800" dirty="0"/>
              <a:t>; la </a:t>
            </a:r>
            <a:r>
              <a:rPr lang="en-US" altLang="en-US" sz="1800" dirty="0" err="1"/>
              <a:t>transferencia</a:t>
            </a:r>
            <a:r>
              <a:rPr lang="en-US" altLang="en-US" sz="1800" dirty="0"/>
              <a:t> de </a:t>
            </a:r>
            <a:r>
              <a:rPr lang="en-US" altLang="en-US" sz="1800" dirty="0" err="1"/>
              <a:t>energía</a:t>
            </a:r>
            <a:r>
              <a:rPr lang="en-US" altLang="en-US" sz="1800" dirty="0"/>
              <a:t> al </a:t>
            </a:r>
            <a:r>
              <a:rPr lang="en-US" altLang="en-US" sz="1800" dirty="0" err="1"/>
              <a:t>generador</a:t>
            </a:r>
            <a:r>
              <a:rPr lang="en-US" altLang="en-US" sz="1800" dirty="0"/>
              <a:t> </a:t>
            </a:r>
            <a:r>
              <a:rPr lang="en-US" altLang="en-US" sz="1800" dirty="0" err="1"/>
              <a:t>proviene</a:t>
            </a:r>
            <a:r>
              <a:rPr lang="en-US" altLang="en-US" sz="1800" dirty="0"/>
              <a:t> de </a:t>
            </a:r>
            <a:r>
              <a:rPr lang="en-US" altLang="en-US" sz="1800" dirty="0" err="1"/>
              <a:t>otros</a:t>
            </a:r>
            <a:r>
              <a:rPr lang="en-US" altLang="en-US" sz="1800" dirty="0"/>
              <a:t> </a:t>
            </a:r>
            <a:r>
              <a:rPr lang="en-US" altLang="en-US" sz="1800" dirty="0" err="1"/>
              <a:t>generadores</a:t>
            </a:r>
            <a:r>
              <a:rPr lang="en-US" altLang="en-US" sz="1800" dirty="0"/>
              <a:t> o </a:t>
            </a:r>
            <a:r>
              <a:rPr lang="en-US" altLang="en-US" sz="1800" dirty="0" err="1"/>
              <a:t>fuentes</a:t>
            </a:r>
            <a:r>
              <a:rPr lang="en-US" altLang="en-US" sz="1800" dirty="0"/>
              <a:t> de </a:t>
            </a:r>
            <a:r>
              <a:rPr lang="en-US" altLang="en-US" sz="1800" dirty="0" err="1"/>
              <a:t>servicios</a:t>
            </a:r>
            <a:r>
              <a:rPr lang="en-US" altLang="en-US" sz="1800" dirty="0"/>
              <a:t> </a:t>
            </a:r>
            <a:r>
              <a:rPr lang="en-US" altLang="en-US" sz="1800" dirty="0" err="1"/>
              <a:t>públicos</a:t>
            </a:r>
            <a:r>
              <a:rPr lang="en-US" altLang="en-US" sz="1800" dirty="0"/>
              <a:t> </a:t>
            </a:r>
            <a:r>
              <a:rPr lang="en-US" altLang="en-US" sz="1800" dirty="0" err="1"/>
              <a:t>en</a:t>
            </a:r>
            <a:r>
              <a:rPr lang="en-US" altLang="en-US" sz="1800" dirty="0"/>
              <a:t> la red. </a:t>
            </a:r>
            <a:r>
              <a:rPr lang="en-US" altLang="en-US" sz="1800" dirty="0" err="1"/>
              <a:t>Esto</a:t>
            </a:r>
            <a:r>
              <a:rPr lang="en-US" altLang="en-US" sz="1800" dirty="0"/>
              <a:t> </a:t>
            </a:r>
            <a:r>
              <a:rPr lang="en-US" altLang="en-US" sz="1800" dirty="0" err="1"/>
              <a:t>puede</a:t>
            </a:r>
            <a:r>
              <a:rPr lang="en-US" altLang="en-US" sz="1800" dirty="0"/>
              <a:t> </a:t>
            </a:r>
            <a:r>
              <a:rPr lang="en-US" altLang="en-US" sz="1800" dirty="0" err="1"/>
              <a:t>ocurrir</a:t>
            </a:r>
            <a:r>
              <a:rPr lang="en-US" altLang="en-US" sz="1800" dirty="0"/>
              <a:t>, </a:t>
            </a:r>
            <a:r>
              <a:rPr lang="en-US" altLang="en-US" sz="1800" dirty="0" err="1"/>
              <a:t>por</a:t>
            </a:r>
            <a:r>
              <a:rPr lang="en-US" altLang="en-US" sz="1800" dirty="0"/>
              <a:t> </a:t>
            </a:r>
            <a:r>
              <a:rPr lang="en-US" altLang="en-US" sz="1800" dirty="0" err="1"/>
              <a:t>ejemplo</a:t>
            </a:r>
            <a:r>
              <a:rPr lang="en-US" altLang="en-US" sz="1800" dirty="0"/>
              <a:t>, </a:t>
            </a:r>
            <a:r>
              <a:rPr lang="en-US" altLang="en-US" sz="1800" dirty="0" err="1"/>
              <a:t>justo</a:t>
            </a:r>
            <a:r>
              <a:rPr lang="en-US" altLang="en-US" sz="1800" dirty="0"/>
              <a:t> </a:t>
            </a:r>
            <a:r>
              <a:rPr lang="en-US" altLang="en-US" sz="1800" dirty="0" err="1"/>
              <a:t>después</a:t>
            </a:r>
            <a:r>
              <a:rPr lang="en-US" altLang="en-US" sz="1800" dirty="0"/>
              <a:t> de </a:t>
            </a:r>
            <a:r>
              <a:rPr lang="en-US" altLang="en-US" sz="1800" dirty="0" err="1"/>
              <a:t>sincronizar</a:t>
            </a:r>
            <a:r>
              <a:rPr lang="en-US" altLang="en-US" sz="1800" dirty="0"/>
              <a:t> un </a:t>
            </a:r>
            <a:r>
              <a:rPr lang="en-US" altLang="en-US" sz="1800" dirty="0" err="1"/>
              <a:t>generador</a:t>
            </a:r>
            <a:r>
              <a:rPr lang="en-US" altLang="en-US" sz="1800" dirty="0"/>
              <a:t> que </a:t>
            </a:r>
            <a:r>
              <a:rPr lang="en-US" altLang="en-US" sz="1800" dirty="0" err="1"/>
              <a:t>entra</a:t>
            </a:r>
            <a:r>
              <a:rPr lang="en-US" altLang="en-US" sz="1800" dirty="0"/>
              <a:t> </a:t>
            </a:r>
            <a:r>
              <a:rPr lang="en-US" altLang="en-US" sz="1800" dirty="0" err="1"/>
              <a:t>en</a:t>
            </a:r>
            <a:r>
              <a:rPr lang="en-US" altLang="en-US" sz="1800" dirty="0"/>
              <a:t> </a:t>
            </a:r>
            <a:r>
              <a:rPr lang="en-US" altLang="en-US" sz="1800" dirty="0" err="1"/>
              <a:t>servicio</a:t>
            </a:r>
            <a:r>
              <a:rPr lang="en-US" altLang="en-US" sz="1800" dirty="0"/>
              <a:t>, o </a:t>
            </a:r>
            <a:r>
              <a:rPr lang="en-US" altLang="en-US" sz="1800" dirty="0" err="1"/>
              <a:t>descargar</a:t>
            </a:r>
            <a:r>
              <a:rPr lang="en-US" altLang="en-US" sz="1800" dirty="0"/>
              <a:t> un </a:t>
            </a:r>
            <a:r>
              <a:rPr lang="en-US" altLang="en-US" sz="1800" dirty="0" err="1"/>
              <a:t>generador</a:t>
            </a:r>
            <a:r>
              <a:rPr lang="en-US" altLang="en-US" sz="1800" dirty="0"/>
              <a:t> antes de </a:t>
            </a:r>
            <a:r>
              <a:rPr lang="en-US" altLang="en-US" sz="1800" dirty="0" err="1"/>
              <a:t>ponerlo</a:t>
            </a:r>
            <a:r>
              <a:rPr lang="en-US" altLang="en-US" sz="1800" dirty="0"/>
              <a:t> </a:t>
            </a:r>
            <a:r>
              <a:rPr lang="en-US" altLang="en-US" sz="1800" dirty="0" err="1"/>
              <a:t>fuera</a:t>
            </a:r>
            <a:r>
              <a:rPr lang="en-US" altLang="en-US" sz="1800" dirty="0"/>
              <a:t> de </a:t>
            </a:r>
            <a:r>
              <a:rPr lang="en-US" altLang="en-US" sz="1800" dirty="0" err="1"/>
              <a:t>servicio</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La </a:t>
            </a:r>
            <a:r>
              <a:rPr lang="en-US" altLang="en-US" sz="1800" dirty="0" err="1"/>
              <a:t>protección</a:t>
            </a:r>
            <a:r>
              <a:rPr lang="en-US" altLang="en-US" sz="1800" dirty="0"/>
              <a:t> de </a:t>
            </a:r>
            <a:r>
              <a:rPr lang="en-US" altLang="en-US" sz="1800" dirty="0" err="1"/>
              <a:t>potencia</a:t>
            </a:r>
            <a:r>
              <a:rPr lang="en-US" altLang="en-US" sz="1800" dirty="0"/>
              <a:t> </a:t>
            </a:r>
            <a:r>
              <a:rPr lang="en-US" altLang="en-US" sz="1800" dirty="0" err="1"/>
              <a:t>inversa</a:t>
            </a:r>
            <a:r>
              <a:rPr lang="en-US" altLang="en-US" sz="1800" dirty="0"/>
              <a:t> </a:t>
            </a:r>
            <a:r>
              <a:rPr lang="en-US" altLang="en-US" sz="1800" dirty="0" err="1"/>
              <a:t>también</a:t>
            </a:r>
            <a:r>
              <a:rPr lang="en-US" altLang="en-US" sz="1800" dirty="0"/>
              <a:t> </a:t>
            </a:r>
            <a:r>
              <a:rPr lang="en-US" altLang="en-US" sz="1800" dirty="0" err="1"/>
              <a:t>protege</a:t>
            </a:r>
            <a:r>
              <a:rPr lang="en-US" altLang="en-US" sz="1800" dirty="0"/>
              <a:t> </a:t>
            </a:r>
            <a:r>
              <a:rPr lang="en-US" altLang="en-US" sz="1800" dirty="0" err="1"/>
              <a:t>una</a:t>
            </a:r>
            <a:r>
              <a:rPr lang="en-US" altLang="en-US" sz="1800" dirty="0"/>
              <a:t> </a:t>
            </a:r>
            <a:r>
              <a:rPr lang="en-US" altLang="en-US" sz="1800" dirty="0" err="1"/>
              <a:t>turbina</a:t>
            </a:r>
            <a:r>
              <a:rPr lang="en-US" altLang="en-US" sz="1800" dirty="0"/>
              <a:t> de gas de </a:t>
            </a:r>
            <a:r>
              <a:rPr lang="en-US" altLang="en-US" sz="1800" dirty="0" err="1"/>
              <a:t>fallas</a:t>
            </a:r>
            <a:r>
              <a:rPr lang="en-US" altLang="en-US" sz="1800" dirty="0"/>
              <a:t> </a:t>
            </a:r>
            <a:r>
              <a:rPr lang="en-US" altLang="en-US" sz="1800" dirty="0" err="1"/>
              <a:t>en</a:t>
            </a:r>
            <a:r>
              <a:rPr lang="en-US" altLang="en-US" sz="1800" dirty="0"/>
              <a:t> </a:t>
            </a:r>
            <a:r>
              <a:rPr lang="en-US" altLang="en-US" sz="1800" dirty="0" err="1"/>
              <a:t>su</a:t>
            </a:r>
            <a:r>
              <a:rPr lang="en-US" altLang="en-US" sz="1800" dirty="0"/>
              <a:t> </a:t>
            </a:r>
            <a:r>
              <a:rPr lang="en-US" altLang="en-US" sz="1800" dirty="0" err="1"/>
              <a:t>sistema</a:t>
            </a:r>
            <a:r>
              <a:rPr lang="en-US" altLang="en-US" sz="1800" dirty="0"/>
              <a:t> de control del </a:t>
            </a:r>
            <a:r>
              <a:rPr lang="en-US" altLang="en-US" sz="1800" dirty="0" err="1"/>
              <a:t>gobernador</a:t>
            </a:r>
            <a:r>
              <a:rPr lang="en-US" altLang="en-US" sz="1800" dirty="0"/>
              <a:t> para regular </a:t>
            </a:r>
            <a:r>
              <a:rPr lang="en-US" altLang="en-US" sz="1800" dirty="0" err="1"/>
              <a:t>su</a:t>
            </a:r>
            <a:r>
              <a:rPr lang="en-US" altLang="en-US" sz="1800" dirty="0"/>
              <a:t> </a:t>
            </a:r>
            <a:r>
              <a:rPr lang="en-US" altLang="en-US" sz="1800" dirty="0" err="1"/>
              <a:t>velocidad</a:t>
            </a:r>
            <a:r>
              <a:rPr lang="en-US" altLang="en-US" sz="1800" dirty="0"/>
              <a:t>, </a:t>
            </a:r>
            <a:r>
              <a:rPr lang="en-US" altLang="en-US" sz="1800" dirty="0" err="1"/>
              <a:t>p.ej</a:t>
            </a:r>
            <a:r>
              <a:rPr lang="en-US" altLang="en-US" sz="1800" dirty="0"/>
              <a:t>. </a:t>
            </a:r>
            <a:r>
              <a:rPr lang="en-US" altLang="en-US" sz="1800" dirty="0" err="1"/>
              <a:t>falla</a:t>
            </a:r>
            <a:r>
              <a:rPr lang="en-US" altLang="en-US" sz="1800" dirty="0"/>
              <a:t> del </a:t>
            </a:r>
            <a:r>
              <a:rPr lang="en-US" altLang="en-US" sz="1800" dirty="0" err="1"/>
              <a:t>componente</a:t>
            </a:r>
            <a:r>
              <a:rPr lang="en-US" altLang="en-US" sz="1800" dirty="0"/>
              <a:t>, </a:t>
            </a:r>
            <a:r>
              <a:rPr lang="en-US" altLang="en-US" sz="1800" dirty="0" err="1"/>
              <a:t>respuesta</a:t>
            </a:r>
            <a:r>
              <a:rPr lang="en-US" altLang="en-US" sz="1800" dirty="0"/>
              <a:t> </a:t>
            </a:r>
            <a:r>
              <a:rPr lang="en-US" altLang="en-US" sz="1800" dirty="0" err="1"/>
              <a:t>lenta</a:t>
            </a:r>
            <a:r>
              <a:rPr lang="en-US" altLang="en-US" sz="1800" dirty="0"/>
              <a:t> a </a:t>
            </a:r>
            <a:r>
              <a:rPr lang="en-US" altLang="en-US" sz="1800" dirty="0" err="1"/>
              <a:t>los</a:t>
            </a:r>
            <a:r>
              <a:rPr lang="en-US" altLang="en-US" sz="1800" dirty="0"/>
              <a:t> </a:t>
            </a:r>
            <a:r>
              <a:rPr lang="en-US" altLang="en-US" sz="1800" dirty="0" err="1"/>
              <a:t>cambios</a:t>
            </a:r>
            <a:r>
              <a:rPr lang="en-US" altLang="en-US" sz="1800" dirty="0"/>
              <a:t> de </a:t>
            </a:r>
            <a:r>
              <a:rPr lang="en-US" altLang="en-US" sz="1800" dirty="0" err="1"/>
              <a:t>velocidad</a:t>
            </a:r>
            <a:r>
              <a:rPr lang="en-US" altLang="en-US" sz="1800" dirty="0"/>
              <a:t>. </a:t>
            </a:r>
            <a:r>
              <a:rPr lang="en-US" altLang="en-US" sz="1800" dirty="0" err="1"/>
              <a:t>Cuando</a:t>
            </a:r>
            <a:r>
              <a:rPr lang="en-US" altLang="en-US" sz="1800" dirty="0"/>
              <a:t> se </a:t>
            </a:r>
            <a:r>
              <a:rPr lang="en-US" altLang="en-US" sz="1800" dirty="0" err="1"/>
              <a:t>alimenta</a:t>
            </a:r>
            <a:r>
              <a:rPr lang="en-US" altLang="en-US" sz="1800" dirty="0"/>
              <a:t> de </a:t>
            </a:r>
            <a:r>
              <a:rPr lang="en-US" altLang="en-US" sz="1800" dirty="0" err="1"/>
              <a:t>potencia</a:t>
            </a:r>
            <a:r>
              <a:rPr lang="en-US" altLang="en-US" sz="1800" dirty="0"/>
              <a:t> </a:t>
            </a:r>
            <a:r>
              <a:rPr lang="en-US" altLang="en-US" sz="1800" dirty="0" err="1"/>
              <a:t>inversamente</a:t>
            </a:r>
            <a:r>
              <a:rPr lang="en-US" altLang="en-US" sz="1800" dirty="0"/>
              <a:t> </a:t>
            </a:r>
            <a:r>
              <a:rPr lang="en-US" altLang="en-US" sz="1800" dirty="0" err="1"/>
              <a:t>hacia</a:t>
            </a:r>
            <a:r>
              <a:rPr lang="en-US" altLang="en-US" sz="1800" dirty="0"/>
              <a:t> el motor </a:t>
            </a:r>
            <a:r>
              <a:rPr lang="en-US" altLang="en-US" sz="1800" dirty="0" err="1"/>
              <a:t>primario</a:t>
            </a:r>
            <a:r>
              <a:rPr lang="en-US" altLang="en-US" sz="1800" dirty="0"/>
              <a:t>, </a:t>
            </a:r>
            <a:r>
              <a:rPr lang="en-US" altLang="en-US" sz="1800" dirty="0" err="1"/>
              <a:t>tenderá</a:t>
            </a:r>
            <a:r>
              <a:rPr lang="en-US" altLang="en-US" sz="1800" dirty="0"/>
              <a:t> a </a:t>
            </a:r>
            <a:r>
              <a:rPr lang="en-US" altLang="en-US" sz="1800" dirty="0" err="1"/>
              <a:t>hacer</a:t>
            </a:r>
            <a:r>
              <a:rPr lang="en-US" altLang="en-US" sz="1800" dirty="0"/>
              <a:t> que la </a:t>
            </a:r>
            <a:r>
              <a:rPr lang="en-US" altLang="en-US" sz="1800" dirty="0" err="1"/>
              <a:t>velocidad</a:t>
            </a:r>
            <a:r>
              <a:rPr lang="en-US" altLang="en-US" sz="1800" dirty="0"/>
              <a:t> del </a:t>
            </a:r>
            <a:r>
              <a:rPr lang="en-US" altLang="en-US" sz="1800" dirty="0" err="1"/>
              <a:t>eje</a:t>
            </a:r>
            <a:r>
              <a:rPr lang="en-US" altLang="en-US" sz="1800" dirty="0"/>
              <a:t> </a:t>
            </a:r>
            <a:r>
              <a:rPr lang="en-US" altLang="en-US" sz="1800" dirty="0" err="1"/>
              <a:t>aumente</a:t>
            </a:r>
            <a:r>
              <a:rPr lang="en-US" altLang="en-US" sz="1800" dirty="0"/>
              <a:t>, y el control del </a:t>
            </a:r>
            <a:r>
              <a:rPr lang="en-US" altLang="en-US" sz="1800" dirty="0" err="1"/>
              <a:t>gobernador</a:t>
            </a:r>
            <a:r>
              <a:rPr lang="en-US" altLang="en-US" sz="1800" dirty="0"/>
              <a:t> </a:t>
            </a:r>
            <a:r>
              <a:rPr lang="en-US" altLang="en-US" sz="1800" dirty="0" err="1"/>
              <a:t>intentará</a:t>
            </a:r>
            <a:r>
              <a:rPr lang="en-US" altLang="en-US" sz="1800" dirty="0"/>
              <a:t> </a:t>
            </a:r>
            <a:r>
              <a:rPr lang="en-US" altLang="en-US" sz="1800" dirty="0" err="1"/>
              <a:t>reducir</a:t>
            </a:r>
            <a:r>
              <a:rPr lang="en-US" altLang="en-US" sz="1800" dirty="0"/>
              <a:t> el </a:t>
            </a:r>
            <a:r>
              <a:rPr lang="en-US" altLang="en-US" sz="1800" dirty="0" err="1"/>
              <a:t>suministro</a:t>
            </a:r>
            <a:r>
              <a:rPr lang="en-US" altLang="en-US" sz="1800" dirty="0"/>
              <a:t> de combustible </a:t>
            </a:r>
            <a:r>
              <a:rPr lang="en-US" altLang="en-US" sz="1800" dirty="0" err="1"/>
              <a:t>cerrando</a:t>
            </a:r>
            <a:r>
              <a:rPr lang="en-US" altLang="en-US" sz="1800" dirty="0"/>
              <a:t> la </a:t>
            </a:r>
            <a:r>
              <a:rPr lang="en-US" altLang="en-US" sz="1800" dirty="0" err="1"/>
              <a:t>válvula</a:t>
            </a:r>
            <a:r>
              <a:rPr lang="en-US" altLang="en-US" sz="1800" dirty="0"/>
              <a:t> de combustible hasta </a:t>
            </a:r>
            <a:r>
              <a:rPr lang="en-US" altLang="en-US" sz="1800" dirty="0" err="1"/>
              <a:t>su</a:t>
            </a:r>
            <a:r>
              <a:rPr lang="en-US" altLang="en-US" sz="1800" dirty="0"/>
              <a:t> </a:t>
            </a:r>
            <a:r>
              <a:rPr lang="en-US" altLang="en-US" sz="1800" dirty="0" err="1"/>
              <a:t>límite</a:t>
            </a:r>
            <a:r>
              <a:rPr lang="en-US" altLang="en-US" sz="1800" dirty="0"/>
              <a:t> inferior. </a:t>
            </a:r>
            <a:r>
              <a:rPr lang="en-US" altLang="en-US" sz="1800" dirty="0" err="1"/>
              <a:t>En</a:t>
            </a:r>
            <a:r>
              <a:rPr lang="en-US" altLang="en-US" sz="1800" dirty="0"/>
              <a:t> </a:t>
            </a:r>
            <a:r>
              <a:rPr lang="en-US" altLang="en-US" sz="1800" dirty="0" err="1"/>
              <a:t>estas</a:t>
            </a:r>
            <a:r>
              <a:rPr lang="en-US" altLang="en-US" sz="1800" dirty="0"/>
              <a:t> </a:t>
            </a:r>
            <a:r>
              <a:rPr lang="en-US" altLang="en-US" sz="1800" dirty="0" err="1"/>
              <a:t>circunstancias</a:t>
            </a:r>
            <a:r>
              <a:rPr lang="en-US" altLang="en-US" sz="1800" dirty="0"/>
              <a:t>, el motor </a:t>
            </a:r>
            <a:r>
              <a:rPr lang="en-US" altLang="en-US" sz="1800" dirty="0" err="1"/>
              <a:t>primario</a:t>
            </a:r>
            <a:r>
              <a:rPr lang="en-US" altLang="en-US" sz="1800" dirty="0"/>
              <a:t> </a:t>
            </a:r>
            <a:r>
              <a:rPr lang="en-US" altLang="en-US" sz="1800" dirty="0" err="1"/>
              <a:t>está</a:t>
            </a:r>
            <a:r>
              <a:rPr lang="en-US" altLang="en-US" sz="1800" dirty="0"/>
              <a:t> </a:t>
            </a:r>
            <a:r>
              <a:rPr lang="en-US" altLang="en-US" sz="1800" dirty="0" err="1"/>
              <a:t>efectivamente</a:t>
            </a:r>
            <a:r>
              <a:rPr lang="en-US" altLang="en-US" sz="1800" dirty="0"/>
              <a:t> sin control de </a:t>
            </a:r>
            <a:r>
              <a:rPr lang="en-US" altLang="en-US" sz="1800" dirty="0" err="1"/>
              <a:t>velocidad</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Los </a:t>
            </a:r>
            <a:r>
              <a:rPr lang="en-US" altLang="en-US" sz="1800" dirty="0" err="1"/>
              <a:t>generadores</a:t>
            </a:r>
            <a:r>
              <a:rPr lang="en-US" altLang="en-US" sz="1800" dirty="0"/>
              <a:t> de </a:t>
            </a:r>
            <a:r>
              <a:rPr lang="en-US" altLang="en-US" sz="1800" dirty="0" err="1"/>
              <a:t>turbina</a:t>
            </a:r>
            <a:r>
              <a:rPr lang="en-US" altLang="en-US" sz="1800" dirty="0"/>
              <a:t> de gas de hasta </a:t>
            </a:r>
            <a:r>
              <a:rPr lang="en-US" altLang="en-US" sz="1800" dirty="0" err="1"/>
              <a:t>más</a:t>
            </a:r>
            <a:r>
              <a:rPr lang="en-US" altLang="en-US" sz="1800" dirty="0"/>
              <a:t> de 35 MW </a:t>
            </a:r>
            <a:r>
              <a:rPr lang="en-US" altLang="en-US" sz="1800" dirty="0" err="1"/>
              <a:t>generalmente</a:t>
            </a:r>
            <a:r>
              <a:rPr lang="en-US" altLang="en-US" sz="1800" dirty="0"/>
              <a:t> son </a:t>
            </a:r>
            <a:r>
              <a:rPr lang="en-US" altLang="en-US" sz="1800" dirty="0" err="1"/>
              <a:t>accionados</a:t>
            </a:r>
            <a:r>
              <a:rPr lang="en-US" altLang="en-US" sz="1800" dirty="0"/>
              <a:t> </a:t>
            </a:r>
            <a:r>
              <a:rPr lang="en-US" altLang="en-US" sz="1800" dirty="0" err="1"/>
              <a:t>por</a:t>
            </a:r>
            <a:r>
              <a:rPr lang="en-US" altLang="en-US" sz="1800" dirty="0"/>
              <a:t> el motor </a:t>
            </a:r>
            <a:r>
              <a:rPr lang="en-US" altLang="en-US" sz="1800" dirty="0" err="1"/>
              <a:t>primario</a:t>
            </a:r>
            <a:r>
              <a:rPr lang="en-US" altLang="en-US" sz="1800" dirty="0"/>
              <a:t> con </a:t>
            </a:r>
            <a:r>
              <a:rPr lang="en-US" altLang="en-US" sz="1800" dirty="0" err="1"/>
              <a:t>una</a:t>
            </a:r>
            <a:r>
              <a:rPr lang="en-US" altLang="en-US" sz="1800" dirty="0"/>
              <a:t> </a:t>
            </a:r>
            <a:r>
              <a:rPr lang="en-US" altLang="en-US" sz="1800" dirty="0" err="1"/>
              <a:t>caja</a:t>
            </a:r>
            <a:r>
              <a:rPr lang="en-US" altLang="en-US" sz="1800" dirty="0"/>
              <a:t> de </a:t>
            </a:r>
            <a:r>
              <a:rPr lang="en-US" altLang="en-US" sz="1800" dirty="0" err="1"/>
              <a:t>cambios</a:t>
            </a:r>
            <a:r>
              <a:rPr lang="en-US" altLang="en-US" sz="1800" dirty="0"/>
              <a:t> </a:t>
            </a:r>
            <a:r>
              <a:rPr lang="en-US" altLang="en-US" sz="1800" dirty="0" err="1"/>
              <a:t>reductora</a:t>
            </a:r>
            <a:r>
              <a:rPr lang="en-US" altLang="en-US" sz="1800" dirty="0"/>
              <a:t> de </a:t>
            </a:r>
            <a:r>
              <a:rPr lang="en-US" altLang="en-US" sz="1800" dirty="0" err="1"/>
              <a:t>velocidad</a:t>
            </a:r>
            <a:r>
              <a:rPr lang="en-US" altLang="en-US" sz="1800" dirty="0"/>
              <a:t>, </a:t>
            </a:r>
            <a:r>
              <a:rPr lang="en-US" altLang="en-US" sz="1800" dirty="0" err="1"/>
              <a:t>porque</a:t>
            </a:r>
            <a:r>
              <a:rPr lang="en-US" altLang="en-US" sz="1800" dirty="0"/>
              <a:t> </a:t>
            </a:r>
            <a:r>
              <a:rPr lang="en-US" altLang="en-US" sz="1800" dirty="0" err="1"/>
              <a:t>los</a:t>
            </a:r>
            <a:r>
              <a:rPr lang="en-US" altLang="en-US" sz="1800" dirty="0"/>
              <a:t> </a:t>
            </a:r>
            <a:r>
              <a:rPr lang="en-US" altLang="en-US" sz="1800" dirty="0" err="1"/>
              <a:t>generadores</a:t>
            </a:r>
            <a:r>
              <a:rPr lang="en-US" altLang="en-US" sz="1800" dirty="0"/>
              <a:t> </a:t>
            </a:r>
            <a:r>
              <a:rPr lang="en-US" altLang="en-US" sz="1800" dirty="0" err="1"/>
              <a:t>suelen</a:t>
            </a:r>
            <a:r>
              <a:rPr lang="en-US" altLang="en-US" sz="1800" dirty="0"/>
              <a:t> </a:t>
            </a:r>
            <a:r>
              <a:rPr lang="en-US" altLang="en-US" sz="1800" dirty="0" err="1"/>
              <a:t>ser</a:t>
            </a:r>
            <a:r>
              <a:rPr lang="en-US" altLang="en-US" sz="1800" dirty="0"/>
              <a:t> </a:t>
            </a:r>
            <a:r>
              <a:rPr lang="en-US" altLang="en-US" sz="1800" dirty="0" err="1"/>
              <a:t>máquinas</a:t>
            </a:r>
            <a:r>
              <a:rPr lang="en-US" altLang="en-US" sz="1800" dirty="0"/>
              <a:t> de </a:t>
            </a:r>
            <a:r>
              <a:rPr lang="en-US" altLang="en-US" sz="1800" dirty="0" err="1"/>
              <a:t>baja</a:t>
            </a:r>
            <a:r>
              <a:rPr lang="en-US" altLang="en-US" sz="1800" dirty="0"/>
              <a:t> </a:t>
            </a:r>
            <a:r>
              <a:rPr lang="en-US" altLang="en-US" sz="1800" dirty="0" err="1"/>
              <a:t>velocidad</a:t>
            </a:r>
            <a:r>
              <a:rPr lang="en-US" altLang="en-US" sz="1800" dirty="0"/>
              <a:t> de 4 </a:t>
            </a:r>
            <a:r>
              <a:rPr lang="en-US" altLang="en-US" sz="1800" dirty="0" err="1"/>
              <a:t>polos</a:t>
            </a:r>
            <a:r>
              <a:rPr lang="en-US" altLang="en-US" sz="1800" dirty="0"/>
              <a:t>. El </a:t>
            </a:r>
            <a:r>
              <a:rPr lang="en-US" altLang="en-US" sz="1800" dirty="0" err="1"/>
              <a:t>diseño</a:t>
            </a:r>
            <a:r>
              <a:rPr lang="en-US" altLang="en-US" sz="1800" dirty="0"/>
              <a:t> de la </a:t>
            </a:r>
            <a:r>
              <a:rPr lang="en-US" altLang="en-US" sz="1800" dirty="0" err="1"/>
              <a:t>caja</a:t>
            </a:r>
            <a:r>
              <a:rPr lang="en-US" altLang="en-US" sz="1800" dirty="0"/>
              <a:t> de </a:t>
            </a:r>
            <a:r>
              <a:rPr lang="en-US" altLang="en-US" sz="1800" dirty="0" err="1"/>
              <a:t>cambios</a:t>
            </a:r>
            <a:r>
              <a:rPr lang="en-US" altLang="en-US" sz="1800" dirty="0"/>
              <a:t> y </a:t>
            </a:r>
            <a:r>
              <a:rPr lang="en-US" altLang="en-US" sz="1800" dirty="0" err="1"/>
              <a:t>los</a:t>
            </a:r>
            <a:r>
              <a:rPr lang="en-US" altLang="en-US" sz="1800" dirty="0"/>
              <a:t> </a:t>
            </a:r>
            <a:r>
              <a:rPr lang="en-US" altLang="en-US" sz="1800" dirty="0" err="1" smtClean="0"/>
              <a:t>acoplamiento</a:t>
            </a:r>
            <a:r>
              <a:rPr lang="en-US" altLang="en-US" sz="1800" dirty="0" smtClean="0"/>
              <a:t> </a:t>
            </a:r>
            <a:r>
              <a:rPr lang="en-US" altLang="en-US" sz="1800" dirty="0" err="1" smtClean="0"/>
              <a:t>mutuos</a:t>
            </a:r>
            <a:r>
              <a:rPr lang="en-US" altLang="en-US" sz="1800" dirty="0" smtClean="0"/>
              <a:t> </a:t>
            </a:r>
            <a:r>
              <a:rPr lang="en-US" altLang="en-US" sz="1800" dirty="0" err="1"/>
              <a:t>pueden</a:t>
            </a:r>
            <a:r>
              <a:rPr lang="en-US" altLang="en-US" sz="1800" dirty="0"/>
              <a:t> no </a:t>
            </a:r>
            <a:r>
              <a:rPr lang="en-US" altLang="en-US" sz="1800" dirty="0" err="1"/>
              <a:t>permitir</a:t>
            </a:r>
            <a:r>
              <a:rPr lang="en-US" altLang="en-US" sz="1800" dirty="0"/>
              <a:t> un </a:t>
            </a:r>
            <a:r>
              <a:rPr lang="en-US" altLang="en-US" sz="1800" dirty="0" err="1"/>
              <a:t>funcionamiento</a:t>
            </a:r>
            <a:r>
              <a:rPr lang="en-US" altLang="en-US" sz="1800" dirty="0"/>
              <a:t> </a:t>
            </a:r>
            <a:r>
              <a:rPr lang="en-US" altLang="en-US" sz="1800" dirty="0" err="1"/>
              <a:t>prolongado</a:t>
            </a:r>
            <a:r>
              <a:rPr lang="en-US" altLang="en-US" sz="1800" dirty="0"/>
              <a:t> con </a:t>
            </a:r>
            <a:r>
              <a:rPr lang="en-US" altLang="en-US" sz="1800" dirty="0" err="1"/>
              <a:t>potencia</a:t>
            </a:r>
            <a:r>
              <a:rPr lang="en-US" altLang="en-US" sz="1800" dirty="0"/>
              <a:t> </a:t>
            </a:r>
            <a:r>
              <a:rPr lang="en-US" altLang="en-US" sz="1800" dirty="0" err="1"/>
              <a:t>inversa</a:t>
            </a:r>
            <a:r>
              <a:rPr lang="en-US" altLang="en-US" sz="1800" dirty="0"/>
              <a:t>.</a:t>
            </a:r>
          </a:p>
          <a:p>
            <a:pPr algn="just">
              <a:lnSpc>
                <a:spcPct val="100000"/>
              </a:lnSpc>
              <a:spcBef>
                <a:spcPct val="0"/>
              </a:spcBef>
              <a:buFontTx/>
              <a:buNone/>
            </a:pPr>
            <a:r>
              <a:rPr lang="en-US" altLang="en-US" sz="1800" dirty="0"/>
              <a:t>El </a:t>
            </a:r>
            <a:r>
              <a:rPr lang="en-US" altLang="en-US" sz="1800" dirty="0" err="1"/>
              <a:t>relé</a:t>
            </a:r>
            <a:r>
              <a:rPr lang="en-US" altLang="en-US" sz="1800" dirty="0"/>
              <a:t> </a:t>
            </a:r>
            <a:r>
              <a:rPr lang="en-US" altLang="en-US" sz="1800" dirty="0" err="1"/>
              <a:t>suele</a:t>
            </a:r>
            <a:r>
              <a:rPr lang="en-US" altLang="en-US" sz="1800" dirty="0"/>
              <a:t> </a:t>
            </a:r>
            <a:r>
              <a:rPr lang="en-US" altLang="en-US" sz="1800" dirty="0" err="1"/>
              <a:t>estar</a:t>
            </a:r>
            <a:r>
              <a:rPr lang="en-US" altLang="en-US" sz="1800" dirty="0"/>
              <a:t> </a:t>
            </a:r>
            <a:r>
              <a:rPr lang="en-US" altLang="en-US" sz="1800" dirty="0" err="1"/>
              <a:t>configurado</a:t>
            </a:r>
            <a:r>
              <a:rPr lang="en-US" altLang="en-US" sz="1800" dirty="0"/>
              <a:t> para 1 a 5% de la </a:t>
            </a:r>
            <a:r>
              <a:rPr lang="en-US" altLang="en-US" sz="1800" dirty="0" err="1"/>
              <a:t>potencia</a:t>
            </a:r>
            <a:r>
              <a:rPr lang="en-US" altLang="en-US" sz="1800" dirty="0"/>
              <a:t> nominal y con un </a:t>
            </a:r>
            <a:r>
              <a:rPr lang="en-US" altLang="en-US" sz="1800" dirty="0" err="1"/>
              <a:t>tiempo</a:t>
            </a:r>
            <a:r>
              <a:rPr lang="en-US" altLang="en-US" sz="1800" dirty="0"/>
              <a:t> de </a:t>
            </a:r>
            <a:r>
              <a:rPr lang="en-US" altLang="en-US" sz="1800" dirty="0" err="1"/>
              <a:t>disparo</a:t>
            </a:r>
            <a:r>
              <a:rPr lang="en-US" altLang="en-US" sz="1800" dirty="0"/>
              <a:t> de hasta 5 </a:t>
            </a:r>
            <a:r>
              <a:rPr lang="en-US" altLang="en-US" sz="1800" dirty="0" err="1"/>
              <a:t>segundos</a:t>
            </a:r>
            <a:r>
              <a:rPr lang="en-US" altLang="en-US" sz="1800" dirty="0"/>
              <a:t>.</a:t>
            </a:r>
          </a:p>
        </p:txBody>
      </p:sp>
    </p:spTree>
    <p:extLst>
      <p:ext uri="{BB962C8B-B14F-4D97-AF65-F5344CB8AC3E}">
        <p14:creationId xmlns:p14="http://schemas.microsoft.com/office/powerpoint/2010/main" val="20414409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Rectángulo 3"/>
          <p:cNvSpPr>
            <a:spLocks noChangeArrowheads="1"/>
          </p:cNvSpPr>
          <p:nvPr/>
        </p:nvSpPr>
        <p:spPr bwMode="auto">
          <a:xfrm>
            <a:off x="330200" y="328613"/>
            <a:ext cx="11536363"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dirty="0"/>
              <a:t>12.2.6 </a:t>
            </a:r>
            <a:r>
              <a:rPr lang="en-US" altLang="en-US" sz="1800" b="1" dirty="0" err="1"/>
              <a:t>Relé</a:t>
            </a:r>
            <a:r>
              <a:rPr lang="en-US" altLang="en-US" sz="1800" b="1" dirty="0"/>
              <a:t> de </a:t>
            </a:r>
            <a:r>
              <a:rPr lang="en-US" altLang="en-US" sz="1800" b="1" dirty="0" err="1"/>
              <a:t>secuencia</a:t>
            </a:r>
            <a:r>
              <a:rPr lang="en-US" altLang="en-US" sz="1800" b="1" dirty="0"/>
              <a:t> de </a:t>
            </a:r>
            <a:r>
              <a:rPr lang="en-US" altLang="en-US" sz="1800" b="1" dirty="0" err="1"/>
              <a:t>fase</a:t>
            </a:r>
            <a:r>
              <a:rPr lang="en-US" altLang="en-US" sz="1800" b="1" dirty="0"/>
              <a:t> negative</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Un </a:t>
            </a:r>
            <a:r>
              <a:rPr lang="en-US" altLang="en-US" sz="1800" dirty="0" err="1"/>
              <a:t>relé</a:t>
            </a:r>
            <a:r>
              <a:rPr lang="en-US" altLang="en-US" sz="1800" dirty="0"/>
              <a:t> de </a:t>
            </a:r>
            <a:r>
              <a:rPr lang="en-US" altLang="en-US" sz="1800" dirty="0" err="1"/>
              <a:t>secuencia</a:t>
            </a:r>
            <a:r>
              <a:rPr lang="en-US" altLang="en-US" sz="1800" dirty="0"/>
              <a:t> de </a:t>
            </a:r>
            <a:r>
              <a:rPr lang="en-US" altLang="en-US" sz="1800" dirty="0" err="1"/>
              <a:t>fase</a:t>
            </a:r>
            <a:r>
              <a:rPr lang="en-US" altLang="en-US" sz="1800" dirty="0"/>
              <a:t> </a:t>
            </a:r>
            <a:r>
              <a:rPr lang="en-US" altLang="en-US" sz="1800" dirty="0" err="1"/>
              <a:t>negativa</a:t>
            </a:r>
            <a:r>
              <a:rPr lang="en-US" altLang="en-US" sz="1800" dirty="0"/>
              <a:t> (46) </a:t>
            </a:r>
            <a:r>
              <a:rPr lang="en-US" altLang="en-US" sz="1800" dirty="0" err="1"/>
              <a:t>protege</a:t>
            </a:r>
            <a:r>
              <a:rPr lang="en-US" altLang="en-US" sz="1800" dirty="0"/>
              <a:t> un </a:t>
            </a:r>
            <a:r>
              <a:rPr lang="en-US" altLang="en-US" sz="1800" dirty="0" err="1"/>
              <a:t>generador</a:t>
            </a:r>
            <a:r>
              <a:rPr lang="en-US" altLang="en-US" sz="1800" dirty="0"/>
              <a:t> contra el </a:t>
            </a:r>
            <a:r>
              <a:rPr lang="en-US" altLang="en-US" sz="1800" dirty="0" err="1"/>
              <a:t>sobrecalentamiento</a:t>
            </a:r>
            <a:r>
              <a:rPr lang="en-US" altLang="en-US" sz="1800" dirty="0"/>
              <a:t> de las </a:t>
            </a:r>
            <a:r>
              <a:rPr lang="en-US" altLang="en-US" sz="1800" dirty="0" err="1"/>
              <a:t>caras</a:t>
            </a:r>
            <a:r>
              <a:rPr lang="en-US" altLang="en-US" sz="1800" dirty="0"/>
              <a:t> </a:t>
            </a:r>
            <a:r>
              <a:rPr lang="en-US" altLang="en-US" sz="1800" dirty="0" err="1"/>
              <a:t>polares</a:t>
            </a:r>
            <a:r>
              <a:rPr lang="en-US" altLang="en-US" sz="1800" dirty="0"/>
              <a:t> del rotor y </a:t>
            </a:r>
            <a:r>
              <a:rPr lang="en-US" altLang="en-US" sz="1800" dirty="0" err="1"/>
              <a:t>barras</a:t>
            </a:r>
            <a:r>
              <a:rPr lang="en-US" altLang="en-US" sz="1800" dirty="0"/>
              <a:t> </a:t>
            </a:r>
            <a:r>
              <a:rPr lang="en-US" altLang="en-US" sz="1800" dirty="0" err="1"/>
              <a:t>amortiguadoras</a:t>
            </a:r>
            <a:r>
              <a:rPr lang="en-US" altLang="en-US" sz="1800" dirty="0"/>
              <a:t>. </a:t>
            </a:r>
            <a:r>
              <a:rPr lang="en-US" altLang="en-US" sz="1800" dirty="0" err="1"/>
              <a:t>Esta</a:t>
            </a:r>
            <a:r>
              <a:rPr lang="en-US" altLang="en-US" sz="1800" dirty="0"/>
              <a:t> forma de </a:t>
            </a:r>
            <a:r>
              <a:rPr lang="en-US" altLang="en-US" sz="1800" dirty="0" err="1"/>
              <a:t>sobrecalentamiento</a:t>
            </a:r>
            <a:r>
              <a:rPr lang="en-US" altLang="en-US" sz="1800" dirty="0"/>
              <a:t> se </a:t>
            </a:r>
            <a:r>
              <a:rPr lang="en-US" altLang="en-US" sz="1800" dirty="0" err="1"/>
              <a:t>debe</a:t>
            </a:r>
            <a:r>
              <a:rPr lang="en-US" altLang="en-US" sz="1800" dirty="0"/>
              <a:t> a la </a:t>
            </a:r>
            <a:r>
              <a:rPr lang="en-US" altLang="en-US" sz="1800" dirty="0" err="1"/>
              <a:t>presencia</a:t>
            </a:r>
            <a:r>
              <a:rPr lang="en-US" altLang="en-US" sz="1800" dirty="0"/>
              <a:t> de </a:t>
            </a:r>
            <a:r>
              <a:rPr lang="en-US" altLang="en-US" sz="1800" dirty="0" err="1"/>
              <a:t>corrientes</a:t>
            </a:r>
            <a:r>
              <a:rPr lang="en-US" altLang="en-US" sz="1800" dirty="0"/>
              <a:t> </a:t>
            </a:r>
            <a:r>
              <a:rPr lang="en-US" altLang="en-US" sz="1800" dirty="0" err="1"/>
              <a:t>estatóricas</a:t>
            </a:r>
            <a:r>
              <a:rPr lang="en-US" altLang="en-US" sz="1800" dirty="0"/>
              <a:t> </a:t>
            </a:r>
            <a:r>
              <a:rPr lang="en-US" altLang="en-US" sz="1800" dirty="0" err="1"/>
              <a:t>desequilibradas</a:t>
            </a:r>
            <a:r>
              <a:rPr lang="en-US" altLang="en-US" sz="1800" dirty="0"/>
              <a:t>, que </a:t>
            </a:r>
            <a:r>
              <a:rPr lang="en-US" altLang="en-US" sz="1800" dirty="0" err="1"/>
              <a:t>crean</a:t>
            </a:r>
            <a:r>
              <a:rPr lang="en-US" altLang="en-US" sz="1800" dirty="0"/>
              <a:t> un </a:t>
            </a:r>
            <a:r>
              <a:rPr lang="en-US" altLang="en-US" sz="1800" dirty="0" err="1"/>
              <a:t>flujo</a:t>
            </a:r>
            <a:r>
              <a:rPr lang="en-US" altLang="en-US" sz="1800" dirty="0"/>
              <a:t> de </a:t>
            </a:r>
            <a:r>
              <a:rPr lang="en-US" altLang="en-US" sz="1800" dirty="0" err="1"/>
              <a:t>secuencia</a:t>
            </a:r>
            <a:r>
              <a:rPr lang="en-US" altLang="en-US" sz="1800" dirty="0"/>
              <a:t> de </a:t>
            </a:r>
            <a:r>
              <a:rPr lang="en-US" altLang="en-US" sz="1800" dirty="0" err="1"/>
              <a:t>fase</a:t>
            </a:r>
            <a:r>
              <a:rPr lang="en-US" altLang="en-US" sz="1800" dirty="0"/>
              <a:t> </a:t>
            </a:r>
            <a:r>
              <a:rPr lang="en-US" altLang="en-US" sz="1800" dirty="0" err="1"/>
              <a:t>negativa</a:t>
            </a:r>
            <a:r>
              <a:rPr lang="en-US" altLang="en-US" sz="1800" dirty="0"/>
              <a:t> (NPS) </a:t>
            </a:r>
            <a:r>
              <a:rPr lang="en-US" altLang="en-US" sz="1800" dirty="0" err="1"/>
              <a:t>en</a:t>
            </a:r>
            <a:r>
              <a:rPr lang="en-US" altLang="en-US" sz="1800" dirty="0"/>
              <a:t> el </a:t>
            </a:r>
            <a:r>
              <a:rPr lang="en-US" altLang="en-US" sz="1800" dirty="0" err="1"/>
              <a:t>entrehierro</a:t>
            </a:r>
            <a:r>
              <a:rPr lang="en-US" altLang="en-US" sz="1800" dirty="0"/>
              <a:t>. Este </a:t>
            </a:r>
            <a:r>
              <a:rPr lang="en-US" altLang="en-US" sz="1800" dirty="0" err="1"/>
              <a:t>flujo</a:t>
            </a:r>
            <a:r>
              <a:rPr lang="en-US" altLang="en-US" sz="1800" dirty="0"/>
              <a:t> </a:t>
            </a:r>
            <a:r>
              <a:rPr lang="en-US" altLang="en-US" sz="1800" dirty="0" err="1"/>
              <a:t>gira</a:t>
            </a:r>
            <a:r>
              <a:rPr lang="en-US" altLang="en-US" sz="1800" dirty="0"/>
              <a:t> </a:t>
            </a:r>
            <a:r>
              <a:rPr lang="en-US" altLang="en-US" sz="1800" dirty="0" err="1"/>
              <a:t>en</a:t>
            </a:r>
            <a:r>
              <a:rPr lang="en-US" altLang="en-US" sz="1800" dirty="0"/>
              <a:t> </a:t>
            </a:r>
            <a:r>
              <a:rPr lang="en-US" altLang="en-US" sz="1800" dirty="0" err="1"/>
              <a:t>sentido</a:t>
            </a:r>
            <a:r>
              <a:rPr lang="en-US" altLang="en-US" sz="1800" dirty="0"/>
              <a:t> </a:t>
            </a:r>
            <a:r>
              <a:rPr lang="en-US" altLang="en-US" sz="1800" dirty="0" err="1"/>
              <a:t>contrario</a:t>
            </a:r>
            <a:r>
              <a:rPr lang="en-US" altLang="en-US" sz="1800" dirty="0"/>
              <a:t> a la </a:t>
            </a:r>
            <a:r>
              <a:rPr lang="en-US" altLang="en-US" sz="1800" dirty="0" err="1"/>
              <a:t>dirección</a:t>
            </a:r>
            <a:r>
              <a:rPr lang="en-US" altLang="en-US" sz="1800" dirty="0"/>
              <a:t> al rotor </a:t>
            </a:r>
            <a:r>
              <a:rPr lang="en-US" altLang="en-US" sz="1800" dirty="0" err="1"/>
              <a:t>pero</a:t>
            </a:r>
            <a:r>
              <a:rPr lang="en-US" altLang="en-US" sz="1800" dirty="0"/>
              <a:t> a la </a:t>
            </a:r>
            <a:r>
              <a:rPr lang="en-US" altLang="en-US" sz="1800" dirty="0" err="1"/>
              <a:t>misma</a:t>
            </a:r>
            <a:r>
              <a:rPr lang="en-US" altLang="en-US" sz="1800" dirty="0"/>
              <a:t> </a:t>
            </a:r>
            <a:r>
              <a:rPr lang="en-US" altLang="en-US" sz="1800" dirty="0" err="1"/>
              <a:t>velocidad</a:t>
            </a:r>
            <a:r>
              <a:rPr lang="en-US" altLang="en-US" sz="1800" dirty="0"/>
              <a:t> </a:t>
            </a:r>
            <a:r>
              <a:rPr lang="en-US" altLang="en-US" sz="1800" dirty="0" err="1"/>
              <a:t>absoluta</a:t>
            </a:r>
            <a:r>
              <a:rPr lang="en-US" altLang="en-US" sz="1800" dirty="0"/>
              <a:t>. </a:t>
            </a:r>
            <a:r>
              <a:rPr lang="en-US" altLang="en-US" sz="1800" dirty="0" err="1"/>
              <a:t>Por</a:t>
            </a:r>
            <a:r>
              <a:rPr lang="en-US" altLang="en-US" sz="1800" dirty="0"/>
              <a:t> lo </a:t>
            </a:r>
            <a:r>
              <a:rPr lang="en-US" altLang="en-US" sz="1800" dirty="0" err="1"/>
              <a:t>tanto</a:t>
            </a:r>
            <a:r>
              <a:rPr lang="en-US" altLang="en-US" sz="1800" dirty="0"/>
              <a:t>, </a:t>
            </a:r>
            <a:r>
              <a:rPr lang="en-US" altLang="en-US" sz="1800" dirty="0" err="1"/>
              <a:t>los</a:t>
            </a:r>
            <a:r>
              <a:rPr lang="en-US" altLang="en-US" sz="1800" dirty="0"/>
              <a:t> </a:t>
            </a:r>
            <a:r>
              <a:rPr lang="en-US" altLang="en-US" sz="1800" dirty="0" err="1"/>
              <a:t>polos</a:t>
            </a:r>
            <a:r>
              <a:rPr lang="en-US" altLang="en-US" sz="1800" dirty="0"/>
              <a:t> del rotor y las </a:t>
            </a:r>
            <a:r>
              <a:rPr lang="en-US" altLang="en-US" sz="1800" dirty="0" err="1"/>
              <a:t>barras</a:t>
            </a:r>
            <a:r>
              <a:rPr lang="en-US" altLang="en-US" sz="1800" dirty="0"/>
              <a:t> </a:t>
            </a:r>
            <a:r>
              <a:rPr lang="en-US" altLang="en-US" sz="1800" dirty="0" err="1"/>
              <a:t>amortiguadoras</a:t>
            </a:r>
            <a:r>
              <a:rPr lang="en-US" altLang="en-US" sz="1800" dirty="0"/>
              <a:t> </a:t>
            </a:r>
            <a:r>
              <a:rPr lang="en-US" altLang="en-US" sz="1800" dirty="0" err="1"/>
              <a:t>tienen</a:t>
            </a:r>
            <a:r>
              <a:rPr lang="en-US" altLang="en-US" sz="1800" dirty="0"/>
              <a:t> </a:t>
            </a:r>
            <a:r>
              <a:rPr lang="en-US" altLang="en-US" sz="1800" dirty="0" err="1"/>
              <a:t>corrientes</a:t>
            </a:r>
            <a:r>
              <a:rPr lang="en-US" altLang="en-US" sz="1800" dirty="0"/>
              <a:t> de </a:t>
            </a:r>
            <a:r>
              <a:rPr lang="en-US" altLang="en-US" sz="1800" dirty="0" err="1"/>
              <a:t>doble</a:t>
            </a:r>
            <a:r>
              <a:rPr lang="en-US" altLang="en-US" sz="1800" dirty="0"/>
              <a:t> </a:t>
            </a:r>
            <a:r>
              <a:rPr lang="en-US" altLang="en-US" sz="1800" dirty="0" err="1"/>
              <a:t>frecuencia</a:t>
            </a:r>
            <a:r>
              <a:rPr lang="en-US" altLang="en-US" sz="1800" dirty="0"/>
              <a:t> </a:t>
            </a:r>
            <a:r>
              <a:rPr lang="en-US" altLang="en-US" sz="1800" dirty="0" err="1"/>
              <a:t>inducidas</a:t>
            </a:r>
            <a:r>
              <a:rPr lang="en-US" altLang="en-US" sz="1800" dirty="0"/>
              <a:t> </a:t>
            </a:r>
            <a:r>
              <a:rPr lang="en-US" altLang="en-US" sz="1800" dirty="0" err="1"/>
              <a:t>en</a:t>
            </a:r>
            <a:r>
              <a:rPr lang="en-US" altLang="en-US" sz="1800" dirty="0"/>
              <a:t> </a:t>
            </a:r>
            <a:r>
              <a:rPr lang="en-US" altLang="en-US" sz="1800" dirty="0" err="1"/>
              <a:t>ellos</a:t>
            </a:r>
            <a:r>
              <a:rPr lang="en-US" altLang="en-US" sz="1800" dirty="0"/>
              <a:t>, que </a:t>
            </a:r>
            <a:r>
              <a:rPr lang="en-US" altLang="en-US" sz="1800" dirty="0" err="1"/>
              <a:t>rápidamente</a:t>
            </a:r>
            <a:r>
              <a:rPr lang="en-US" altLang="en-US" sz="1800" dirty="0"/>
              <a:t> </a:t>
            </a:r>
            <a:r>
              <a:rPr lang="en-US" altLang="en-US" sz="1800" dirty="0" err="1"/>
              <a:t>causan</a:t>
            </a:r>
            <a:r>
              <a:rPr lang="en-US" altLang="en-US" sz="1800" dirty="0"/>
              <a:t> </a:t>
            </a:r>
            <a:r>
              <a:rPr lang="en-US" altLang="en-US" sz="1800" dirty="0" err="1"/>
              <a:t>calentamiento</a:t>
            </a:r>
            <a:r>
              <a:rPr lang="en-US" altLang="en-US" sz="1800" dirty="0"/>
              <a:t> </a:t>
            </a:r>
            <a:r>
              <a:rPr lang="en-US" altLang="en-US" sz="1800" dirty="0" err="1"/>
              <a:t>localizado</a:t>
            </a:r>
            <a:r>
              <a:rPr lang="en-US" altLang="en-US" sz="1800" dirty="0"/>
              <a:t> y </a:t>
            </a:r>
            <a:r>
              <a:rPr lang="en-US" altLang="en-US" sz="1800" dirty="0" err="1"/>
              <a:t>eventualmente</a:t>
            </a:r>
            <a:r>
              <a:rPr lang="en-US" altLang="en-US" sz="1800" dirty="0"/>
              <a:t> </a:t>
            </a:r>
            <a:r>
              <a:rPr lang="en-US" altLang="en-US" sz="1800" dirty="0" err="1"/>
              <a:t>distorsión</a:t>
            </a:r>
            <a:r>
              <a:rPr lang="en-US" altLang="en-US" sz="1800" dirty="0"/>
              <a:t> del rotor y </a:t>
            </a:r>
            <a:r>
              <a:rPr lang="en-US" altLang="en-US" sz="1800" dirty="0" err="1"/>
              <a:t>daños</a:t>
            </a:r>
            <a:r>
              <a:rPr lang="en-US" altLang="en-US" sz="1800" dirty="0"/>
              <a:t> </a:t>
            </a:r>
            <a:r>
              <a:rPr lang="en-US" altLang="en-US" sz="1800" dirty="0" err="1"/>
              <a:t>en</a:t>
            </a:r>
            <a:r>
              <a:rPr lang="en-US" altLang="en-US" sz="1800" dirty="0"/>
              <a:t> las </a:t>
            </a:r>
            <a:r>
              <a:rPr lang="en-US" altLang="en-US" sz="1800" dirty="0" err="1"/>
              <a:t>ranuras</a:t>
            </a:r>
            <a:r>
              <a:rPr lang="en-US" altLang="en-US" sz="1800" dirty="0"/>
              <a:t>. La </a:t>
            </a:r>
            <a:r>
              <a:rPr lang="en-US" altLang="en-US" sz="1800" dirty="0" err="1"/>
              <a:t>corriente</a:t>
            </a:r>
            <a:r>
              <a:rPr lang="en-US" altLang="en-US" sz="1800" dirty="0"/>
              <a:t> NPS </a:t>
            </a:r>
            <a:r>
              <a:rPr lang="en-US" altLang="en-US" sz="1800" dirty="0" err="1"/>
              <a:t>tiene</a:t>
            </a:r>
            <a:r>
              <a:rPr lang="en-US" altLang="en-US" sz="1800" dirty="0"/>
              <a:t> </a:t>
            </a:r>
            <a:r>
              <a:rPr lang="en-US" altLang="en-US" sz="1800" dirty="0" err="1"/>
              <a:t>una</a:t>
            </a:r>
            <a:r>
              <a:rPr lang="en-US" altLang="en-US" sz="1800" dirty="0"/>
              <a:t> </a:t>
            </a:r>
            <a:r>
              <a:rPr lang="en-US" altLang="en-US" sz="1800" dirty="0" err="1"/>
              <a:t>característica</a:t>
            </a:r>
            <a:r>
              <a:rPr lang="en-US" altLang="en-US" sz="1800" dirty="0"/>
              <a:t> de </a:t>
            </a:r>
            <a:r>
              <a:rPr lang="en-US" altLang="en-US" sz="1800" dirty="0" err="1"/>
              <a:t>calentamiento</a:t>
            </a:r>
            <a:r>
              <a:rPr lang="en-US" altLang="en-US" sz="1800" dirty="0"/>
              <a:t> similar a las </a:t>
            </a:r>
            <a:r>
              <a:rPr lang="en-US" altLang="en-US" sz="1800" dirty="0" err="1"/>
              <a:t>sobrecorrientes</a:t>
            </a:r>
            <a:r>
              <a:rPr lang="en-US" altLang="en-US" sz="1800" dirty="0"/>
              <a:t> </a:t>
            </a:r>
            <a:r>
              <a:rPr lang="en-US" altLang="en-US" sz="1800" dirty="0" err="1"/>
              <a:t>familiares</a:t>
            </a:r>
            <a:r>
              <a:rPr lang="en-US" altLang="en-US" sz="1800" dirty="0"/>
              <a:t> de </a:t>
            </a:r>
            <a:r>
              <a:rPr lang="en-US" altLang="en-US" sz="1800" dirty="0" err="1"/>
              <a:t>secuencia</a:t>
            </a:r>
            <a:r>
              <a:rPr lang="en-US" altLang="en-US" sz="1800" dirty="0"/>
              <a:t> de </a:t>
            </a:r>
            <a:r>
              <a:rPr lang="en-US" altLang="en-US" sz="1800" dirty="0" err="1"/>
              <a:t>fase</a:t>
            </a:r>
            <a:r>
              <a:rPr lang="en-US" altLang="en-US" sz="1800" dirty="0"/>
              <a:t> </a:t>
            </a:r>
            <a:r>
              <a:rPr lang="en-US" altLang="en-US" sz="1800" dirty="0" err="1"/>
              <a:t>positiva</a:t>
            </a:r>
            <a:r>
              <a:rPr lang="en-US" altLang="en-US" sz="1800" dirty="0"/>
              <a:t> y </a:t>
            </a:r>
            <a:r>
              <a:rPr lang="en-US" altLang="en-US" sz="1800" dirty="0" err="1"/>
              <a:t>corrientes</a:t>
            </a:r>
            <a:r>
              <a:rPr lang="en-US" altLang="en-US" sz="1800" dirty="0"/>
              <a:t> de </a:t>
            </a:r>
            <a:r>
              <a:rPr lang="en-US" altLang="en-US" sz="1800" dirty="0" err="1"/>
              <a:t>falla</a:t>
            </a:r>
            <a:r>
              <a:rPr lang="en-US" altLang="en-US" sz="1800" dirty="0"/>
              <a:t>, </a:t>
            </a:r>
            <a:r>
              <a:rPr lang="en-US" altLang="en-US" sz="1800" dirty="0" err="1"/>
              <a:t>es</a:t>
            </a:r>
            <a:r>
              <a:rPr lang="en-US" altLang="en-US" sz="1800" dirty="0"/>
              <a:t> </a:t>
            </a:r>
            <a:r>
              <a:rPr lang="en-US" altLang="en-US" sz="1800" dirty="0" err="1"/>
              <a:t>decir</a:t>
            </a:r>
            <a:r>
              <a:rPr lang="en-US" altLang="en-US" sz="1800" dirty="0"/>
              <a:t>:-</a:t>
            </a:r>
          </a:p>
          <a:p>
            <a:pPr algn="just">
              <a:lnSpc>
                <a:spcPct val="100000"/>
              </a:lnSpc>
              <a:spcBef>
                <a:spcPct val="0"/>
              </a:spcBef>
              <a:buFontTx/>
              <a:buNone/>
            </a:pPr>
            <a:endParaRPr lang="es-ES" altLang="en-US" sz="1800"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err="1"/>
              <a:t>Donde</a:t>
            </a:r>
            <a:r>
              <a:rPr lang="en-US" altLang="en-US" sz="1800" dirty="0"/>
              <a:t> </a:t>
            </a:r>
            <a:r>
              <a:rPr lang="en-US" altLang="en-US" sz="1800" dirty="0" err="1"/>
              <a:t>Kn</a:t>
            </a:r>
            <a:r>
              <a:rPr lang="en-US" altLang="en-US" sz="1800" dirty="0"/>
              <a:t> </a:t>
            </a:r>
            <a:r>
              <a:rPr lang="en-US" altLang="en-US" sz="1800" dirty="0" err="1"/>
              <a:t>es</a:t>
            </a:r>
            <a:r>
              <a:rPr lang="en-US" altLang="en-US" sz="1800" dirty="0"/>
              <a:t> </a:t>
            </a:r>
            <a:r>
              <a:rPr lang="en-US" altLang="en-US" sz="1800" dirty="0" err="1"/>
              <a:t>típicamente</a:t>
            </a:r>
            <a:r>
              <a:rPr lang="en-US" altLang="en-US" sz="1800" dirty="0"/>
              <a:t> de 50 a 60 para </a:t>
            </a:r>
            <a:r>
              <a:rPr lang="en-US" altLang="en-US" sz="1800" dirty="0" err="1"/>
              <a:t>generadores</a:t>
            </a:r>
            <a:r>
              <a:rPr lang="en-US" altLang="en-US" sz="1800" dirty="0"/>
              <a:t> </a:t>
            </a:r>
            <a:r>
              <a:rPr lang="en-US" altLang="en-US" sz="1800" dirty="0" err="1"/>
              <a:t>enfriados</a:t>
            </a:r>
            <a:r>
              <a:rPr lang="en-US" altLang="en-US" sz="1800" dirty="0"/>
              <a:t> </a:t>
            </a:r>
            <a:r>
              <a:rPr lang="en-US" altLang="en-US" sz="1800" dirty="0" err="1"/>
              <a:t>por</a:t>
            </a:r>
            <a:r>
              <a:rPr lang="en-US" altLang="en-US" sz="1800" dirty="0"/>
              <a:t> </a:t>
            </a:r>
            <a:r>
              <a:rPr lang="en-US" altLang="en-US" sz="1800" dirty="0" err="1"/>
              <a:t>aire</a:t>
            </a:r>
            <a:r>
              <a:rPr lang="en-US" altLang="en-US" sz="1800" dirty="0"/>
              <a:t>.</a:t>
            </a:r>
          </a:p>
          <a:p>
            <a:pPr algn="just">
              <a:lnSpc>
                <a:spcPct val="100000"/>
              </a:lnSpc>
              <a:spcBef>
                <a:spcPct val="0"/>
              </a:spcBef>
              <a:buFontTx/>
              <a:buNone/>
            </a:pPr>
            <a:r>
              <a:rPr lang="en-US" altLang="en-US" sz="1800" dirty="0"/>
              <a:t>Los </a:t>
            </a:r>
            <a:r>
              <a:rPr lang="en-US" altLang="en-US" sz="1800" dirty="0" err="1"/>
              <a:t>generadores</a:t>
            </a:r>
            <a:r>
              <a:rPr lang="en-US" altLang="en-US" sz="1800" dirty="0"/>
              <a:t> de </a:t>
            </a:r>
            <a:r>
              <a:rPr lang="en-US" altLang="en-US" sz="1800" dirty="0" err="1"/>
              <a:t>polos</a:t>
            </a:r>
            <a:r>
              <a:rPr lang="en-US" altLang="en-US" sz="1800" dirty="0"/>
              <a:t> </a:t>
            </a:r>
            <a:r>
              <a:rPr lang="en-US" altLang="en-US" sz="1800" dirty="0" err="1"/>
              <a:t>salientes</a:t>
            </a:r>
            <a:r>
              <a:rPr lang="en-US" altLang="en-US" sz="1800" dirty="0"/>
              <a:t> </a:t>
            </a:r>
            <a:r>
              <a:rPr lang="en-US" altLang="en-US" sz="1800" dirty="0" err="1"/>
              <a:t>utilizados</a:t>
            </a:r>
            <a:r>
              <a:rPr lang="en-US" altLang="en-US" sz="1800" dirty="0"/>
              <a:t> con </a:t>
            </a:r>
            <a:r>
              <a:rPr lang="en-US" altLang="en-US" sz="1800" dirty="0" err="1"/>
              <a:t>impulsores</a:t>
            </a:r>
            <a:r>
              <a:rPr lang="en-US" altLang="en-US" sz="1800" dirty="0"/>
              <a:t> de </a:t>
            </a:r>
            <a:r>
              <a:rPr lang="en-US" altLang="en-US" sz="1800" dirty="0" err="1"/>
              <a:t>turbinas</a:t>
            </a:r>
            <a:r>
              <a:rPr lang="en-US" altLang="en-US" sz="1800" dirty="0"/>
              <a:t> de gas </a:t>
            </a:r>
            <a:r>
              <a:rPr lang="en-US" altLang="en-US" sz="1800" dirty="0" err="1"/>
              <a:t>pueden</a:t>
            </a:r>
            <a:r>
              <a:rPr lang="en-US" altLang="en-US" sz="1800" dirty="0"/>
              <a:t> </a:t>
            </a:r>
            <a:r>
              <a:rPr lang="en-US" altLang="en-US" sz="1800" dirty="0" err="1"/>
              <a:t>tolerar</a:t>
            </a:r>
            <a:r>
              <a:rPr lang="en-US" altLang="en-US" sz="1800" dirty="0"/>
              <a:t> </a:t>
            </a:r>
            <a:r>
              <a:rPr lang="en-US" altLang="en-US" sz="1800" dirty="0" err="1"/>
              <a:t>corrientes</a:t>
            </a:r>
            <a:r>
              <a:rPr lang="en-US" altLang="en-US" sz="1800" dirty="0"/>
              <a:t> NPS de hasta el 40 % de </a:t>
            </a:r>
            <a:r>
              <a:rPr lang="en-US" altLang="en-US" sz="1800" dirty="0" err="1"/>
              <a:t>corriente</a:t>
            </a:r>
            <a:r>
              <a:rPr lang="en-US" altLang="en-US" sz="1800" dirty="0"/>
              <a:t> a plena </a:t>
            </a:r>
            <a:r>
              <a:rPr lang="en-US" altLang="en-US" sz="1800" dirty="0" err="1"/>
              <a:t>carga</a:t>
            </a:r>
            <a:r>
              <a:rPr lang="en-US" altLang="en-US" sz="1800" dirty="0"/>
              <a:t>, </a:t>
            </a:r>
            <a:r>
              <a:rPr lang="en-US" altLang="en-US" sz="1800" dirty="0" err="1"/>
              <a:t>cuando</a:t>
            </a:r>
            <a:r>
              <a:rPr lang="en-US" altLang="en-US" sz="1800" dirty="0"/>
              <a:t> se define </a:t>
            </a:r>
            <a:r>
              <a:rPr lang="en-US" altLang="en-US" sz="1800" dirty="0" err="1"/>
              <a:t>por</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				para </a:t>
            </a:r>
            <a:r>
              <a:rPr lang="en-US" altLang="en-US" sz="1800" dirty="0" err="1"/>
              <a:t>valores</a:t>
            </a:r>
            <a:r>
              <a:rPr lang="en-US" altLang="en-US" sz="1800" dirty="0"/>
              <a:t> </a:t>
            </a:r>
            <a:r>
              <a:rPr lang="en-US" altLang="en-US" sz="1800" dirty="0" err="1"/>
              <a:t>grandes</a:t>
            </a:r>
            <a:r>
              <a:rPr lang="en-US" altLang="en-US" sz="1800" dirty="0"/>
              <a:t> de </a:t>
            </a:r>
            <a:r>
              <a:rPr lang="en-US" altLang="en-US" sz="1800" dirty="0" err="1"/>
              <a:t>tiempo</a:t>
            </a:r>
            <a:r>
              <a:rPr lang="en-US" altLang="en-US" sz="1800" dirty="0"/>
              <a:t> t.</a:t>
            </a:r>
          </a:p>
          <a:p>
            <a:pPr algn="just">
              <a:lnSpc>
                <a:spcPct val="100000"/>
              </a:lnSpc>
              <a:spcBef>
                <a:spcPct val="0"/>
              </a:spcBef>
              <a:buFontTx/>
              <a:buNone/>
            </a:pPr>
            <a:r>
              <a:rPr lang="en-US" altLang="en-US" sz="1800" dirty="0" err="1"/>
              <a:t>Por</a:t>
            </a:r>
            <a:r>
              <a:rPr lang="en-US" altLang="en-US" sz="1800" dirty="0"/>
              <a:t> lo </a:t>
            </a:r>
            <a:r>
              <a:rPr lang="en-US" altLang="en-US" sz="1800" dirty="0" err="1"/>
              <a:t>tanto</a:t>
            </a:r>
            <a:r>
              <a:rPr lang="en-US" altLang="en-US" sz="1800" dirty="0"/>
              <a:t>, la </a:t>
            </a:r>
            <a:r>
              <a:rPr lang="en-US" altLang="en-US" sz="1800" dirty="0" err="1"/>
              <a:t>característica</a:t>
            </a:r>
            <a:r>
              <a:rPr lang="en-US" altLang="en-US" sz="1800" dirty="0"/>
              <a:t> del </a:t>
            </a:r>
            <a:r>
              <a:rPr lang="en-US" altLang="en-US" sz="1800" dirty="0" err="1"/>
              <a:t>relé</a:t>
            </a:r>
            <a:r>
              <a:rPr lang="en-US" altLang="en-US" sz="1800" dirty="0"/>
              <a:t> </a:t>
            </a:r>
            <a:r>
              <a:rPr lang="en-US" altLang="en-US" sz="1800" dirty="0" err="1"/>
              <a:t>tiene</a:t>
            </a:r>
            <a:r>
              <a:rPr lang="en-US" altLang="en-US" sz="1800" dirty="0"/>
              <a:t> </a:t>
            </a:r>
            <a:r>
              <a:rPr lang="en-US" altLang="en-US" sz="1800" dirty="0" err="1"/>
              <a:t>una</a:t>
            </a:r>
            <a:r>
              <a:rPr lang="en-US" altLang="en-US" sz="1800" dirty="0"/>
              <a:t> </a:t>
            </a:r>
            <a:r>
              <a:rPr lang="en-US" altLang="en-US" sz="1800" dirty="0" err="1"/>
              <a:t>pendiente</a:t>
            </a:r>
            <a:r>
              <a:rPr lang="en-US" altLang="en-US" sz="1800" dirty="0"/>
              <a:t> </a:t>
            </a:r>
            <a:r>
              <a:rPr lang="en-US" altLang="en-US" sz="1800" dirty="0" err="1"/>
              <a:t>negativa</a:t>
            </a:r>
            <a:r>
              <a:rPr lang="en-US" altLang="en-US" sz="1800" dirty="0"/>
              <a:t> de 2 </a:t>
            </a:r>
            <a:r>
              <a:rPr lang="en-US" altLang="en-US" sz="1800" dirty="0" err="1"/>
              <a:t>en</a:t>
            </a:r>
            <a:r>
              <a:rPr lang="en-US" altLang="en-US" sz="1800" dirty="0"/>
              <a:t> </a:t>
            </a:r>
            <a:r>
              <a:rPr lang="en-US" altLang="en-US" sz="1800" dirty="0" err="1"/>
              <a:t>una</a:t>
            </a:r>
            <a:r>
              <a:rPr lang="en-US" altLang="en-US" sz="1800" dirty="0"/>
              <a:t> </a:t>
            </a:r>
            <a:r>
              <a:rPr lang="en-US" altLang="en-US" sz="1800" dirty="0" err="1"/>
              <a:t>escala</a:t>
            </a:r>
            <a:r>
              <a:rPr lang="en-US" altLang="en-US" sz="1800" dirty="0"/>
              <a:t> </a:t>
            </a:r>
            <a:r>
              <a:rPr lang="en-US" altLang="en-US" sz="1800" dirty="0" err="1"/>
              <a:t>logarítmica</a:t>
            </a:r>
            <a:r>
              <a:rPr lang="en-US" altLang="en-US" sz="1800" dirty="0"/>
              <a:t>, y el valor de </a:t>
            </a:r>
            <a:r>
              <a:rPr lang="en-US" altLang="en-US" sz="1800" dirty="0" err="1"/>
              <a:t>Kn</a:t>
            </a:r>
            <a:r>
              <a:rPr lang="en-US" altLang="en-US" sz="1800" dirty="0"/>
              <a:t> se </a:t>
            </a:r>
            <a:r>
              <a:rPr lang="en-US" altLang="en-US" sz="1800" dirty="0" err="1"/>
              <a:t>determina</a:t>
            </a:r>
            <a:r>
              <a:rPr lang="en-US" altLang="en-US" sz="1800" dirty="0"/>
              <a:t> </a:t>
            </a:r>
            <a:r>
              <a:rPr lang="en-US" altLang="en-US" sz="1800" dirty="0" err="1"/>
              <a:t>desviando</a:t>
            </a:r>
            <a:r>
              <a:rPr lang="en-US" altLang="en-US" sz="1800" dirty="0"/>
              <a:t> la </a:t>
            </a:r>
            <a:r>
              <a:rPr lang="en-US" altLang="en-US" sz="1800" dirty="0" err="1"/>
              <a:t>línea</a:t>
            </a:r>
            <a:r>
              <a:rPr lang="en-US" altLang="en-US" sz="1800" dirty="0"/>
              <a:t> </a:t>
            </a:r>
            <a:r>
              <a:rPr lang="en-US" altLang="en-US" sz="1800" dirty="0" err="1"/>
              <a:t>inclinada</a:t>
            </a:r>
            <a:r>
              <a:rPr lang="en-US" altLang="en-US" sz="1800" dirty="0"/>
              <a:t> </a:t>
            </a:r>
            <a:r>
              <a:rPr lang="en-US" altLang="en-US" sz="1800" dirty="0" err="1"/>
              <a:t>hacia</a:t>
            </a:r>
            <a:r>
              <a:rPr lang="en-US" altLang="en-US" sz="1800" dirty="0"/>
              <a:t> </a:t>
            </a:r>
            <a:r>
              <a:rPr lang="en-US" altLang="en-US" sz="1800" dirty="0" err="1"/>
              <a:t>arriba</a:t>
            </a:r>
            <a:r>
              <a:rPr lang="en-US" altLang="en-US" sz="1800" dirty="0"/>
              <a:t> o </a:t>
            </a:r>
            <a:r>
              <a:rPr lang="en-US" altLang="en-US" sz="1800" dirty="0" err="1"/>
              <a:t>hacia</a:t>
            </a:r>
            <a:r>
              <a:rPr lang="en-US" altLang="en-US" sz="1800" dirty="0"/>
              <a:t> </a:t>
            </a:r>
            <a:r>
              <a:rPr lang="en-US" altLang="en-US" sz="1800" dirty="0" err="1"/>
              <a:t>abajo</a:t>
            </a:r>
            <a:r>
              <a:rPr lang="en-US" altLang="en-US" sz="1800" dirty="0"/>
              <a:t> </a:t>
            </a:r>
            <a:r>
              <a:rPr lang="en-US" altLang="en-US" sz="1800" dirty="0" err="1"/>
              <a:t>en</a:t>
            </a:r>
            <a:r>
              <a:rPr lang="en-US" altLang="en-US" sz="1800" dirty="0"/>
              <a:t> la </a:t>
            </a:r>
            <a:r>
              <a:rPr lang="en-US" altLang="en-US" sz="1800" dirty="0" err="1"/>
              <a:t>escala</a:t>
            </a:r>
            <a:r>
              <a:rPr lang="en-US" altLang="en-US" sz="1800" dirty="0"/>
              <a:t> </a:t>
            </a:r>
            <a:r>
              <a:rPr lang="en-US" altLang="en-US" sz="1800" dirty="0" err="1"/>
              <a:t>logarítmica</a:t>
            </a:r>
            <a:r>
              <a:rPr lang="en-US" altLang="en-US" sz="1800" dirty="0"/>
              <a:t>. El </a:t>
            </a:r>
            <a:r>
              <a:rPr lang="en-US" altLang="en-US" sz="1800" dirty="0" err="1"/>
              <a:t>ajuste</a:t>
            </a:r>
            <a:r>
              <a:rPr lang="en-US" altLang="en-US" sz="1800" dirty="0"/>
              <a:t> de </a:t>
            </a:r>
            <a:r>
              <a:rPr lang="en-US" altLang="en-US" sz="1800" dirty="0" err="1"/>
              <a:t>Kn</a:t>
            </a:r>
            <a:r>
              <a:rPr lang="en-US" altLang="en-US" sz="1800" dirty="0"/>
              <a:t> </a:t>
            </a:r>
            <a:r>
              <a:rPr lang="en-US" altLang="en-US" sz="1800" dirty="0" err="1"/>
              <a:t>en</a:t>
            </a:r>
            <a:r>
              <a:rPr lang="en-US" altLang="en-US" sz="1800" dirty="0"/>
              <a:t> el </a:t>
            </a:r>
            <a:r>
              <a:rPr lang="en-US" altLang="en-US" sz="1800" dirty="0" err="1"/>
              <a:t>relé</a:t>
            </a:r>
            <a:r>
              <a:rPr lang="en-US" altLang="en-US" sz="1800" dirty="0"/>
              <a:t> se </a:t>
            </a:r>
            <a:r>
              <a:rPr lang="en-US" altLang="en-US" sz="1800" dirty="0" err="1"/>
              <a:t>elige</a:t>
            </a:r>
            <a:r>
              <a:rPr lang="en-US" altLang="en-US" sz="1800" dirty="0"/>
              <a:t> entre 5% y 30% </a:t>
            </a:r>
            <a:r>
              <a:rPr lang="en-US" altLang="en-US" sz="1800" dirty="0" err="1"/>
              <a:t>dependiendo</a:t>
            </a:r>
            <a:r>
              <a:rPr lang="en-US" altLang="en-US" sz="1800" dirty="0"/>
              <a:t> del valor real de </a:t>
            </a:r>
            <a:r>
              <a:rPr lang="en-US" altLang="en-US" sz="1800" dirty="0" err="1"/>
              <a:t>Kn</a:t>
            </a:r>
            <a:r>
              <a:rPr lang="en-US" altLang="en-US" sz="1800" dirty="0"/>
              <a:t> del </a:t>
            </a:r>
            <a:r>
              <a:rPr lang="en-US" altLang="en-US" sz="1800" dirty="0" err="1"/>
              <a:t>generador</a:t>
            </a:r>
            <a:r>
              <a:rPr lang="en-US" altLang="en-US" sz="1800" dirty="0"/>
              <a:t>. El </a:t>
            </a:r>
            <a:r>
              <a:rPr lang="en-US" altLang="en-US" sz="1800" dirty="0" err="1"/>
              <a:t>relé</a:t>
            </a:r>
            <a:r>
              <a:rPr lang="en-US" altLang="en-US" sz="1800" dirty="0"/>
              <a:t> </a:t>
            </a:r>
            <a:r>
              <a:rPr lang="en-US" altLang="en-US" sz="1800" dirty="0" err="1"/>
              <a:t>típico</a:t>
            </a:r>
            <a:r>
              <a:rPr lang="en-US" altLang="en-US" sz="1800" dirty="0"/>
              <a:t> </a:t>
            </a:r>
            <a:r>
              <a:rPr lang="en-US" altLang="en-US" sz="1800" dirty="0" err="1"/>
              <a:t>tiene</a:t>
            </a:r>
            <a:r>
              <a:rPr lang="en-US" altLang="en-US" sz="1800" dirty="0"/>
              <a:t> un </a:t>
            </a:r>
            <a:r>
              <a:rPr lang="en-US" altLang="en-US" sz="1800" dirty="0" err="1"/>
              <a:t>tiempo</a:t>
            </a:r>
            <a:r>
              <a:rPr lang="en-US" altLang="en-US" sz="1800" dirty="0"/>
              <a:t> de </a:t>
            </a:r>
            <a:r>
              <a:rPr lang="en-US" altLang="en-US" sz="1800" dirty="0" err="1"/>
              <a:t>operación</a:t>
            </a:r>
            <a:r>
              <a:rPr lang="en-US" altLang="en-US" sz="1800" dirty="0"/>
              <a:t> de 10 s </a:t>
            </a:r>
            <a:r>
              <a:rPr lang="en-US" altLang="en-US" sz="1800" dirty="0" err="1"/>
              <a:t>cuando</a:t>
            </a:r>
            <a:r>
              <a:rPr lang="en-US" altLang="en-US" sz="1800" dirty="0"/>
              <a:t> la </a:t>
            </a:r>
            <a:r>
              <a:rPr lang="en-US" altLang="en-US" sz="1800" dirty="0" err="1"/>
              <a:t>corriente</a:t>
            </a:r>
            <a:r>
              <a:rPr lang="en-US" altLang="en-US" sz="1800" dirty="0"/>
              <a:t> 100% NPS </a:t>
            </a:r>
            <a:r>
              <a:rPr lang="en-US" altLang="en-US" sz="1800" dirty="0" err="1"/>
              <a:t>circula</a:t>
            </a:r>
            <a:r>
              <a:rPr lang="en-US" altLang="en-US" sz="1800" dirty="0"/>
              <a:t> </a:t>
            </a:r>
            <a:r>
              <a:rPr lang="en-US" altLang="en-US" sz="1800" dirty="0" err="1"/>
              <a:t>en</a:t>
            </a:r>
            <a:r>
              <a:rPr lang="en-US" altLang="en-US" sz="1800" dirty="0"/>
              <a:t> </a:t>
            </a:r>
            <a:r>
              <a:rPr lang="en-US" altLang="en-US" sz="1800" dirty="0" err="1"/>
              <a:t>su</a:t>
            </a:r>
            <a:r>
              <a:rPr lang="en-US" altLang="en-US" sz="1800" dirty="0"/>
              <a:t> </a:t>
            </a:r>
            <a:r>
              <a:rPr lang="en-US" altLang="en-US" sz="1800" dirty="0" err="1"/>
              <a:t>circuito</a:t>
            </a:r>
            <a:r>
              <a:rPr lang="en-US" altLang="en-US" sz="1800" dirty="0"/>
              <a:t>, y la </a:t>
            </a:r>
            <a:r>
              <a:rPr lang="en-US" altLang="en-US" sz="1800" dirty="0" err="1"/>
              <a:t>configuración</a:t>
            </a:r>
            <a:r>
              <a:rPr lang="en-US" altLang="en-US" sz="1800" dirty="0"/>
              <a:t> del </a:t>
            </a:r>
            <a:r>
              <a:rPr lang="en-US" altLang="en-US" sz="1800" dirty="0" err="1"/>
              <a:t>multiplicador</a:t>
            </a:r>
            <a:r>
              <a:rPr lang="en-US" altLang="en-US" sz="1800" dirty="0"/>
              <a:t> de </a:t>
            </a:r>
            <a:r>
              <a:rPr lang="en-US" altLang="en-US" sz="1800" dirty="0" err="1"/>
              <a:t>tiempo</a:t>
            </a:r>
            <a:r>
              <a:rPr lang="en-US" altLang="en-US" sz="1800" dirty="0"/>
              <a:t> (TMS) se </a:t>
            </a:r>
            <a:r>
              <a:rPr lang="en-US" altLang="en-US" sz="1800" dirty="0" err="1"/>
              <a:t>establece</a:t>
            </a:r>
            <a:r>
              <a:rPr lang="en-US" altLang="en-US" sz="1800" dirty="0"/>
              <a:t> </a:t>
            </a:r>
            <a:r>
              <a:rPr lang="en-US" altLang="en-US" sz="1800" dirty="0" err="1"/>
              <a:t>en</a:t>
            </a:r>
            <a:r>
              <a:rPr lang="en-US" altLang="en-US" sz="1800" dirty="0"/>
              <a:t> 100% o 1,0 </a:t>
            </a:r>
            <a:r>
              <a:rPr lang="en-US" altLang="en-US" sz="1800" dirty="0" err="1"/>
              <a:t>pu</a:t>
            </a:r>
            <a:r>
              <a:rPr lang="en-US" altLang="en-US" sz="1800" dirty="0"/>
              <a:t>. El </a:t>
            </a:r>
            <a:r>
              <a:rPr lang="en-US" altLang="en-US" sz="1800" dirty="0" err="1"/>
              <a:t>relé</a:t>
            </a:r>
            <a:r>
              <a:rPr lang="en-US" altLang="en-US" sz="1800" dirty="0"/>
              <a:t> </a:t>
            </a:r>
            <a:r>
              <a:rPr lang="en-US" altLang="en-US" sz="1800" dirty="0" err="1"/>
              <a:t>debe</a:t>
            </a:r>
            <a:r>
              <a:rPr lang="en-US" altLang="en-US" sz="1800" dirty="0"/>
              <a:t> </a:t>
            </a:r>
            <a:r>
              <a:rPr lang="en-US" altLang="en-US" sz="1800" dirty="0" err="1"/>
              <a:t>ser</a:t>
            </a:r>
            <a:r>
              <a:rPr lang="en-US" altLang="en-US" sz="1800" dirty="0"/>
              <a:t> insensible a </a:t>
            </a:r>
            <a:r>
              <a:rPr lang="en-US" altLang="en-US" sz="1800" dirty="0" err="1"/>
              <a:t>corrientes</a:t>
            </a:r>
            <a:r>
              <a:rPr lang="en-US" altLang="en-US" sz="1800" dirty="0"/>
              <a:t> de </a:t>
            </a:r>
            <a:r>
              <a:rPr lang="en-US" altLang="en-US" sz="1800" dirty="0" err="1"/>
              <a:t>secuencia</a:t>
            </a:r>
            <a:r>
              <a:rPr lang="en-US" altLang="en-US" sz="1800" dirty="0"/>
              <a:t> y de </a:t>
            </a:r>
            <a:r>
              <a:rPr lang="en-US" altLang="en-US" sz="1800" dirty="0" err="1"/>
              <a:t>tercer</a:t>
            </a:r>
            <a:r>
              <a:rPr lang="en-US" altLang="en-US" sz="1800" dirty="0"/>
              <a:t> </a:t>
            </a:r>
            <a:r>
              <a:rPr lang="en-US" altLang="en-US" sz="1800" dirty="0" err="1"/>
              <a:t>armónico</a:t>
            </a:r>
            <a:r>
              <a:rPr lang="en-US" altLang="en-US" sz="1800" dirty="0"/>
              <a:t> </a:t>
            </a:r>
            <a:r>
              <a:rPr lang="en-US" altLang="en-US" sz="1800" dirty="0" smtClean="0"/>
              <a:t>cero (</a:t>
            </a:r>
            <a:r>
              <a:rPr lang="en-US" altLang="en-US" sz="1800" dirty="0"/>
              <a:t>de lo </a:t>
            </a:r>
            <a:r>
              <a:rPr lang="en-US" altLang="en-US" sz="1800" dirty="0" err="1"/>
              <a:t>contrario</a:t>
            </a:r>
            <a:r>
              <a:rPr lang="en-US" altLang="en-US" sz="1800" dirty="0"/>
              <a:t>, </a:t>
            </a:r>
            <a:r>
              <a:rPr lang="en-US" altLang="en-US" sz="1800" dirty="0" err="1"/>
              <a:t>corriente</a:t>
            </a:r>
            <a:r>
              <a:rPr lang="en-US" altLang="en-US" sz="1800" dirty="0"/>
              <a:t> de </a:t>
            </a:r>
            <a:r>
              <a:rPr lang="en-US" altLang="en-US" sz="1800" dirty="0" err="1"/>
              <a:t>interposición</a:t>
            </a:r>
            <a:r>
              <a:rPr lang="en-US" altLang="en-US" sz="1800" dirty="0"/>
              <a:t> </a:t>
            </a:r>
            <a:r>
              <a:rPr lang="en-US" altLang="en-US" sz="1800" dirty="0" err="1"/>
              <a:t>estrella</a:t>
            </a:r>
            <a:r>
              <a:rPr lang="en-US" altLang="en-US" sz="1800" dirty="0"/>
              <a:t>/</a:t>
            </a:r>
            <a:r>
              <a:rPr lang="en-US" altLang="en-US" sz="1800" dirty="0" err="1"/>
              <a:t>triángulo</a:t>
            </a:r>
            <a:r>
              <a:rPr lang="en-US" altLang="en-US" sz="1800" dirty="0"/>
              <a:t> </a:t>
            </a:r>
            <a:r>
              <a:rPr lang="en-US" altLang="en-US" sz="1800" dirty="0" err="1"/>
              <a:t>conectada</a:t>
            </a:r>
            <a:r>
              <a:rPr lang="en-US" altLang="en-US" sz="1800" dirty="0"/>
              <a:t> </a:t>
            </a:r>
            <a:r>
              <a:rPr lang="en-US" altLang="en-US" sz="1800" dirty="0" err="1"/>
              <a:t>externamente</a:t>
            </a:r>
            <a:r>
              <a:rPr lang="en-US" altLang="en-US" sz="1800" dirty="0"/>
              <a:t>). Se </a:t>
            </a:r>
            <a:r>
              <a:rPr lang="en-US" altLang="en-US" sz="1800" dirty="0" err="1"/>
              <a:t>pueden</a:t>
            </a:r>
            <a:r>
              <a:rPr lang="en-US" altLang="en-US" sz="1800" dirty="0"/>
              <a:t> </a:t>
            </a:r>
            <a:r>
              <a:rPr lang="en-US" altLang="en-US" sz="1800" dirty="0" err="1"/>
              <a:t>utilizar</a:t>
            </a:r>
            <a:r>
              <a:rPr lang="en-US" altLang="en-US" sz="1800" dirty="0"/>
              <a:t> </a:t>
            </a:r>
            <a:r>
              <a:rPr lang="en-US" altLang="en-US" sz="1800" dirty="0" err="1"/>
              <a:t>transformadores</a:t>
            </a:r>
            <a:r>
              <a:rPr lang="en-US" altLang="en-US" sz="1800" dirty="0"/>
              <a:t> para </a:t>
            </a:r>
            <a:r>
              <a:rPr lang="en-US" altLang="en-US" sz="1800" dirty="0" err="1"/>
              <a:t>lograr</a:t>
            </a:r>
            <a:r>
              <a:rPr lang="en-US" altLang="en-US" sz="1800" dirty="0"/>
              <a:t> </a:t>
            </a:r>
            <a:r>
              <a:rPr lang="en-US" altLang="en-US" sz="1800" dirty="0" err="1"/>
              <a:t>este</a:t>
            </a:r>
            <a:r>
              <a:rPr lang="en-US" altLang="en-US" sz="1800" dirty="0"/>
              <a:t> </a:t>
            </a:r>
            <a:r>
              <a:rPr lang="en-US" altLang="en-US" sz="1800" dirty="0" err="1"/>
              <a:t>requisito</a:t>
            </a:r>
            <a:r>
              <a:rPr lang="en-US" altLang="en-US" sz="1800" dirty="0"/>
              <a:t>).</a:t>
            </a:r>
          </a:p>
        </p:txBody>
      </p:sp>
      <p:pic>
        <p:nvPicPr>
          <p:cNvPr id="568323"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81125" y="2909888"/>
            <a:ext cx="107473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8324" name="Imagen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0200" y="4308475"/>
            <a:ext cx="363855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8801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ángulo 3"/>
          <p:cNvSpPr>
            <a:spLocks noChangeArrowheads="1"/>
          </p:cNvSpPr>
          <p:nvPr/>
        </p:nvSpPr>
        <p:spPr bwMode="auto">
          <a:xfrm>
            <a:off x="330200" y="328613"/>
            <a:ext cx="11536363" cy="618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a:t>12.2.7 Relés de falla a tierra del estator</a:t>
            </a:r>
          </a:p>
          <a:p>
            <a:pPr algn="just">
              <a:lnSpc>
                <a:spcPct val="100000"/>
              </a:lnSpc>
              <a:spcBef>
                <a:spcPct val="0"/>
              </a:spcBef>
              <a:buFontTx/>
              <a:buNone/>
            </a:pPr>
            <a:r>
              <a:rPr lang="en-US" altLang="en-US" sz="1800" b="1"/>
              <a:t>12.2.7.1 Relé de falla a tierra standby</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Los generadores de alta tensión utilizados en la industria petrolera se suelen poner a tierra conectando una impedancia, que es invariablemente una resistencia, entre su punto de estrella y la "tierra". Ocasionalmente, los generadores estan aislados de tierra; pero en tales casos, la conexión a tierra del sistema se proporciona artificialmente en las barras colectoras para que se conecten los generadores.</a:t>
            </a:r>
          </a:p>
          <a:p>
            <a:pPr algn="just">
              <a:lnSpc>
                <a:spcPct val="100000"/>
              </a:lnSpc>
              <a:spcBef>
                <a:spcPct val="0"/>
              </a:spcBef>
              <a:buFontTx/>
              <a:buNone/>
            </a:pPr>
            <a:r>
              <a:rPr lang="en-US" altLang="en-US" sz="1800"/>
              <a:t>La conexión estrella a tierra está provista de un transformador de corriente y un relé sensible.</a:t>
            </a:r>
          </a:p>
          <a:p>
            <a:pPr algn="just">
              <a:lnSpc>
                <a:spcPct val="100000"/>
              </a:lnSpc>
              <a:spcBef>
                <a:spcPct val="0"/>
              </a:spcBef>
              <a:buFontTx/>
              <a:buNone/>
            </a:pPr>
            <a:r>
              <a:rPr lang="en-US" altLang="en-US" sz="1800"/>
              <a:t>El relé (5I G) es del tipo de retardo de tiempo definido o de retardo de tiempo inverso, por lo que puede clasificarse como</a:t>
            </a:r>
          </a:p>
          <a:p>
            <a:pPr algn="just">
              <a:lnSpc>
                <a:spcPct val="100000"/>
              </a:lnSpc>
              <a:spcBef>
                <a:spcPct val="0"/>
              </a:spcBef>
              <a:buFontTx/>
              <a:buNone/>
            </a:pPr>
            <a:r>
              <a:rPr lang="en-US" altLang="en-US" sz="1800"/>
              <a:t>protección de respaldo para relés de falla a tierra en alimentadores y consumidores aguas abajo.</a:t>
            </a:r>
          </a:p>
          <a:p>
            <a:pPr algn="just">
              <a:lnSpc>
                <a:spcPct val="100000"/>
              </a:lnSpc>
              <a:spcBef>
                <a:spcPct val="0"/>
              </a:spcBef>
              <a:buFontTx/>
              <a:buNone/>
            </a:pPr>
            <a:r>
              <a:rPr lang="en-US" altLang="en-US" sz="1800"/>
              <a:t>La elección del ajuste de corriente depende de varios factores:-</a:t>
            </a:r>
          </a:p>
          <a:p>
            <a:pPr lvl="1" algn="just">
              <a:lnSpc>
                <a:spcPct val="100000"/>
              </a:lnSpc>
              <a:spcBef>
                <a:spcPct val="0"/>
              </a:spcBef>
              <a:buFont typeface="Wingdings" panose="05000000000000000000" pitchFamily="2" charset="2"/>
              <a:buChar char="q"/>
            </a:pPr>
            <a:r>
              <a:rPr lang="en-US" altLang="en-US" sz="1800" b="1"/>
              <a:t>Puesta a tierra de alta o baja impedancia.</a:t>
            </a:r>
          </a:p>
          <a:p>
            <a:pPr lvl="1" algn="just">
              <a:lnSpc>
                <a:spcPct val="100000"/>
              </a:lnSpc>
              <a:spcBef>
                <a:spcPct val="0"/>
              </a:spcBef>
              <a:buFont typeface="Wingdings" panose="05000000000000000000" pitchFamily="2" charset="2"/>
              <a:buChar char="q"/>
            </a:pPr>
            <a:r>
              <a:rPr lang="en-US" altLang="en-US" sz="1800" b="1"/>
              <a:t>Nivel de continuidad corriente del tercer armónico que fluirá en la impedancia.</a:t>
            </a:r>
          </a:p>
          <a:p>
            <a:pPr lvl="1" algn="just">
              <a:lnSpc>
                <a:spcPct val="100000"/>
              </a:lnSpc>
              <a:spcBef>
                <a:spcPct val="0"/>
              </a:spcBef>
              <a:buFont typeface="Wingdings" panose="05000000000000000000" pitchFamily="2" charset="2"/>
              <a:buChar char="q"/>
            </a:pPr>
            <a:r>
              <a:rPr lang="en-US" altLang="en-US" sz="1800" b="1"/>
              <a:t>Capacidad de los alimentadores aguas abajo, es decir, corriente de carga de CA.</a:t>
            </a:r>
          </a:p>
          <a:p>
            <a:pPr lvl="1" algn="just">
              <a:lnSpc>
                <a:spcPct val="100000"/>
              </a:lnSpc>
              <a:spcBef>
                <a:spcPct val="0"/>
              </a:spcBef>
              <a:buFont typeface="Wingdings" panose="05000000000000000000" pitchFamily="2" charset="2"/>
              <a:buChar char="q"/>
            </a:pPr>
            <a:r>
              <a:rPr lang="en-US" altLang="en-US" sz="1800" b="1"/>
              <a:t>Ajustes del relé de falla a tierra de los relés aguas abajo.</a:t>
            </a:r>
          </a:p>
          <a:p>
            <a:pPr lvl="1" algn="just">
              <a:lnSpc>
                <a:spcPct val="100000"/>
              </a:lnSpc>
              <a:spcBef>
                <a:spcPct val="0"/>
              </a:spcBef>
              <a:buFont typeface="Wingdings" panose="05000000000000000000" pitchFamily="2" charset="2"/>
              <a:buChar char="q"/>
            </a:pPr>
            <a:r>
              <a:rPr lang="en-US" altLang="en-US" sz="1800" b="1"/>
              <a:t>Ajustes del relé de corriente diferencial (87) del generador.</a:t>
            </a:r>
          </a:p>
          <a:p>
            <a:pPr algn="just">
              <a:lnSpc>
                <a:spcPct val="100000"/>
              </a:lnSpc>
              <a:spcBef>
                <a:spcPct val="0"/>
              </a:spcBef>
              <a:buFontTx/>
              <a:buNone/>
            </a:pPr>
            <a:r>
              <a:rPr lang="en-US" altLang="en-US" sz="1800"/>
              <a:t>Hasta aproximadamente 1985, era una práctica común limitar la corriente de falla en los devanados del estator y resistencia de puesta a tierra del neutro entre el 50 % y el 100 % de la corriente a plena carga. Sin embargo, hoy no seleccionan niveles tan altos de corriente, y no es raro elegir valores en el rango de 20 a 50 A, y ocasionalmente tan bajos como 10 A. Este último enfoque se debe a la investigación de los fabricantes de máquinas que han demostrado que los daños graves por quemaduras en el núcleo de hierro comienza a ocurrir alrededor de los 20 A, ver referencias 2, 5, 6 y 7.</a:t>
            </a:r>
          </a:p>
          <a:p>
            <a:pPr algn="just">
              <a:lnSpc>
                <a:spcPct val="100000"/>
              </a:lnSpc>
              <a:spcBef>
                <a:spcPct val="0"/>
              </a:spcBef>
              <a:buFontTx/>
              <a:buNone/>
            </a:pPr>
            <a:endParaRPr lang="en-US" altLang="en-US" sz="1800"/>
          </a:p>
        </p:txBody>
      </p:sp>
    </p:spTree>
    <p:extLst>
      <p:ext uri="{BB962C8B-B14F-4D97-AF65-F5344CB8AC3E}">
        <p14:creationId xmlns:p14="http://schemas.microsoft.com/office/powerpoint/2010/main" val="2340512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Rectángulo 3"/>
          <p:cNvSpPr>
            <a:spLocks noChangeArrowheads="1"/>
          </p:cNvSpPr>
          <p:nvPr/>
        </p:nvSpPr>
        <p:spPr bwMode="auto">
          <a:xfrm>
            <a:off x="300038" y="511175"/>
            <a:ext cx="11499850" cy="61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dirty="0"/>
              <a:t>El </a:t>
            </a:r>
            <a:r>
              <a:rPr lang="en-US" altLang="en-US" sz="1800" dirty="0" err="1"/>
              <a:t>tiempo</a:t>
            </a:r>
            <a:r>
              <a:rPr lang="en-US" altLang="en-US" sz="1800" dirty="0"/>
              <a:t> de </a:t>
            </a:r>
            <a:r>
              <a:rPr lang="en-US" altLang="en-US" sz="1800" dirty="0" err="1"/>
              <a:t>resistencia</a:t>
            </a:r>
            <a:r>
              <a:rPr lang="en-US" altLang="en-US" sz="1800" dirty="0"/>
              <a:t> </a:t>
            </a:r>
            <a:r>
              <a:rPr lang="en-US" altLang="en-US" sz="1800" dirty="0" err="1"/>
              <a:t>térmica</a:t>
            </a:r>
            <a:r>
              <a:rPr lang="en-US" altLang="en-US" sz="1800" dirty="0"/>
              <a:t>, para las </a:t>
            </a:r>
            <a:r>
              <a:rPr lang="en-US" altLang="en-US" sz="1800" dirty="0" err="1"/>
              <a:t>resistencias</a:t>
            </a:r>
            <a:r>
              <a:rPr lang="en-US" altLang="en-US" sz="1800" dirty="0"/>
              <a:t> de </a:t>
            </a:r>
            <a:r>
              <a:rPr lang="en-US" altLang="en-US" sz="1800" dirty="0" err="1"/>
              <a:t>puesta</a:t>
            </a:r>
            <a:r>
              <a:rPr lang="en-US" altLang="en-US" sz="1800" dirty="0"/>
              <a:t> a </a:t>
            </a:r>
            <a:r>
              <a:rPr lang="en-US" altLang="en-US" sz="1800" dirty="0" err="1"/>
              <a:t>tierra</a:t>
            </a:r>
            <a:r>
              <a:rPr lang="en-US" altLang="en-US" sz="1800" dirty="0"/>
              <a:t> del neutron, </a:t>
            </a:r>
            <a:r>
              <a:rPr lang="en-US" altLang="en-US" sz="1800" dirty="0" err="1"/>
              <a:t>generalmente</a:t>
            </a:r>
            <a:r>
              <a:rPr lang="en-US" altLang="en-US" sz="1800" dirty="0"/>
              <a:t> se </a:t>
            </a:r>
            <a:r>
              <a:rPr lang="en-US" altLang="en-US" sz="1800" dirty="0" err="1"/>
              <a:t>especifica</a:t>
            </a:r>
            <a:r>
              <a:rPr lang="en-US" altLang="en-US" sz="1800" dirty="0"/>
              <a:t> </a:t>
            </a:r>
            <a:r>
              <a:rPr lang="en-US" altLang="en-US" sz="1800" dirty="0" err="1"/>
              <a:t>en</a:t>
            </a:r>
            <a:r>
              <a:rPr lang="en-US" altLang="en-US" sz="1800" dirty="0"/>
              <a:t> 10 s de </a:t>
            </a:r>
            <a:r>
              <a:rPr lang="en-US" altLang="en-US" sz="1800" dirty="0" err="1"/>
              <a:t>duración</a:t>
            </a:r>
            <a:r>
              <a:rPr lang="en-US" altLang="en-US" sz="1800" dirty="0"/>
              <a:t> de la </a:t>
            </a:r>
            <a:r>
              <a:rPr lang="en-US" altLang="en-US" sz="1800" dirty="0" err="1"/>
              <a:t>corriente</a:t>
            </a:r>
            <a:r>
              <a:rPr lang="en-US" altLang="en-US" sz="1800" dirty="0"/>
              <a:t> de </a:t>
            </a:r>
            <a:r>
              <a:rPr lang="en-US" altLang="en-US" sz="1800" dirty="0" err="1"/>
              <a:t>falla</a:t>
            </a:r>
            <a:r>
              <a:rPr lang="en-US" altLang="en-US" sz="1800" dirty="0"/>
              <a:t>. </a:t>
            </a:r>
            <a:r>
              <a:rPr lang="en-US" altLang="en-US" sz="1800" dirty="0" err="1"/>
              <a:t>Esto</a:t>
            </a:r>
            <a:r>
              <a:rPr lang="en-US" altLang="en-US" sz="1800" dirty="0"/>
              <a:t> </a:t>
            </a:r>
            <a:r>
              <a:rPr lang="en-US" altLang="en-US" sz="1800" dirty="0" err="1"/>
              <a:t>permite</a:t>
            </a:r>
            <a:r>
              <a:rPr lang="en-US" altLang="en-US" sz="1800" dirty="0"/>
              <a:t> un </a:t>
            </a:r>
            <a:r>
              <a:rPr lang="en-US" altLang="en-US" sz="1800" dirty="0" err="1"/>
              <a:t>tiempo</a:t>
            </a:r>
            <a:r>
              <a:rPr lang="en-US" altLang="en-US" sz="1800" dirty="0"/>
              <a:t> </a:t>
            </a:r>
            <a:r>
              <a:rPr lang="en-US" altLang="en-US" sz="1800" dirty="0" err="1"/>
              <a:t>adecuado</a:t>
            </a:r>
            <a:r>
              <a:rPr lang="en-US" altLang="en-US" sz="1800" dirty="0"/>
              <a:t> para </a:t>
            </a:r>
            <a:r>
              <a:rPr lang="en-US" altLang="en-US" sz="1800" dirty="0" err="1"/>
              <a:t>los</a:t>
            </a:r>
            <a:r>
              <a:rPr lang="en-US" altLang="en-US" sz="1800" dirty="0"/>
              <a:t> </a:t>
            </a:r>
            <a:r>
              <a:rPr lang="en-US" altLang="en-US" sz="1800" dirty="0" err="1"/>
              <a:t>relés</a:t>
            </a:r>
            <a:r>
              <a:rPr lang="en-US" altLang="en-US" sz="1800" dirty="0"/>
              <a:t> de </a:t>
            </a:r>
            <a:r>
              <a:rPr lang="en-US" altLang="en-US" sz="1800" dirty="0" err="1"/>
              <a:t>protección</a:t>
            </a:r>
            <a:r>
              <a:rPr lang="en-US" altLang="en-US" sz="1800" dirty="0"/>
              <a:t> principal y de </a:t>
            </a:r>
            <a:r>
              <a:rPr lang="en-US" altLang="en-US" sz="1800" dirty="0" err="1"/>
              <a:t>respaldo</a:t>
            </a:r>
            <a:r>
              <a:rPr lang="en-US" altLang="en-US" sz="1800" dirty="0"/>
              <a:t> para </a:t>
            </a:r>
            <a:r>
              <a:rPr lang="en-US" altLang="en-US" sz="1800" dirty="0" err="1"/>
              <a:t>operar</a:t>
            </a:r>
            <a:r>
              <a:rPr lang="en-US" altLang="en-US" sz="1800" dirty="0"/>
              <a:t> y </a:t>
            </a:r>
            <a:r>
              <a:rPr lang="en-US" altLang="en-US" sz="1800" dirty="0" err="1"/>
              <a:t>despejar</a:t>
            </a:r>
            <a:r>
              <a:rPr lang="en-US" altLang="en-US" sz="1800" dirty="0"/>
              <a:t> la </a:t>
            </a:r>
            <a:r>
              <a:rPr lang="en-US" altLang="en-US" sz="1800" dirty="0" err="1"/>
              <a:t>falla</a:t>
            </a:r>
            <a:r>
              <a:rPr lang="en-US" altLang="en-US" sz="1800" dirty="0"/>
              <a:t>. La </a:t>
            </a:r>
            <a:r>
              <a:rPr lang="en-US" altLang="en-US" sz="1800" dirty="0" err="1"/>
              <a:t>característica</a:t>
            </a:r>
            <a:r>
              <a:rPr lang="en-US" altLang="en-US" sz="1800" dirty="0"/>
              <a:t> de </a:t>
            </a:r>
            <a:r>
              <a:rPr lang="en-US" altLang="en-US" sz="1800" dirty="0" err="1"/>
              <a:t>tiempo-corriente</a:t>
            </a:r>
            <a:r>
              <a:rPr lang="en-US" altLang="en-US" sz="1800" dirty="0"/>
              <a:t> del </a:t>
            </a:r>
            <a:r>
              <a:rPr lang="en-US" altLang="en-US" sz="1800" dirty="0" err="1"/>
              <a:t>relé</a:t>
            </a:r>
            <a:r>
              <a:rPr lang="en-US" altLang="en-US" sz="1800" dirty="0"/>
              <a:t> de </a:t>
            </a:r>
            <a:r>
              <a:rPr lang="en-US" altLang="en-US" sz="1800" dirty="0" err="1"/>
              <a:t>falla</a:t>
            </a:r>
            <a:r>
              <a:rPr lang="en-US" altLang="en-US" sz="1800" dirty="0"/>
              <a:t> a </a:t>
            </a:r>
            <a:r>
              <a:rPr lang="en-US" altLang="en-US" sz="1800" dirty="0" err="1"/>
              <a:t>tierra</a:t>
            </a:r>
            <a:r>
              <a:rPr lang="en-US" altLang="en-US" sz="1800" dirty="0"/>
              <a:t> de </a:t>
            </a:r>
            <a:r>
              <a:rPr lang="en-US" altLang="en-US" sz="1800" dirty="0" err="1"/>
              <a:t>reserva</a:t>
            </a:r>
            <a:r>
              <a:rPr lang="en-US" altLang="en-US" sz="1800" dirty="0"/>
              <a:t> (5I G) </a:t>
            </a:r>
            <a:r>
              <a:rPr lang="en-US" altLang="en-US" sz="1800" dirty="0" err="1"/>
              <a:t>debe</a:t>
            </a:r>
            <a:r>
              <a:rPr lang="en-US" altLang="en-US" sz="1800" dirty="0"/>
              <a:t> </a:t>
            </a:r>
            <a:r>
              <a:rPr lang="en-US" altLang="en-US" sz="1800" dirty="0" err="1"/>
              <a:t>elegirse</a:t>
            </a:r>
            <a:r>
              <a:rPr lang="en-US" altLang="en-US" sz="1800" dirty="0"/>
              <a:t> de </a:t>
            </a:r>
            <a:r>
              <a:rPr lang="en-US" altLang="en-US" sz="1800" dirty="0" err="1"/>
              <a:t>modo</a:t>
            </a:r>
            <a:r>
              <a:rPr lang="en-US" altLang="en-US" sz="1800" dirty="0"/>
              <a:t> que </a:t>
            </a:r>
            <a:r>
              <a:rPr lang="en-US" altLang="en-US" sz="1800" dirty="0" err="1"/>
              <a:t>su</a:t>
            </a:r>
            <a:r>
              <a:rPr lang="en-US" altLang="en-US" sz="1800" dirty="0"/>
              <a:t> </a:t>
            </a:r>
            <a:r>
              <a:rPr lang="en-US" altLang="en-US" sz="1800" dirty="0" err="1"/>
              <a:t>curva</a:t>
            </a:r>
            <a:r>
              <a:rPr lang="en-US" altLang="en-US" sz="1800" dirty="0"/>
              <a:t> I</a:t>
            </a:r>
            <a:r>
              <a:rPr lang="en-US" altLang="en-US" sz="1800" dirty="0">
                <a:latin typeface="Arial" panose="020B0604020202020204" pitchFamily="34" charset="0"/>
                <a:cs typeface="Arial" panose="020B0604020202020204" pitchFamily="34" charset="0"/>
              </a:rPr>
              <a:t>²</a:t>
            </a:r>
            <a:r>
              <a:rPr lang="en-US" altLang="en-US" sz="1800" dirty="0"/>
              <a:t>t sea </a:t>
            </a:r>
            <a:r>
              <a:rPr lang="en-US" altLang="en-US" sz="1800" dirty="0" err="1"/>
              <a:t>menor</a:t>
            </a:r>
            <a:r>
              <a:rPr lang="en-US" altLang="en-US" sz="1800" dirty="0"/>
              <a:t> que la de la </a:t>
            </a:r>
            <a:r>
              <a:rPr lang="en-US" altLang="en-US" sz="1800" dirty="0" err="1"/>
              <a:t>resistencia</a:t>
            </a:r>
            <a:r>
              <a:rPr lang="en-US" altLang="en-US" sz="1800" dirty="0"/>
              <a:t> neutron a </a:t>
            </a:r>
            <a:r>
              <a:rPr lang="en-US" altLang="en-US" sz="1800" dirty="0" err="1" smtClean="0"/>
              <a:t>tierra</a:t>
            </a:r>
            <a:r>
              <a:rPr lang="en-US" altLang="en-US" sz="1800" dirty="0" smtClean="0"/>
              <a:t> y </a:t>
            </a:r>
            <a:r>
              <a:rPr lang="en-US" altLang="en-US" sz="1800" dirty="0"/>
              <a:t>la de </a:t>
            </a:r>
            <a:r>
              <a:rPr lang="en-US" altLang="en-US" sz="1800" dirty="0" err="1"/>
              <a:t>loscables</a:t>
            </a:r>
            <a:r>
              <a:rPr lang="en-US" altLang="en-US" sz="1800" dirty="0"/>
              <a:t> de </a:t>
            </a:r>
            <a:r>
              <a:rPr lang="en-US" altLang="en-US" sz="1800" dirty="0" err="1"/>
              <a:t>conexión</a:t>
            </a:r>
            <a:r>
              <a:rPr lang="en-US" altLang="en-US" sz="1800" dirty="0"/>
              <a:t> (La </a:t>
            </a:r>
            <a:r>
              <a:rPr lang="en-US" altLang="en-US" sz="1800" dirty="0" err="1"/>
              <a:t>curva</a:t>
            </a:r>
            <a:r>
              <a:rPr lang="en-US" altLang="en-US" sz="1800" dirty="0"/>
              <a:t> I</a:t>
            </a:r>
            <a:r>
              <a:rPr lang="en-US" altLang="en-US" sz="1800" dirty="0">
                <a:latin typeface="Arial" panose="020B0604020202020204" pitchFamily="34" charset="0"/>
                <a:cs typeface="Arial" panose="020B0604020202020204" pitchFamily="34" charset="0"/>
              </a:rPr>
              <a:t>²</a:t>
            </a:r>
            <a:r>
              <a:rPr lang="en-US" altLang="en-US" sz="1800" dirty="0"/>
              <a:t>t se </a:t>
            </a:r>
            <a:r>
              <a:rPr lang="en-US" altLang="en-US" sz="1800" dirty="0" err="1"/>
              <a:t>deriva</a:t>
            </a:r>
            <a:r>
              <a:rPr lang="en-US" altLang="en-US" sz="1800" dirty="0"/>
              <a:t> </a:t>
            </a:r>
            <a:r>
              <a:rPr lang="en-US" altLang="en-US" sz="1800" dirty="0" err="1"/>
              <a:t>directamente</a:t>
            </a:r>
            <a:r>
              <a:rPr lang="en-US" altLang="en-US" sz="1800" dirty="0"/>
              <a:t> de </a:t>
            </a:r>
            <a:r>
              <a:rPr lang="en-US" altLang="en-US" sz="1800" dirty="0" err="1"/>
              <a:t>los</a:t>
            </a:r>
            <a:r>
              <a:rPr lang="en-US" altLang="en-US" sz="1800" dirty="0"/>
              <a:t> </a:t>
            </a:r>
            <a:r>
              <a:rPr lang="en-US" altLang="en-US" sz="1800" dirty="0" err="1"/>
              <a:t>datos</a:t>
            </a:r>
            <a:r>
              <a:rPr lang="en-US" altLang="en-US" sz="1800" dirty="0"/>
              <a:t> I-t, y no </a:t>
            </a:r>
            <a:r>
              <a:rPr lang="en-US" altLang="en-US" sz="1800" dirty="0" err="1"/>
              <a:t>mediante</a:t>
            </a:r>
            <a:r>
              <a:rPr lang="en-US" altLang="en-US" sz="1800" dirty="0"/>
              <a:t> la </a:t>
            </a:r>
            <a:r>
              <a:rPr lang="en-US" altLang="en-US" sz="1800" dirty="0" err="1"/>
              <a:t>integración</a:t>
            </a:r>
            <a:r>
              <a:rPr lang="en-US" altLang="en-US" sz="1800" dirty="0"/>
              <a:t> de la </a:t>
            </a:r>
            <a:r>
              <a:rPr lang="en-US" altLang="en-US" sz="1800" dirty="0" err="1"/>
              <a:t>curva</a:t>
            </a:r>
            <a:r>
              <a:rPr lang="en-US" altLang="en-US" sz="1800" dirty="0"/>
              <a:t>).</a:t>
            </a:r>
          </a:p>
          <a:p>
            <a:pPr algn="just">
              <a:lnSpc>
                <a:spcPct val="100000"/>
              </a:lnSpc>
              <a:spcBef>
                <a:spcPct val="0"/>
              </a:spcBef>
              <a:buFontTx/>
              <a:buNone/>
            </a:pPr>
            <a:r>
              <a:rPr lang="en-US" altLang="en-US" sz="1800" dirty="0" err="1"/>
              <a:t>En</a:t>
            </a:r>
            <a:r>
              <a:rPr lang="en-US" altLang="en-US" sz="1800" dirty="0"/>
              <a:t> </a:t>
            </a:r>
            <a:r>
              <a:rPr lang="en-US" altLang="en-US" sz="1800" dirty="0" err="1"/>
              <a:t>algunos</a:t>
            </a:r>
            <a:r>
              <a:rPr lang="en-US" altLang="en-US" sz="1800" dirty="0"/>
              <a:t> </a:t>
            </a:r>
            <a:r>
              <a:rPr lang="en-US" altLang="en-US" sz="1800" dirty="0" err="1"/>
              <a:t>esquemas</a:t>
            </a:r>
            <a:r>
              <a:rPr lang="en-US" altLang="en-US" sz="1800" dirty="0"/>
              <a:t> de </a:t>
            </a:r>
            <a:r>
              <a:rPr lang="en-US" altLang="en-US" sz="1800" dirty="0" err="1"/>
              <a:t>generación</a:t>
            </a:r>
            <a:r>
              <a:rPr lang="en-US" altLang="en-US" sz="1800" dirty="0"/>
              <a:t>, </a:t>
            </a:r>
            <a:r>
              <a:rPr lang="en-US" altLang="en-US" sz="1800" dirty="0" err="1"/>
              <a:t>p.ej</a:t>
            </a:r>
            <a:r>
              <a:rPr lang="en-US" altLang="en-US" sz="1800" dirty="0"/>
              <a:t>. </a:t>
            </a:r>
            <a:r>
              <a:rPr lang="en-US" altLang="en-US" sz="1800" dirty="0" err="1"/>
              <a:t>plataformas</a:t>
            </a:r>
            <a:r>
              <a:rPr lang="en-US" altLang="en-US" sz="1800" dirty="0"/>
              <a:t> de </a:t>
            </a:r>
            <a:r>
              <a:rPr lang="en-US" altLang="en-US" sz="1800" dirty="0" err="1"/>
              <a:t>perforación</a:t>
            </a:r>
            <a:r>
              <a:rPr lang="en-US" altLang="en-US" sz="1800" dirty="0"/>
              <a:t>, </a:t>
            </a:r>
            <a:r>
              <a:rPr lang="en-US" altLang="en-US" sz="1800" dirty="0" err="1"/>
              <a:t>suministros</a:t>
            </a:r>
            <a:r>
              <a:rPr lang="en-US" altLang="en-US" sz="1800" dirty="0"/>
              <a:t> de </a:t>
            </a:r>
            <a:r>
              <a:rPr lang="en-US" altLang="en-US" sz="1800" dirty="0" err="1"/>
              <a:t>emergencia</a:t>
            </a:r>
            <a:r>
              <a:rPr lang="en-US" altLang="en-US" sz="1800" dirty="0"/>
              <a:t>, </a:t>
            </a:r>
            <a:r>
              <a:rPr lang="en-US" altLang="en-US" sz="1800" dirty="0" err="1"/>
              <a:t>donde</a:t>
            </a:r>
            <a:r>
              <a:rPr lang="en-US" altLang="en-US" sz="1800" dirty="0"/>
              <a:t> el la </a:t>
            </a:r>
            <a:r>
              <a:rPr lang="en-US" altLang="en-US" sz="1800" dirty="0" err="1"/>
              <a:t>tensión</a:t>
            </a:r>
            <a:r>
              <a:rPr lang="en-US" altLang="en-US" sz="1800" dirty="0"/>
              <a:t> nominal del Sistema </a:t>
            </a:r>
            <a:r>
              <a:rPr lang="en-US" altLang="en-US" sz="1800" dirty="0" err="1"/>
              <a:t>es</a:t>
            </a:r>
            <a:r>
              <a:rPr lang="en-US" altLang="en-US" sz="1800" dirty="0"/>
              <a:t> inferior a 1000 V, </a:t>
            </a:r>
            <a:r>
              <a:rPr lang="en-US" altLang="en-US" sz="1800" dirty="0" err="1"/>
              <a:t>es</a:t>
            </a:r>
            <a:r>
              <a:rPr lang="en-US" altLang="en-US" sz="1800" dirty="0"/>
              <a:t> </a:t>
            </a:r>
            <a:r>
              <a:rPr lang="en-US" altLang="en-US" sz="1800" dirty="0" err="1"/>
              <a:t>posible</a:t>
            </a:r>
            <a:r>
              <a:rPr lang="en-US" altLang="en-US" sz="1800" dirty="0"/>
              <a:t> </a:t>
            </a:r>
            <a:r>
              <a:rPr lang="en-US" altLang="en-US" sz="1800" dirty="0" err="1"/>
              <a:t>operarlos</a:t>
            </a:r>
            <a:r>
              <a:rPr lang="en-US" altLang="en-US" sz="1800" dirty="0"/>
              <a:t> </a:t>
            </a:r>
            <a:r>
              <a:rPr lang="en-US" altLang="en-US" sz="1800" dirty="0" err="1"/>
              <a:t>como</a:t>
            </a:r>
            <a:r>
              <a:rPr lang="en-US" altLang="en-US" sz="1800" dirty="0"/>
              <a:t> </a:t>
            </a:r>
            <a:r>
              <a:rPr lang="en-US" altLang="en-US" sz="1800" dirty="0" err="1"/>
              <a:t>sistemas</a:t>
            </a:r>
            <a:r>
              <a:rPr lang="en-US" altLang="en-US" sz="1800" dirty="0"/>
              <a:t> “</a:t>
            </a:r>
            <a:r>
              <a:rPr lang="en-US" altLang="en-US" sz="1800" dirty="0" err="1"/>
              <a:t>aislados</a:t>
            </a:r>
            <a:r>
              <a:rPr lang="en-US" altLang="en-US" sz="1800" dirty="0"/>
              <a:t> de </a:t>
            </a:r>
            <a:r>
              <a:rPr lang="en-US" altLang="en-US" sz="1800" dirty="0" err="1"/>
              <a:t>tierra</a:t>
            </a:r>
            <a:r>
              <a:rPr lang="en-US" altLang="en-US" sz="1800" dirty="0"/>
              <a:t>". </a:t>
            </a:r>
            <a:r>
              <a:rPr lang="en-US" altLang="en-US" sz="1800" dirty="0" err="1"/>
              <a:t>Esto</a:t>
            </a:r>
            <a:r>
              <a:rPr lang="en-US" altLang="en-US" sz="1800" dirty="0"/>
              <a:t> </a:t>
            </a:r>
            <a:r>
              <a:rPr lang="en-US" altLang="en-US" sz="1800" dirty="0" err="1" smtClean="0"/>
              <a:t>ocasinalmente</a:t>
            </a:r>
            <a:r>
              <a:rPr lang="en-US" altLang="en-US" sz="1800" dirty="0" smtClean="0"/>
              <a:t> se </a:t>
            </a:r>
            <a:r>
              <a:rPr lang="en-US" altLang="en-US" sz="1800" dirty="0" err="1"/>
              <a:t>aplica</a:t>
            </a:r>
            <a:r>
              <a:rPr lang="en-US" altLang="en-US" sz="1800" dirty="0"/>
              <a:t> a </a:t>
            </a:r>
            <a:r>
              <a:rPr lang="en-US" altLang="en-US" sz="1800" dirty="0" err="1"/>
              <a:t>los</a:t>
            </a:r>
            <a:r>
              <a:rPr lang="en-US" altLang="en-US" sz="1800" dirty="0"/>
              <a:t> </a:t>
            </a:r>
            <a:r>
              <a:rPr lang="en-US" altLang="en-US" sz="1800" dirty="0" err="1"/>
              <a:t>sistemas</a:t>
            </a:r>
            <a:r>
              <a:rPr lang="en-US" altLang="en-US" sz="1800" dirty="0"/>
              <a:t> de </a:t>
            </a:r>
            <a:r>
              <a:rPr lang="en-US" altLang="en-US" sz="1800" dirty="0" err="1"/>
              <a:t>baja</a:t>
            </a:r>
            <a:r>
              <a:rPr lang="en-US" altLang="en-US" sz="1800" dirty="0"/>
              <a:t> </a:t>
            </a:r>
            <a:r>
              <a:rPr lang="en-US" altLang="en-US" sz="1800" dirty="0" err="1"/>
              <a:t>tensión</a:t>
            </a:r>
            <a:r>
              <a:rPr lang="en-US" altLang="en-US" sz="1800" dirty="0"/>
              <a:t>, que no </a:t>
            </a:r>
            <a:r>
              <a:rPr lang="en-US" altLang="en-US" sz="1800" dirty="0" err="1"/>
              <a:t>utilizan</a:t>
            </a:r>
            <a:r>
              <a:rPr lang="en-US" altLang="en-US" sz="1800" dirty="0"/>
              <a:t> el </a:t>
            </a:r>
            <a:r>
              <a:rPr lang="en-US" altLang="en-US" sz="1800" dirty="0" err="1"/>
              <a:t>neutro</a:t>
            </a:r>
            <a:r>
              <a:rPr lang="en-US" altLang="en-US" sz="1800" dirty="0"/>
              <a:t> </a:t>
            </a:r>
            <a:r>
              <a:rPr lang="en-US" altLang="en-US" sz="1800" dirty="0" err="1"/>
              <a:t>como</a:t>
            </a:r>
            <a:r>
              <a:rPr lang="en-US" altLang="en-US" sz="1800" dirty="0"/>
              <a:t> un </a:t>
            </a:r>
            <a:r>
              <a:rPr lang="en-US" altLang="en-US" sz="1800" dirty="0" err="1"/>
              <a:t>método</a:t>
            </a:r>
            <a:r>
              <a:rPr lang="en-US" altLang="en-US" sz="1800" dirty="0"/>
              <a:t> de </a:t>
            </a:r>
            <a:r>
              <a:rPr lang="en-US" altLang="en-US" sz="1800" dirty="0" err="1"/>
              <a:t>suministro</a:t>
            </a:r>
            <a:r>
              <a:rPr lang="en-US" altLang="en-US" sz="1800" dirty="0"/>
              <a:t> a </a:t>
            </a:r>
            <a:r>
              <a:rPr lang="en-US" altLang="en-US" sz="1800" dirty="0" err="1"/>
              <a:t>cargas</a:t>
            </a:r>
            <a:r>
              <a:rPr lang="en-US" altLang="en-US" sz="1800" dirty="0"/>
              <a:t> </a:t>
            </a:r>
            <a:r>
              <a:rPr lang="en-US" altLang="en-US" sz="1800" dirty="0" err="1" smtClean="0"/>
              <a:t>desequilibradas</a:t>
            </a:r>
            <a:r>
              <a:rPr lang="en-US" altLang="en-US" sz="1800" dirty="0" smtClean="0"/>
              <a:t> de </a:t>
            </a:r>
            <a:r>
              <a:rPr lang="en-US" altLang="en-US" sz="1800" dirty="0"/>
              <a:t>4 </a:t>
            </a:r>
            <a:r>
              <a:rPr lang="en-US" altLang="en-US" sz="1800" dirty="0" err="1"/>
              <a:t>hilos</a:t>
            </a:r>
            <a:r>
              <a:rPr lang="en-US" altLang="en-US" sz="1800" dirty="0"/>
              <a:t> (las </a:t>
            </a:r>
            <a:r>
              <a:rPr lang="en-US" altLang="en-US" sz="1800" dirty="0" err="1"/>
              <a:t>cargas</a:t>
            </a:r>
            <a:r>
              <a:rPr lang="en-US" altLang="en-US" sz="1800" dirty="0"/>
              <a:t> </a:t>
            </a:r>
            <a:r>
              <a:rPr lang="en-US" altLang="en-US" sz="1800" dirty="0" err="1"/>
              <a:t>desequilibradas</a:t>
            </a:r>
            <a:r>
              <a:rPr lang="en-US" altLang="en-US" sz="1800" dirty="0"/>
              <a:t> se </a:t>
            </a:r>
            <a:r>
              <a:rPr lang="en-US" altLang="en-US" sz="1800" dirty="0" err="1"/>
              <a:t>toman</a:t>
            </a:r>
            <a:r>
              <a:rPr lang="en-US" altLang="en-US" sz="1800" dirty="0"/>
              <a:t> entre las </a:t>
            </a:r>
            <a:r>
              <a:rPr lang="en-US" altLang="en-US" sz="1800" dirty="0" err="1"/>
              <a:t>líneas</a:t>
            </a:r>
            <a:r>
              <a:rPr lang="en-US" altLang="en-US" sz="1800" dirty="0"/>
              <a:t>, a menudo </a:t>
            </a:r>
            <a:r>
              <a:rPr lang="en-US" altLang="en-US" sz="1800" dirty="0" err="1"/>
              <a:t>mediante</a:t>
            </a:r>
            <a:r>
              <a:rPr lang="en-US" altLang="en-US" sz="1800" dirty="0"/>
              <a:t> el </a:t>
            </a:r>
            <a:r>
              <a:rPr lang="en-US" altLang="en-US" sz="1800" dirty="0" err="1"/>
              <a:t>uso</a:t>
            </a:r>
            <a:r>
              <a:rPr lang="en-US" altLang="en-US" sz="1800" dirty="0"/>
              <a:t> de un transductor </a:t>
            </a:r>
            <a:r>
              <a:rPr lang="en-US" altLang="en-US" sz="1800" dirty="0" err="1"/>
              <a:t>reductor</a:t>
            </a:r>
            <a:r>
              <a:rPr lang="en-US" altLang="en-US" sz="1800" dirty="0"/>
              <a:t>). Sin embargo, la </a:t>
            </a:r>
            <a:r>
              <a:rPr lang="en-US" altLang="en-US" sz="1800" dirty="0" err="1"/>
              <a:t>práctica</a:t>
            </a:r>
            <a:r>
              <a:rPr lang="en-US" altLang="en-US" sz="1800" dirty="0"/>
              <a:t> normal </a:t>
            </a:r>
            <a:r>
              <a:rPr lang="en-US" altLang="en-US" sz="1800" dirty="0" err="1"/>
              <a:t>en</a:t>
            </a:r>
            <a:r>
              <a:rPr lang="en-US" altLang="en-US" sz="1800" dirty="0"/>
              <a:t> </a:t>
            </a:r>
            <a:r>
              <a:rPr lang="en-US" altLang="en-US" sz="1800" dirty="0" err="1"/>
              <a:t>estos</a:t>
            </a:r>
            <a:r>
              <a:rPr lang="en-US" altLang="en-US" sz="1800" dirty="0"/>
              <a:t> </a:t>
            </a:r>
            <a:r>
              <a:rPr lang="en-US" altLang="en-US" sz="1800" dirty="0" err="1"/>
              <a:t>esquemas</a:t>
            </a:r>
            <a:r>
              <a:rPr lang="en-US" altLang="en-US" sz="1800" dirty="0"/>
              <a:t> </a:t>
            </a:r>
            <a:r>
              <a:rPr lang="en-US" altLang="en-US" sz="1800" dirty="0" err="1"/>
              <a:t>es</a:t>
            </a:r>
            <a:r>
              <a:rPr lang="en-US" altLang="en-US" sz="1800" dirty="0"/>
              <a:t> </a:t>
            </a:r>
            <a:r>
              <a:rPr lang="en-US" altLang="en-US" sz="1800" dirty="0" err="1"/>
              <a:t>utilizar</a:t>
            </a:r>
            <a:r>
              <a:rPr lang="en-US" altLang="en-US" sz="1800" dirty="0"/>
              <a:t> un </a:t>
            </a:r>
            <a:r>
              <a:rPr lang="en-US" altLang="en-US" sz="1800" dirty="0" err="1"/>
              <a:t>relé</a:t>
            </a:r>
            <a:r>
              <a:rPr lang="en-US" altLang="en-US" sz="1800" dirty="0"/>
              <a:t> de </a:t>
            </a:r>
            <a:r>
              <a:rPr lang="en-US" altLang="en-US" sz="1800" dirty="0" err="1"/>
              <a:t>detección</a:t>
            </a:r>
            <a:r>
              <a:rPr lang="en-US" altLang="en-US" sz="1800" dirty="0"/>
              <a:t> de </a:t>
            </a:r>
            <a:r>
              <a:rPr lang="en-US" altLang="en-US" sz="1800" dirty="0" err="1"/>
              <a:t>fugas</a:t>
            </a:r>
            <a:r>
              <a:rPr lang="en-US" altLang="en-US" sz="1800" dirty="0"/>
              <a:t> a </a:t>
            </a:r>
            <a:r>
              <a:rPr lang="en-US" altLang="en-US" sz="1800" dirty="0" err="1"/>
              <a:t>tierra</a:t>
            </a:r>
            <a:r>
              <a:rPr lang="en-US" altLang="en-US" sz="1800" dirty="0"/>
              <a:t>, que </a:t>
            </a:r>
            <a:r>
              <a:rPr lang="en-US" altLang="en-US" sz="1800" dirty="0" err="1"/>
              <a:t>tiene</a:t>
            </a:r>
            <a:r>
              <a:rPr lang="en-US" altLang="en-US" sz="1800" dirty="0"/>
              <a:t> </a:t>
            </a:r>
            <a:r>
              <a:rPr lang="en-US" altLang="en-US" sz="1800" dirty="0" err="1"/>
              <a:t>una</a:t>
            </a:r>
            <a:r>
              <a:rPr lang="en-US" altLang="en-US" sz="1800" dirty="0"/>
              <a:t> </a:t>
            </a:r>
            <a:r>
              <a:rPr lang="en-US" altLang="en-US" sz="1800" dirty="0" err="1"/>
              <a:t>sensibilidad</a:t>
            </a:r>
            <a:r>
              <a:rPr lang="en-US" altLang="en-US" sz="1800" dirty="0"/>
              <a:t> de </a:t>
            </a:r>
            <a:r>
              <a:rPr lang="en-US" altLang="en-US" sz="1800" dirty="0" err="1"/>
              <a:t>unos</a:t>
            </a:r>
            <a:r>
              <a:rPr lang="en-US" altLang="en-US" sz="1800" dirty="0"/>
              <a:t> </a:t>
            </a:r>
            <a:r>
              <a:rPr lang="en-US" altLang="en-US" sz="1800" dirty="0" err="1"/>
              <a:t>pocos</a:t>
            </a:r>
            <a:r>
              <a:rPr lang="en-US" altLang="en-US" sz="1800" dirty="0"/>
              <a:t> mA a 0,5 A. El </a:t>
            </a:r>
            <a:r>
              <a:rPr lang="en-US" altLang="en-US" sz="1800" dirty="0" err="1"/>
              <a:t>relé</a:t>
            </a:r>
            <a:r>
              <a:rPr lang="en-US" altLang="en-US" sz="1800" dirty="0"/>
              <a:t> </a:t>
            </a:r>
            <a:r>
              <a:rPr lang="en-US" altLang="en-US" sz="1800" dirty="0" err="1"/>
              <a:t>normalmente</a:t>
            </a:r>
            <a:r>
              <a:rPr lang="en-US" altLang="en-US" sz="1800" dirty="0"/>
              <a:t> da </a:t>
            </a:r>
            <a:r>
              <a:rPr lang="en-US" altLang="en-US" sz="1800" dirty="0" err="1"/>
              <a:t>una</a:t>
            </a:r>
            <a:r>
              <a:rPr lang="en-US" altLang="en-US" sz="1800" dirty="0"/>
              <a:t> </a:t>
            </a:r>
            <a:r>
              <a:rPr lang="en-US" altLang="en-US" sz="1800" dirty="0" err="1"/>
              <a:t>alarma</a:t>
            </a:r>
            <a:r>
              <a:rPr lang="en-US" altLang="en-US" sz="1800" dirty="0"/>
              <a:t> para que </a:t>
            </a:r>
            <a:r>
              <a:rPr lang="en-US" altLang="en-US" sz="1800" dirty="0" err="1"/>
              <a:t>que</a:t>
            </a:r>
            <a:r>
              <a:rPr lang="en-US" altLang="en-US" sz="1800" dirty="0"/>
              <a:t> el </a:t>
            </a:r>
            <a:r>
              <a:rPr lang="en-US" altLang="en-US" sz="1800" dirty="0" err="1"/>
              <a:t>operador</a:t>
            </a:r>
            <a:r>
              <a:rPr lang="en-US" altLang="en-US" sz="1800" dirty="0"/>
              <a:t> del </a:t>
            </a:r>
            <a:r>
              <a:rPr lang="en-US" altLang="en-US" sz="1800" dirty="0" err="1"/>
              <a:t>sistema</a:t>
            </a:r>
            <a:r>
              <a:rPr lang="en-US" altLang="en-US" sz="1800" dirty="0"/>
              <a:t> sea </a:t>
            </a:r>
            <a:r>
              <a:rPr lang="en-US" altLang="en-US" sz="1800" dirty="0" err="1"/>
              <a:t>consciente</a:t>
            </a:r>
            <a:r>
              <a:rPr lang="en-US" altLang="en-US" sz="1800" dirty="0"/>
              <a:t> de que hay </a:t>
            </a:r>
            <a:r>
              <a:rPr lang="en-US" altLang="en-US" sz="1800" dirty="0" err="1"/>
              <a:t>una</a:t>
            </a:r>
            <a:r>
              <a:rPr lang="en-US" altLang="en-US" sz="1800" dirty="0"/>
              <a:t> </a:t>
            </a:r>
            <a:r>
              <a:rPr lang="en-US" altLang="en-US" sz="1800" dirty="0" err="1"/>
              <a:t>falla</a:t>
            </a:r>
            <a:r>
              <a:rPr lang="en-US" altLang="en-US" sz="1800" dirty="0"/>
              <a:t> </a:t>
            </a:r>
            <a:r>
              <a:rPr lang="en-US" altLang="en-US" sz="1800" dirty="0" err="1"/>
              <a:t>presente</a:t>
            </a:r>
            <a:r>
              <a:rPr lang="en-US" altLang="en-US" sz="1800" dirty="0"/>
              <a:t> </a:t>
            </a:r>
            <a:r>
              <a:rPr lang="en-US" altLang="en-US" sz="1800" dirty="0" err="1"/>
              <a:t>en</a:t>
            </a:r>
            <a:r>
              <a:rPr lang="en-US" altLang="en-US" sz="1800" dirty="0"/>
              <a:t> </a:t>
            </a:r>
            <a:r>
              <a:rPr lang="en-US" altLang="en-US" sz="1800" dirty="0" err="1"/>
              <a:t>algún</a:t>
            </a:r>
            <a:r>
              <a:rPr lang="en-US" altLang="en-US" sz="1800" dirty="0"/>
              <a:t> </a:t>
            </a:r>
            <a:r>
              <a:rPr lang="en-US" altLang="en-US" sz="1800" dirty="0" err="1"/>
              <a:t>lugar</a:t>
            </a:r>
            <a:r>
              <a:rPr lang="en-US" altLang="en-US" sz="1800" dirty="0"/>
              <a:t> del </a:t>
            </a:r>
            <a:r>
              <a:rPr lang="en-US" altLang="en-US" sz="1800" dirty="0" err="1"/>
              <a:t>sistema</a:t>
            </a:r>
            <a:r>
              <a:rPr lang="en-US" altLang="en-US" sz="1800" dirty="0"/>
              <a:t>, y ​​ </a:t>
            </a:r>
            <a:r>
              <a:rPr lang="en-US" altLang="en-US" sz="1800" dirty="0" err="1"/>
              <a:t>entonces</a:t>
            </a:r>
            <a:r>
              <a:rPr lang="en-US" altLang="en-US" sz="1800" dirty="0"/>
              <a:t> se </a:t>
            </a:r>
            <a:r>
              <a:rPr lang="en-US" altLang="en-US" sz="1800" dirty="0" err="1"/>
              <a:t>pueda</a:t>
            </a:r>
            <a:r>
              <a:rPr lang="en-US" altLang="en-US" sz="1800" dirty="0"/>
              <a:t> </a:t>
            </a:r>
            <a:r>
              <a:rPr lang="en-US" altLang="en-US" sz="1800" dirty="0" err="1"/>
              <a:t>ubicar</a:t>
            </a:r>
            <a:r>
              <a:rPr lang="en-US" altLang="en-US" sz="1800" dirty="0"/>
              <a:t> </a:t>
            </a:r>
            <a:r>
              <a:rPr lang="en-US" altLang="en-US" sz="1800" dirty="0" err="1"/>
              <a:t>en</a:t>
            </a:r>
            <a:r>
              <a:rPr lang="en-US" altLang="en-US" sz="1800" dirty="0"/>
              <a:t> un </a:t>
            </a:r>
            <a:r>
              <a:rPr lang="en-US" altLang="en-US" sz="1800" dirty="0" err="1"/>
              <a:t>momento</a:t>
            </a:r>
            <a:r>
              <a:rPr lang="en-US" altLang="en-US" sz="1800" dirty="0"/>
              <a:t> </a:t>
            </a:r>
            <a:r>
              <a:rPr lang="en-US" altLang="en-US" sz="1800" dirty="0" err="1"/>
              <a:t>conveniente</a:t>
            </a:r>
            <a:r>
              <a:rPr lang="en-US" altLang="en-US" sz="1800" dirty="0"/>
              <a:t>. Si </a:t>
            </a:r>
            <a:r>
              <a:rPr lang="en-US" altLang="en-US" sz="1800" dirty="0" err="1"/>
              <a:t>ocurre</a:t>
            </a:r>
            <a:r>
              <a:rPr lang="en-US" altLang="en-US" sz="1800" dirty="0"/>
              <a:t> </a:t>
            </a:r>
            <a:r>
              <a:rPr lang="en-US" altLang="en-US" sz="1800" dirty="0" err="1"/>
              <a:t>una</a:t>
            </a:r>
            <a:r>
              <a:rPr lang="en-US" altLang="en-US" sz="1800" dirty="0"/>
              <a:t> </a:t>
            </a:r>
            <a:r>
              <a:rPr lang="en-US" altLang="en-US" sz="1800" dirty="0" err="1"/>
              <a:t>segunda</a:t>
            </a:r>
            <a:r>
              <a:rPr lang="en-US" altLang="en-US" sz="1800" dirty="0"/>
              <a:t> </a:t>
            </a:r>
            <a:r>
              <a:rPr lang="en-US" altLang="en-US" sz="1800" dirty="0" err="1"/>
              <a:t>falla</a:t>
            </a:r>
            <a:r>
              <a:rPr lang="en-US" altLang="en-US" sz="1800" dirty="0"/>
              <a:t> a </a:t>
            </a:r>
            <a:r>
              <a:rPr lang="en-US" altLang="en-US" sz="1800" dirty="0" err="1"/>
              <a:t>tierra</a:t>
            </a:r>
            <a:r>
              <a:rPr lang="en-US" altLang="en-US" sz="1800" dirty="0"/>
              <a:t> </a:t>
            </a:r>
            <a:r>
              <a:rPr lang="en-US" altLang="en-US" sz="1800" dirty="0" err="1"/>
              <a:t>en</a:t>
            </a:r>
            <a:r>
              <a:rPr lang="en-US" altLang="en-US" sz="1800" dirty="0"/>
              <a:t> </a:t>
            </a:r>
            <a:r>
              <a:rPr lang="en-US" altLang="en-US" sz="1800" dirty="0" err="1"/>
              <a:t>una</a:t>
            </a:r>
            <a:r>
              <a:rPr lang="en-US" altLang="en-US" sz="1800" dirty="0"/>
              <a:t> </a:t>
            </a:r>
            <a:r>
              <a:rPr lang="en-US" altLang="en-US" sz="1800" dirty="0" err="1"/>
              <a:t>fase</a:t>
            </a:r>
            <a:r>
              <a:rPr lang="en-US" altLang="en-US" sz="1800" dirty="0"/>
              <a:t> </a:t>
            </a:r>
            <a:r>
              <a:rPr lang="en-US" altLang="en-US" sz="1800" dirty="0" err="1"/>
              <a:t>diferente</a:t>
            </a:r>
            <a:r>
              <a:rPr lang="en-US" altLang="en-US" sz="1800" dirty="0"/>
              <a:t>, </a:t>
            </a:r>
            <a:r>
              <a:rPr lang="en-US" altLang="en-US" sz="1800" dirty="0" err="1"/>
              <a:t>entonces</a:t>
            </a:r>
            <a:r>
              <a:rPr lang="en-US" altLang="en-US" sz="1800" dirty="0"/>
              <a:t> </a:t>
            </a:r>
            <a:r>
              <a:rPr lang="en-US" altLang="en-US" sz="1800" dirty="0" err="1"/>
              <a:t>los</a:t>
            </a:r>
            <a:r>
              <a:rPr lang="en-US" altLang="en-US" sz="1800" dirty="0"/>
              <a:t> </a:t>
            </a:r>
            <a:r>
              <a:rPr lang="en-US" altLang="en-US" sz="1800" dirty="0" err="1"/>
              <a:t>relés</a:t>
            </a:r>
            <a:r>
              <a:rPr lang="en-US" altLang="en-US" sz="1800" dirty="0"/>
              <a:t> de </a:t>
            </a:r>
            <a:r>
              <a:rPr lang="en-US" altLang="en-US" sz="1800" dirty="0" err="1"/>
              <a:t>sobrecorriente</a:t>
            </a:r>
            <a:r>
              <a:rPr lang="en-US" altLang="en-US" sz="1800" dirty="0"/>
              <a:t> </a:t>
            </a:r>
            <a:r>
              <a:rPr lang="en-US" altLang="en-US" sz="1800" dirty="0" err="1"/>
              <a:t>verán</a:t>
            </a:r>
            <a:r>
              <a:rPr lang="en-US" altLang="en-US" sz="1800" dirty="0"/>
              <a:t> la </a:t>
            </a:r>
            <a:r>
              <a:rPr lang="en-US" altLang="en-US" sz="1800" dirty="0" err="1"/>
              <a:t>falla</a:t>
            </a:r>
            <a:r>
              <a:rPr lang="en-US" altLang="en-US" sz="1800" dirty="0"/>
              <a:t> </a:t>
            </a:r>
            <a:r>
              <a:rPr lang="en-US" altLang="en-US" sz="1800" dirty="0" err="1"/>
              <a:t>como</a:t>
            </a:r>
            <a:r>
              <a:rPr lang="en-US" altLang="en-US" sz="1800" dirty="0"/>
              <a:t> un </a:t>
            </a:r>
            <a:r>
              <a:rPr lang="en-US" altLang="en-US" sz="1800" dirty="0" err="1"/>
              <a:t>cortocircuito</a:t>
            </a:r>
            <a:r>
              <a:rPr lang="en-US" altLang="en-US" sz="1800" dirty="0"/>
              <a:t> de </a:t>
            </a:r>
            <a:r>
              <a:rPr lang="en-US" altLang="en-US" sz="1800" dirty="0" err="1"/>
              <a:t>fase</a:t>
            </a:r>
            <a:r>
              <a:rPr lang="en-US" altLang="en-US" sz="1800" dirty="0"/>
              <a:t> a </a:t>
            </a:r>
            <a:r>
              <a:rPr lang="en-US" altLang="en-US" sz="1800" dirty="0" err="1"/>
              <a:t>fase</a:t>
            </a:r>
            <a:r>
              <a:rPr lang="en-US" altLang="en-US" sz="1800" dirty="0"/>
              <a:t> y </a:t>
            </a:r>
            <a:r>
              <a:rPr lang="en-US" altLang="en-US" sz="1800" dirty="0" err="1"/>
              <a:t>dispararán</a:t>
            </a:r>
            <a:r>
              <a:rPr lang="en-US" altLang="en-US" sz="1800" dirty="0"/>
              <a:t> un </a:t>
            </a:r>
            <a:r>
              <a:rPr lang="en-US" altLang="en-US" sz="1800" dirty="0" err="1"/>
              <a:t>interruptor</a:t>
            </a:r>
            <a:r>
              <a:rPr lang="en-US" altLang="en-US" sz="1800" dirty="0"/>
              <a:t> o un fusible </a:t>
            </a:r>
            <a:r>
              <a:rPr lang="en-US" altLang="en-US" sz="1800" dirty="0" err="1"/>
              <a:t>en</a:t>
            </a:r>
            <a:r>
              <a:rPr lang="en-US" altLang="en-US" sz="1800" dirty="0"/>
              <a:t> el </a:t>
            </a:r>
            <a:r>
              <a:rPr lang="en-US" altLang="en-US" sz="1800" dirty="0" err="1"/>
              <a:t>sistema</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b="1" dirty="0"/>
              <a:t>12.2.7.2 </a:t>
            </a:r>
            <a:r>
              <a:rPr lang="en-US" altLang="en-US" sz="1800" b="1" dirty="0" err="1"/>
              <a:t>Relé</a:t>
            </a:r>
            <a:r>
              <a:rPr lang="en-US" altLang="en-US" sz="1800" b="1" dirty="0"/>
              <a:t> de </a:t>
            </a:r>
            <a:r>
              <a:rPr lang="en-US" altLang="en-US" sz="1800" b="1" dirty="0" err="1"/>
              <a:t>falla</a:t>
            </a:r>
            <a:r>
              <a:rPr lang="en-US" altLang="en-US" sz="1800" b="1" dirty="0"/>
              <a:t> a </a:t>
            </a:r>
            <a:r>
              <a:rPr lang="en-US" altLang="en-US" sz="1800" b="1" dirty="0" err="1"/>
              <a:t>tierra</a:t>
            </a:r>
            <a:r>
              <a:rPr lang="en-US" altLang="en-US" sz="1800" b="1" dirty="0"/>
              <a:t> </a:t>
            </a:r>
            <a:r>
              <a:rPr lang="en-US" altLang="en-US" sz="1800" b="1" dirty="0" err="1"/>
              <a:t>restringida</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Para </a:t>
            </a:r>
            <a:r>
              <a:rPr lang="en-US" altLang="en-US" sz="1800" dirty="0" err="1"/>
              <a:t>restringir</a:t>
            </a:r>
            <a:r>
              <a:rPr lang="en-US" altLang="en-US" sz="1800" dirty="0"/>
              <a:t> la </a:t>
            </a:r>
            <a:r>
              <a:rPr lang="en-US" altLang="en-US" sz="1800" dirty="0" err="1"/>
              <a:t>detección</a:t>
            </a:r>
            <a:r>
              <a:rPr lang="en-US" altLang="en-US" sz="1800" dirty="0"/>
              <a:t> de </a:t>
            </a:r>
            <a:r>
              <a:rPr lang="en-US" altLang="en-US" sz="1800" dirty="0" err="1"/>
              <a:t>fallas</a:t>
            </a:r>
            <a:r>
              <a:rPr lang="en-US" altLang="en-US" sz="1800" dirty="0"/>
              <a:t> a </a:t>
            </a:r>
            <a:r>
              <a:rPr lang="en-US" altLang="en-US" sz="1800" dirty="0" err="1"/>
              <a:t>tierra</a:t>
            </a:r>
            <a:r>
              <a:rPr lang="en-US" altLang="en-US" sz="1800" dirty="0"/>
              <a:t> a </a:t>
            </a:r>
            <a:r>
              <a:rPr lang="en-US" altLang="en-US" sz="1800" dirty="0" err="1"/>
              <a:t>aquellas</a:t>
            </a:r>
            <a:r>
              <a:rPr lang="en-US" altLang="en-US" sz="1800" dirty="0"/>
              <a:t> </a:t>
            </a:r>
            <a:r>
              <a:rPr lang="en-US" altLang="en-US" sz="1800" dirty="0" err="1"/>
              <a:t>dentro</a:t>
            </a:r>
            <a:r>
              <a:rPr lang="en-US" altLang="en-US" sz="1800" dirty="0"/>
              <a:t> del </a:t>
            </a:r>
            <a:r>
              <a:rPr lang="en-US" altLang="en-US" sz="1800" dirty="0" err="1"/>
              <a:t>devanado</a:t>
            </a:r>
            <a:r>
              <a:rPr lang="en-US" altLang="en-US" sz="1800" dirty="0"/>
              <a:t> del </a:t>
            </a:r>
            <a:r>
              <a:rPr lang="en-US" altLang="en-US" sz="1800" dirty="0" err="1"/>
              <a:t>estator</a:t>
            </a:r>
            <a:r>
              <a:rPr lang="en-US" altLang="en-US" sz="1800" dirty="0"/>
              <a:t>, y </a:t>
            </a:r>
            <a:r>
              <a:rPr lang="en-US" altLang="en-US" sz="1800" dirty="0" err="1"/>
              <a:t>aquellas</a:t>
            </a:r>
            <a:r>
              <a:rPr lang="en-US" altLang="en-US" sz="1800" dirty="0"/>
              <a:t> </a:t>
            </a:r>
            <a:r>
              <a:rPr lang="en-US" altLang="en-US" sz="1800" dirty="0" err="1"/>
              <a:t>desde</a:t>
            </a:r>
            <a:r>
              <a:rPr lang="en-US" altLang="en-US" sz="1800" dirty="0"/>
              <a:t> </a:t>
            </a:r>
            <a:r>
              <a:rPr lang="en-US" altLang="en-US" sz="1800" dirty="0" err="1"/>
              <a:t>los</a:t>
            </a:r>
            <a:r>
              <a:rPr lang="en-US" altLang="en-US" sz="1800" dirty="0"/>
              <a:t> </a:t>
            </a:r>
            <a:r>
              <a:rPr lang="en-US" altLang="en-US" sz="1800" dirty="0" err="1"/>
              <a:t>terminales</a:t>
            </a:r>
            <a:r>
              <a:rPr lang="en-US" altLang="en-US" sz="1800" dirty="0"/>
              <a:t> del </a:t>
            </a:r>
            <a:r>
              <a:rPr lang="en-US" altLang="en-US" sz="1800" dirty="0" err="1"/>
              <a:t>estator</a:t>
            </a:r>
            <a:r>
              <a:rPr lang="en-US" altLang="en-US" sz="1800" dirty="0"/>
              <a:t> hasta </a:t>
            </a:r>
            <a:r>
              <a:rPr lang="en-US" altLang="en-US" sz="1800" dirty="0" err="1"/>
              <a:t>los</a:t>
            </a:r>
            <a:r>
              <a:rPr lang="en-US" altLang="en-US" sz="1800" dirty="0"/>
              <a:t> </a:t>
            </a:r>
            <a:r>
              <a:rPr lang="en-US" altLang="en-US" sz="1800" dirty="0" err="1"/>
              <a:t>transformadores</a:t>
            </a:r>
            <a:r>
              <a:rPr lang="en-US" altLang="en-US" sz="1800" dirty="0"/>
              <a:t> de </a:t>
            </a:r>
            <a:r>
              <a:rPr lang="en-US" altLang="en-US" sz="1800" dirty="0" err="1"/>
              <a:t>corriente</a:t>
            </a:r>
            <a:r>
              <a:rPr lang="en-US" altLang="en-US" sz="1800" dirty="0"/>
              <a:t> del </a:t>
            </a:r>
            <a:r>
              <a:rPr lang="en-US" altLang="en-US" sz="1800" dirty="0" err="1"/>
              <a:t>tablero</a:t>
            </a:r>
            <a:r>
              <a:rPr lang="en-US" altLang="en-US" sz="1800" dirty="0"/>
              <a:t>, se </a:t>
            </a:r>
            <a:r>
              <a:rPr lang="en-US" altLang="en-US" sz="1800" dirty="0" err="1"/>
              <a:t>utiliza</a:t>
            </a:r>
            <a:r>
              <a:rPr lang="en-US" altLang="en-US" sz="1800" dirty="0"/>
              <a:t> un </a:t>
            </a:r>
            <a:r>
              <a:rPr lang="en-US" altLang="en-US" sz="1800" dirty="0" err="1"/>
              <a:t>relé</a:t>
            </a:r>
            <a:r>
              <a:rPr lang="en-US" altLang="en-US" sz="1800" dirty="0"/>
              <a:t> sensible (64). Se </a:t>
            </a:r>
            <a:r>
              <a:rPr lang="en-US" altLang="en-US" sz="1800" dirty="0" err="1"/>
              <a:t>utilizan</a:t>
            </a:r>
            <a:r>
              <a:rPr lang="en-US" altLang="en-US" sz="1800" dirty="0"/>
              <a:t> </a:t>
            </a:r>
            <a:r>
              <a:rPr lang="en-US" altLang="en-US" sz="1800" dirty="0" err="1"/>
              <a:t>tres</a:t>
            </a:r>
            <a:r>
              <a:rPr lang="en-US" altLang="en-US" sz="1800" dirty="0"/>
              <a:t> </a:t>
            </a:r>
            <a:r>
              <a:rPr lang="en-US" altLang="en-US" sz="1800" dirty="0" err="1"/>
              <a:t>transformadores</a:t>
            </a:r>
            <a:r>
              <a:rPr lang="en-US" altLang="en-US" sz="1800" dirty="0"/>
              <a:t> </a:t>
            </a:r>
            <a:r>
              <a:rPr lang="en-US" altLang="en-US" sz="1800" dirty="0" err="1"/>
              <a:t>decorriente</a:t>
            </a:r>
            <a:r>
              <a:rPr lang="en-US" altLang="en-US" sz="1800" dirty="0"/>
              <a:t> </a:t>
            </a:r>
            <a:r>
              <a:rPr lang="en-US" altLang="en-US" sz="1800" dirty="0" err="1"/>
              <a:t>en</a:t>
            </a:r>
            <a:r>
              <a:rPr lang="en-US" altLang="en-US" sz="1800" dirty="0"/>
              <a:t> las </a:t>
            </a:r>
            <a:r>
              <a:rPr lang="en-US" altLang="en-US" sz="1800" dirty="0" err="1"/>
              <a:t>líneas</a:t>
            </a:r>
            <a:r>
              <a:rPr lang="en-US" altLang="en-US" sz="1800" dirty="0"/>
              <a:t> </a:t>
            </a:r>
            <a:r>
              <a:rPr lang="en-US" altLang="en-US" sz="1800" dirty="0" err="1"/>
              <a:t>activas</a:t>
            </a:r>
            <a:r>
              <a:rPr lang="en-US" altLang="en-US" sz="1800" dirty="0"/>
              <a:t> del </a:t>
            </a:r>
            <a:r>
              <a:rPr lang="en-US" altLang="en-US" sz="1800" dirty="0" err="1"/>
              <a:t>estator</a:t>
            </a:r>
            <a:r>
              <a:rPr lang="en-US" altLang="en-US" sz="1800" dirty="0"/>
              <a:t> y </a:t>
            </a:r>
            <a:r>
              <a:rPr lang="en-US" altLang="en-US" sz="1800" dirty="0" err="1"/>
              <a:t>uno</a:t>
            </a:r>
            <a:r>
              <a:rPr lang="en-US" altLang="en-US" sz="1800" dirty="0"/>
              <a:t> </a:t>
            </a:r>
            <a:r>
              <a:rPr lang="en-US" altLang="en-US" sz="1800" dirty="0" err="1"/>
              <a:t>en</a:t>
            </a:r>
            <a:r>
              <a:rPr lang="en-US" altLang="en-US" sz="1800" dirty="0"/>
              <a:t> la </a:t>
            </a:r>
            <a:r>
              <a:rPr lang="en-US" altLang="en-US" sz="1800" dirty="0" err="1"/>
              <a:t>conexión</a:t>
            </a:r>
            <a:r>
              <a:rPr lang="en-US" altLang="en-US" sz="1800" dirty="0"/>
              <a:t> de </a:t>
            </a:r>
            <a:r>
              <a:rPr lang="en-US" altLang="en-US" sz="1800" dirty="0" err="1"/>
              <a:t>estrella</a:t>
            </a:r>
            <a:r>
              <a:rPr lang="en-US" altLang="en-US" sz="1800" dirty="0"/>
              <a:t> a NER. Los </a:t>
            </a:r>
            <a:r>
              <a:rPr lang="en-US" altLang="en-US" sz="1800" dirty="0" err="1"/>
              <a:t>cuatro</a:t>
            </a:r>
            <a:r>
              <a:rPr lang="en-US" altLang="en-US" sz="1800" dirty="0"/>
              <a:t> </a:t>
            </a:r>
            <a:r>
              <a:rPr lang="en-US" altLang="en-US" sz="1800" dirty="0" err="1"/>
              <a:t>transformadores</a:t>
            </a:r>
            <a:r>
              <a:rPr lang="en-US" altLang="en-US" sz="1800" dirty="0"/>
              <a:t> de </a:t>
            </a:r>
            <a:r>
              <a:rPr lang="en-US" altLang="en-US" sz="1800" dirty="0" err="1"/>
              <a:t>corriente</a:t>
            </a:r>
            <a:r>
              <a:rPr lang="en-US" altLang="en-US" sz="1800" dirty="0"/>
              <a:t> </a:t>
            </a:r>
            <a:r>
              <a:rPr lang="en-US" altLang="en-US" sz="1800" dirty="0" err="1"/>
              <a:t>están</a:t>
            </a:r>
            <a:r>
              <a:rPr lang="en-US" altLang="en-US" sz="1800" dirty="0"/>
              <a:t> </a:t>
            </a:r>
            <a:r>
              <a:rPr lang="en-US" altLang="en-US" sz="1800" dirty="0" err="1"/>
              <a:t>conectados</a:t>
            </a:r>
            <a:r>
              <a:rPr lang="en-US" altLang="en-US" sz="1800" dirty="0"/>
              <a:t> </a:t>
            </a:r>
            <a:r>
              <a:rPr lang="en-US" altLang="en-US" sz="1800" dirty="0" err="1"/>
              <a:t>en</a:t>
            </a:r>
            <a:r>
              <a:rPr lang="en-US" altLang="en-US" sz="1800" dirty="0"/>
              <a:t> </a:t>
            </a:r>
            <a:r>
              <a:rPr lang="en-US" altLang="en-US" sz="1800" dirty="0" err="1"/>
              <a:t>paralelo</a:t>
            </a:r>
            <a:r>
              <a:rPr lang="en-US" altLang="en-US" sz="1800" dirty="0"/>
              <a:t> de </a:t>
            </a:r>
            <a:r>
              <a:rPr lang="en-US" altLang="en-US" sz="1800" dirty="0" err="1"/>
              <a:t>tal</a:t>
            </a:r>
            <a:r>
              <a:rPr lang="en-US" altLang="en-US" sz="1800" dirty="0"/>
              <a:t> </a:t>
            </a:r>
            <a:r>
              <a:rPr lang="en-US" altLang="en-US" sz="1800" dirty="0" err="1"/>
              <a:t>manera</a:t>
            </a:r>
            <a:r>
              <a:rPr lang="en-US" altLang="en-US" sz="1800" dirty="0"/>
              <a:t> que </a:t>
            </a:r>
            <a:r>
              <a:rPr lang="en-US" altLang="en-US" sz="1800" dirty="0" err="1"/>
              <a:t>cualquier</a:t>
            </a:r>
            <a:r>
              <a:rPr lang="en-US" altLang="en-US" sz="1800" dirty="0"/>
              <a:t> </a:t>
            </a:r>
            <a:r>
              <a:rPr lang="en-US" altLang="en-US" sz="1800" dirty="0" err="1"/>
              <a:t>desequilibrio</a:t>
            </a:r>
            <a:r>
              <a:rPr lang="en-US" altLang="en-US" sz="1800" dirty="0"/>
              <a:t> </a:t>
            </a:r>
            <a:r>
              <a:rPr lang="en-US" altLang="en-US" sz="1800" dirty="0" err="1"/>
              <a:t>en</a:t>
            </a:r>
            <a:r>
              <a:rPr lang="en-US" altLang="en-US" sz="1800" dirty="0"/>
              <a:t> las </a:t>
            </a:r>
            <a:r>
              <a:rPr lang="en-US" altLang="en-US" sz="1800" dirty="0" err="1"/>
              <a:t>corrientes</a:t>
            </a:r>
            <a:r>
              <a:rPr lang="en-US" altLang="en-US" sz="1800" dirty="0"/>
              <a:t> </a:t>
            </a:r>
            <a:r>
              <a:rPr lang="en-US" altLang="en-US" sz="1800" dirty="0" err="1"/>
              <a:t>debido</a:t>
            </a:r>
            <a:r>
              <a:rPr lang="en-US" altLang="en-US" sz="1800" dirty="0"/>
              <a:t> a </a:t>
            </a:r>
            <a:r>
              <a:rPr lang="en-US" altLang="en-US" sz="1800" dirty="0" err="1"/>
              <a:t>una</a:t>
            </a:r>
            <a:r>
              <a:rPr lang="en-US" altLang="en-US" sz="1800" dirty="0"/>
              <a:t> </a:t>
            </a:r>
            <a:r>
              <a:rPr lang="en-US" altLang="en-US" sz="1800" dirty="0" err="1"/>
              <a:t>falla</a:t>
            </a:r>
            <a:r>
              <a:rPr lang="en-US" altLang="en-US" sz="1800" dirty="0"/>
              <a:t> '</a:t>
            </a:r>
            <a:r>
              <a:rPr lang="en-US" altLang="en-US" sz="1800" dirty="0" err="1"/>
              <a:t>interna</a:t>
            </a:r>
            <a:r>
              <a:rPr lang="en-US" altLang="en-US" sz="1800" dirty="0"/>
              <a:t>‘ </a:t>
            </a:r>
            <a:r>
              <a:rPr lang="en-US" altLang="en-US" sz="1800" dirty="0" err="1"/>
              <a:t>es</a:t>
            </a:r>
            <a:r>
              <a:rPr lang="en-US" altLang="en-US" sz="1800" dirty="0"/>
              <a:t> </a:t>
            </a:r>
            <a:r>
              <a:rPr lang="en-US" altLang="en-US" sz="1800" dirty="0" err="1"/>
              <a:t>detectado</a:t>
            </a:r>
            <a:r>
              <a:rPr lang="en-US" altLang="en-US" sz="1800" dirty="0"/>
              <a:t> </a:t>
            </a:r>
            <a:r>
              <a:rPr lang="en-US" altLang="en-US" sz="1800" dirty="0" err="1"/>
              <a:t>por</a:t>
            </a:r>
            <a:r>
              <a:rPr lang="en-US" altLang="en-US" sz="1800" dirty="0"/>
              <a:t> el </a:t>
            </a:r>
            <a:r>
              <a:rPr lang="en-US" altLang="en-US" sz="1800" dirty="0" err="1"/>
              <a:t>relé</a:t>
            </a:r>
            <a:r>
              <a:rPr lang="en-US" altLang="en-US" sz="1800" dirty="0"/>
              <a:t> de </a:t>
            </a:r>
            <a:r>
              <a:rPr lang="en-US" altLang="en-US" sz="1800" dirty="0" err="1"/>
              <a:t>falla</a:t>
            </a:r>
            <a:r>
              <a:rPr lang="en-US" altLang="en-US" sz="1800" dirty="0"/>
              <a:t> a </a:t>
            </a:r>
            <a:r>
              <a:rPr lang="en-US" altLang="en-US" sz="1800" dirty="0" err="1"/>
              <a:t>tierra</a:t>
            </a:r>
            <a:r>
              <a:rPr lang="en-US" altLang="en-US" sz="1800" dirty="0"/>
              <a:t> </a:t>
            </a:r>
            <a:r>
              <a:rPr lang="en-US" altLang="en-US" sz="1800" dirty="0" err="1"/>
              <a:t>restringido</a:t>
            </a:r>
            <a:r>
              <a:rPr lang="en-US" altLang="en-US" sz="1800" dirty="0"/>
              <a:t> (64). </a:t>
            </a:r>
          </a:p>
        </p:txBody>
      </p:sp>
    </p:spTree>
    <p:extLst>
      <p:ext uri="{BB962C8B-B14F-4D97-AF65-F5344CB8AC3E}">
        <p14:creationId xmlns:p14="http://schemas.microsoft.com/office/powerpoint/2010/main" val="3775266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Rectángulo 3"/>
          <p:cNvSpPr>
            <a:spLocks noChangeArrowheads="1"/>
          </p:cNvSpPr>
          <p:nvPr/>
        </p:nvSpPr>
        <p:spPr bwMode="auto">
          <a:xfrm>
            <a:off x="300038" y="511175"/>
            <a:ext cx="1149985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dirty="0"/>
              <a:t>Se </a:t>
            </a:r>
            <a:r>
              <a:rPr lang="en-US" altLang="en-US" sz="1800" dirty="0" err="1"/>
              <a:t>utiliza</a:t>
            </a:r>
            <a:r>
              <a:rPr lang="en-US" altLang="en-US" sz="1800" dirty="0"/>
              <a:t> un </a:t>
            </a:r>
            <a:r>
              <a:rPr lang="en-US" altLang="en-US" sz="1800" dirty="0" err="1"/>
              <a:t>relé</a:t>
            </a:r>
            <a:r>
              <a:rPr lang="en-US" altLang="en-US" sz="1800" dirty="0"/>
              <a:t> sensible de </a:t>
            </a:r>
            <a:r>
              <a:rPr lang="en-US" altLang="en-US" sz="1800" dirty="0" err="1"/>
              <a:t>alta</a:t>
            </a:r>
            <a:r>
              <a:rPr lang="en-US" altLang="en-US" sz="1800" dirty="0"/>
              <a:t> </a:t>
            </a:r>
            <a:r>
              <a:rPr lang="en-US" altLang="en-US" sz="1800" dirty="0" err="1"/>
              <a:t>impedancia</a:t>
            </a:r>
            <a:r>
              <a:rPr lang="en-US" altLang="en-US" sz="1800" dirty="0"/>
              <a:t> para </a:t>
            </a:r>
            <a:r>
              <a:rPr lang="en-US" altLang="en-US" sz="1800" dirty="0" err="1"/>
              <a:t>lograr</a:t>
            </a:r>
            <a:r>
              <a:rPr lang="en-US" altLang="en-US" sz="1800" dirty="0"/>
              <a:t> </a:t>
            </a:r>
            <a:r>
              <a:rPr lang="en-US" altLang="en-US" sz="1800" dirty="0" err="1"/>
              <a:t>una</a:t>
            </a:r>
            <a:r>
              <a:rPr lang="en-US" altLang="en-US" sz="1800" dirty="0"/>
              <a:t> </a:t>
            </a:r>
            <a:r>
              <a:rPr lang="en-US" altLang="en-US" sz="1800" dirty="0" err="1"/>
              <a:t>respuesta</a:t>
            </a:r>
            <a:r>
              <a:rPr lang="en-US" altLang="en-US" sz="1800" dirty="0"/>
              <a:t> </a:t>
            </a:r>
            <a:r>
              <a:rPr lang="en-US" altLang="en-US" sz="1800" dirty="0" err="1"/>
              <a:t>instantánea</a:t>
            </a:r>
            <a:r>
              <a:rPr lang="en-US" altLang="en-US" sz="1800" dirty="0"/>
              <a:t>. Sin embargo, </a:t>
            </a:r>
            <a:r>
              <a:rPr lang="en-US" altLang="en-US" sz="1800" dirty="0" err="1"/>
              <a:t>si</a:t>
            </a:r>
            <a:r>
              <a:rPr lang="en-US" altLang="en-US" sz="1800" dirty="0"/>
              <a:t> se </a:t>
            </a:r>
            <a:r>
              <a:rPr lang="en-US" altLang="en-US" sz="1800" dirty="0" err="1"/>
              <a:t>conecta</a:t>
            </a:r>
            <a:r>
              <a:rPr lang="en-US" altLang="en-US" sz="1800" dirty="0"/>
              <a:t> </a:t>
            </a:r>
            <a:r>
              <a:rPr lang="en-US" altLang="en-US" sz="1800" dirty="0" err="1"/>
              <a:t>una</a:t>
            </a:r>
            <a:r>
              <a:rPr lang="en-US" altLang="en-US" sz="1800" dirty="0"/>
              <a:t> </a:t>
            </a:r>
            <a:r>
              <a:rPr lang="en-US" altLang="en-US" sz="1800" dirty="0" err="1"/>
              <a:t>alta</a:t>
            </a:r>
            <a:r>
              <a:rPr lang="en-US" altLang="en-US" sz="1800" dirty="0"/>
              <a:t> </a:t>
            </a:r>
            <a:r>
              <a:rPr lang="en-US" altLang="en-US" sz="1800" dirty="0" err="1"/>
              <a:t>impedancia</a:t>
            </a:r>
            <a:r>
              <a:rPr lang="en-US" altLang="en-US" sz="1800" dirty="0"/>
              <a:t> a </a:t>
            </a:r>
            <a:r>
              <a:rPr lang="en-US" altLang="en-US" sz="1800" dirty="0" err="1"/>
              <a:t>través</a:t>
            </a:r>
            <a:r>
              <a:rPr lang="en-US" altLang="en-US" sz="1800" dirty="0"/>
              <a:t> de un </a:t>
            </a:r>
            <a:r>
              <a:rPr lang="en-US" altLang="en-US" sz="1800" dirty="0" err="1"/>
              <a:t>transformador</a:t>
            </a:r>
            <a:r>
              <a:rPr lang="en-US" altLang="en-US" sz="1800" dirty="0"/>
              <a:t> de </a:t>
            </a:r>
            <a:r>
              <a:rPr lang="en-US" altLang="en-US" sz="1800" dirty="0" err="1"/>
              <a:t>corriente</a:t>
            </a:r>
            <a:r>
              <a:rPr lang="en-US" altLang="en-US" sz="1800" dirty="0"/>
              <a:t> </a:t>
            </a:r>
            <a:r>
              <a:rPr lang="en-US" altLang="en-US" sz="1800" dirty="0" err="1"/>
              <a:t>es</a:t>
            </a:r>
            <a:r>
              <a:rPr lang="en-US" altLang="en-US" sz="1800" dirty="0"/>
              <a:t> </a:t>
            </a:r>
            <a:r>
              <a:rPr lang="en-US" altLang="en-US" sz="1800" dirty="0" err="1"/>
              <a:t>posible</a:t>
            </a:r>
            <a:r>
              <a:rPr lang="en-US" altLang="en-US" sz="1800" dirty="0"/>
              <a:t> que </a:t>
            </a:r>
            <a:r>
              <a:rPr lang="en-US" altLang="en-US" sz="1800" dirty="0" err="1"/>
              <a:t>aparezcan</a:t>
            </a:r>
            <a:r>
              <a:rPr lang="en-US" altLang="en-US" sz="1800" dirty="0"/>
              <a:t> </a:t>
            </a:r>
            <a:r>
              <a:rPr lang="en-US" altLang="en-US" sz="1800" dirty="0" err="1"/>
              <a:t>tensiones</a:t>
            </a:r>
            <a:r>
              <a:rPr lang="en-US" altLang="en-US" sz="1800" dirty="0"/>
              <a:t> </a:t>
            </a:r>
            <a:r>
              <a:rPr lang="en-US" altLang="en-US" sz="1800" dirty="0" err="1"/>
              <a:t>muy</a:t>
            </a:r>
            <a:r>
              <a:rPr lang="en-US" altLang="en-US" sz="1800" dirty="0"/>
              <a:t> altos a </a:t>
            </a:r>
            <a:r>
              <a:rPr lang="en-US" altLang="en-US" sz="1800" dirty="0" err="1"/>
              <a:t>través</a:t>
            </a:r>
            <a:r>
              <a:rPr lang="en-US" altLang="en-US" sz="1800" dirty="0"/>
              <a:t> de la </a:t>
            </a:r>
            <a:r>
              <a:rPr lang="en-US" altLang="en-US" sz="1800" dirty="0" err="1"/>
              <a:t>impedancia</a:t>
            </a:r>
            <a:r>
              <a:rPr lang="en-US" altLang="en-US" sz="1800" dirty="0"/>
              <a:t>. </a:t>
            </a:r>
            <a:r>
              <a:rPr lang="en-US" altLang="en-US" sz="1800" dirty="0" err="1"/>
              <a:t>Esto</a:t>
            </a:r>
            <a:r>
              <a:rPr lang="en-US" altLang="en-US" sz="1800" dirty="0"/>
              <a:t> se </a:t>
            </a:r>
            <a:r>
              <a:rPr lang="en-US" altLang="en-US" sz="1800" dirty="0" err="1"/>
              <a:t>debe</a:t>
            </a:r>
            <a:r>
              <a:rPr lang="en-US" altLang="en-US" sz="1800" dirty="0"/>
              <a:t> a la </a:t>
            </a:r>
            <a:r>
              <a:rPr lang="en-US" altLang="en-US" sz="1800" dirty="0" err="1"/>
              <a:t>acción</a:t>
            </a:r>
            <a:r>
              <a:rPr lang="en-US" altLang="en-US" sz="1800" dirty="0"/>
              <a:t> del </a:t>
            </a:r>
            <a:r>
              <a:rPr lang="en-US" altLang="en-US" sz="1800" dirty="0" err="1"/>
              <a:t>transformador</a:t>
            </a:r>
            <a:r>
              <a:rPr lang="en-US" altLang="en-US" sz="1800" dirty="0"/>
              <a:t> de </a:t>
            </a:r>
            <a:r>
              <a:rPr lang="en-US" altLang="en-US" sz="1800" dirty="0" err="1"/>
              <a:t>corriente</a:t>
            </a:r>
            <a:r>
              <a:rPr lang="en-US" altLang="en-US" sz="1800" dirty="0"/>
              <a:t> para </a:t>
            </a:r>
            <a:r>
              <a:rPr lang="en-US" altLang="en-US" sz="1800" dirty="0" err="1"/>
              <a:t>equilibrar</a:t>
            </a:r>
            <a:r>
              <a:rPr lang="en-US" altLang="en-US" sz="1800" dirty="0"/>
              <a:t> </a:t>
            </a:r>
            <a:r>
              <a:rPr lang="en-US" altLang="en-US" sz="1800" dirty="0" err="1"/>
              <a:t>los</a:t>
            </a:r>
            <a:r>
              <a:rPr lang="en-US" altLang="en-US" sz="1800" dirty="0"/>
              <a:t> A-</a:t>
            </a:r>
            <a:r>
              <a:rPr lang="en-US" altLang="en-US" sz="1800" dirty="0" err="1"/>
              <a:t>vueltas</a:t>
            </a:r>
            <a:r>
              <a:rPr lang="en-US" altLang="en-US" sz="1800" dirty="0"/>
              <a:t> a </a:t>
            </a:r>
            <a:r>
              <a:rPr lang="en-US" altLang="en-US" sz="1800" dirty="0" err="1"/>
              <a:t>través</a:t>
            </a:r>
            <a:r>
              <a:rPr lang="en-US" altLang="en-US" sz="1800" dirty="0"/>
              <a:t> de </a:t>
            </a:r>
            <a:r>
              <a:rPr lang="en-US" altLang="en-US" sz="1800" dirty="0" err="1"/>
              <a:t>sus</a:t>
            </a:r>
            <a:r>
              <a:rPr lang="en-US" altLang="en-US" sz="1800" dirty="0"/>
              <a:t> </a:t>
            </a:r>
            <a:r>
              <a:rPr lang="en-US" altLang="en-US" sz="1800" dirty="0" err="1"/>
              <a:t>devanados</a:t>
            </a:r>
            <a:r>
              <a:rPr lang="en-US" altLang="en-US" sz="1800" dirty="0"/>
              <a:t>. </a:t>
            </a:r>
            <a:r>
              <a:rPr lang="en-US" altLang="en-US" sz="1800" dirty="0" err="1"/>
              <a:t>Es</a:t>
            </a:r>
            <a:r>
              <a:rPr lang="en-US" altLang="en-US" sz="1800" dirty="0"/>
              <a:t> la </a:t>
            </a:r>
            <a:r>
              <a:rPr lang="en-US" altLang="en-US" sz="1800" dirty="0" err="1"/>
              <a:t>práctica</a:t>
            </a:r>
            <a:r>
              <a:rPr lang="en-US" altLang="en-US" sz="1800" dirty="0"/>
              <a:t> normal </a:t>
            </a:r>
            <a:r>
              <a:rPr lang="en-US" altLang="en-US" sz="1800" dirty="0" err="1"/>
              <a:t>poner</a:t>
            </a:r>
            <a:r>
              <a:rPr lang="en-US" altLang="en-US" sz="1800" dirty="0"/>
              <a:t> un shunt </a:t>
            </a:r>
            <a:r>
              <a:rPr lang="en-US" altLang="en-US" sz="1800" dirty="0" err="1"/>
              <a:t>en</a:t>
            </a:r>
            <a:r>
              <a:rPr lang="en-US" altLang="en-US" sz="1800" dirty="0"/>
              <a:t> el </a:t>
            </a:r>
            <a:r>
              <a:rPr lang="en-US" altLang="en-US" sz="1800" dirty="0" err="1"/>
              <a:t>relé</a:t>
            </a:r>
            <a:r>
              <a:rPr lang="en-US" altLang="en-US" sz="1800" dirty="0"/>
              <a:t> con </a:t>
            </a:r>
            <a:r>
              <a:rPr lang="en-US" altLang="en-US" sz="1800" dirty="0" err="1"/>
              <a:t>una</a:t>
            </a:r>
            <a:r>
              <a:rPr lang="en-US" altLang="en-US" sz="1800" dirty="0"/>
              <a:t> </a:t>
            </a:r>
            <a:r>
              <a:rPr lang="en-US" altLang="en-US" sz="1800" dirty="0" err="1"/>
              <a:t>resistencia</a:t>
            </a:r>
            <a:r>
              <a:rPr lang="en-US" altLang="en-US" sz="1800" dirty="0"/>
              <a:t> no lineal. A </a:t>
            </a:r>
            <a:r>
              <a:rPr lang="en-US" altLang="en-US" sz="1800" dirty="0" err="1"/>
              <a:t>medida</a:t>
            </a:r>
            <a:r>
              <a:rPr lang="en-US" altLang="en-US" sz="1800" dirty="0"/>
              <a:t> que la </a:t>
            </a:r>
            <a:r>
              <a:rPr lang="en-US" altLang="en-US" sz="1800" dirty="0" err="1"/>
              <a:t>tensión</a:t>
            </a:r>
            <a:r>
              <a:rPr lang="en-US" altLang="en-US" sz="1800" dirty="0"/>
              <a:t> a </a:t>
            </a:r>
            <a:r>
              <a:rPr lang="en-US" altLang="en-US" sz="1800" dirty="0" err="1"/>
              <a:t>través</a:t>
            </a:r>
            <a:r>
              <a:rPr lang="en-US" altLang="en-US" sz="1800" dirty="0"/>
              <a:t> de la </a:t>
            </a:r>
            <a:r>
              <a:rPr lang="en-US" altLang="en-US" sz="1800" dirty="0" err="1"/>
              <a:t>resistencia</a:t>
            </a:r>
            <a:r>
              <a:rPr lang="en-US" altLang="en-US" sz="1800" dirty="0"/>
              <a:t> y el </a:t>
            </a:r>
            <a:r>
              <a:rPr lang="en-US" altLang="en-US" sz="1800" dirty="0" err="1"/>
              <a:t>relé</a:t>
            </a:r>
            <a:r>
              <a:rPr lang="en-US" altLang="en-US" sz="1800" dirty="0"/>
              <a:t> se </a:t>
            </a:r>
            <a:r>
              <a:rPr lang="en-US" altLang="en-US" sz="1800" dirty="0" err="1"/>
              <a:t>eleva</a:t>
            </a:r>
            <a:r>
              <a:rPr lang="en-US" altLang="en-US" sz="1800" dirty="0"/>
              <a:t> </a:t>
            </a:r>
            <a:r>
              <a:rPr lang="en-US" altLang="en-US" sz="1800" dirty="0" err="1"/>
              <a:t>por</a:t>
            </a:r>
            <a:r>
              <a:rPr lang="en-US" altLang="en-US" sz="1800" dirty="0"/>
              <a:t> </a:t>
            </a:r>
            <a:r>
              <a:rPr lang="en-US" altLang="en-US" sz="1800" dirty="0" err="1"/>
              <a:t>encima</a:t>
            </a:r>
            <a:r>
              <a:rPr lang="en-US" altLang="en-US" sz="1800" dirty="0"/>
              <a:t> un valor </a:t>
            </a:r>
            <a:r>
              <a:rPr lang="en-US" altLang="en-US" sz="1800" dirty="0" err="1"/>
              <a:t>predeterminado</a:t>
            </a:r>
            <a:r>
              <a:rPr lang="en-US" altLang="en-US" sz="1800" dirty="0"/>
              <a:t>, la </a:t>
            </a:r>
            <a:r>
              <a:rPr lang="en-US" altLang="en-US" sz="1800" dirty="0" err="1"/>
              <a:t>resistencia</a:t>
            </a:r>
            <a:r>
              <a:rPr lang="en-US" altLang="en-US" sz="1800" dirty="0"/>
              <a:t> </a:t>
            </a:r>
            <a:r>
              <a:rPr lang="en-US" altLang="en-US" sz="1800" dirty="0" err="1"/>
              <a:t>desvía</a:t>
            </a:r>
            <a:r>
              <a:rPr lang="en-US" altLang="en-US" sz="1800" dirty="0"/>
              <a:t> </a:t>
            </a:r>
            <a:r>
              <a:rPr lang="en-US" altLang="en-US" sz="1800" dirty="0" err="1"/>
              <a:t>más</a:t>
            </a:r>
            <a:r>
              <a:rPr lang="en-US" altLang="en-US" sz="1800" dirty="0"/>
              <a:t> y </a:t>
            </a:r>
            <a:r>
              <a:rPr lang="en-US" altLang="en-US" sz="1800" dirty="0" err="1"/>
              <a:t>más</a:t>
            </a:r>
            <a:r>
              <a:rPr lang="en-US" altLang="en-US" sz="1800" dirty="0"/>
              <a:t> </a:t>
            </a:r>
            <a:r>
              <a:rPr lang="en-US" altLang="en-US" sz="1800" dirty="0" err="1"/>
              <a:t>corriente</a:t>
            </a:r>
            <a:r>
              <a:rPr lang="en-US" altLang="en-US" sz="1800" dirty="0"/>
              <a:t> del </a:t>
            </a:r>
            <a:r>
              <a:rPr lang="en-US" altLang="en-US" sz="1800" dirty="0" err="1"/>
              <a:t>transformador</a:t>
            </a:r>
            <a:r>
              <a:rPr lang="en-US" altLang="en-US" sz="1800" dirty="0"/>
              <a:t> de </a:t>
            </a:r>
            <a:r>
              <a:rPr lang="en-US" altLang="en-US" sz="1800" dirty="0" err="1"/>
              <a:t>corriente</a:t>
            </a:r>
            <a:r>
              <a:rPr lang="en-US" altLang="en-US" sz="1800" dirty="0"/>
              <a:t>, </a:t>
            </a:r>
            <a:r>
              <a:rPr lang="en-US" altLang="en-US" sz="1800" dirty="0" err="1"/>
              <a:t>haciendo</a:t>
            </a:r>
            <a:r>
              <a:rPr lang="en-US" altLang="en-US" sz="1800" dirty="0"/>
              <a:t> que la </a:t>
            </a:r>
            <a:r>
              <a:rPr lang="en-US" altLang="en-US" sz="1800" dirty="0" err="1"/>
              <a:t>tensión</a:t>
            </a:r>
            <a:r>
              <a:rPr lang="en-US" altLang="en-US" sz="1800" dirty="0"/>
              <a:t> del </a:t>
            </a:r>
            <a:r>
              <a:rPr lang="en-US" altLang="en-US" sz="1800" dirty="0" err="1"/>
              <a:t>relé</a:t>
            </a:r>
            <a:r>
              <a:rPr lang="en-US" altLang="en-US" sz="1800" dirty="0"/>
              <a:t> sea </a:t>
            </a:r>
            <a:r>
              <a:rPr lang="en-US" altLang="en-US" sz="1800" dirty="0" err="1"/>
              <a:t>moderado</a:t>
            </a:r>
            <a:r>
              <a:rPr lang="en-US" altLang="en-US" sz="1800" dirty="0"/>
              <a:t>, y el </a:t>
            </a:r>
            <a:r>
              <a:rPr lang="en-US" altLang="en-US" sz="1800" dirty="0" err="1"/>
              <a:t>relé</a:t>
            </a:r>
            <a:r>
              <a:rPr lang="en-US" altLang="en-US" sz="1800" dirty="0"/>
              <a:t> </a:t>
            </a:r>
            <a:r>
              <a:rPr lang="en-US" altLang="en-US" sz="1800" dirty="0" err="1"/>
              <a:t>funcione</a:t>
            </a:r>
            <a:r>
              <a:rPr lang="en-US" altLang="en-US" sz="1800" dirty="0"/>
              <a:t> </a:t>
            </a:r>
            <a:r>
              <a:rPr lang="en-US" altLang="en-US" sz="1800" dirty="0" err="1"/>
              <a:t>según</a:t>
            </a:r>
            <a:r>
              <a:rPr lang="en-US" altLang="en-US" sz="1800" dirty="0"/>
              <a:t> sea </a:t>
            </a:r>
            <a:r>
              <a:rPr lang="en-US" altLang="en-US" sz="1800" dirty="0" err="1"/>
              <a:t>necesario</a:t>
            </a:r>
            <a:r>
              <a:rPr lang="en-US" altLang="en-US" sz="1800" dirty="0"/>
              <a:t>.</a:t>
            </a:r>
          </a:p>
          <a:p>
            <a:pPr algn="just">
              <a:lnSpc>
                <a:spcPct val="100000"/>
              </a:lnSpc>
              <a:spcBef>
                <a:spcPct val="0"/>
              </a:spcBef>
              <a:buFontTx/>
              <a:buNone/>
            </a:pPr>
            <a:r>
              <a:rPr lang="en-US" altLang="en-US" sz="1800" dirty="0"/>
              <a:t>La </a:t>
            </a:r>
            <a:r>
              <a:rPr lang="en-US" altLang="en-US" sz="1800" dirty="0" err="1"/>
              <a:t>elección</a:t>
            </a:r>
            <a:r>
              <a:rPr lang="en-US" altLang="en-US" sz="1800" dirty="0"/>
              <a:t> de la </a:t>
            </a:r>
            <a:r>
              <a:rPr lang="en-US" altLang="en-US" sz="1800" dirty="0" err="1"/>
              <a:t>configuración</a:t>
            </a:r>
            <a:r>
              <a:rPr lang="en-US" altLang="en-US" sz="1800" dirty="0"/>
              <a:t> de </a:t>
            </a:r>
            <a:r>
              <a:rPr lang="en-US" altLang="en-US" sz="1800" dirty="0" err="1"/>
              <a:t>corriente</a:t>
            </a:r>
            <a:r>
              <a:rPr lang="en-US" altLang="en-US" sz="1800" dirty="0"/>
              <a:t> o </a:t>
            </a:r>
            <a:r>
              <a:rPr lang="en-US" altLang="en-US" sz="1800" dirty="0" err="1"/>
              <a:t>tensión</a:t>
            </a:r>
            <a:r>
              <a:rPr lang="en-US" altLang="en-US" sz="1800" dirty="0"/>
              <a:t> para el </a:t>
            </a:r>
            <a:r>
              <a:rPr lang="en-US" altLang="en-US" sz="1800" dirty="0" err="1"/>
              <a:t>relé</a:t>
            </a:r>
            <a:r>
              <a:rPr lang="en-US" altLang="en-US" sz="1800" dirty="0"/>
              <a:t> </a:t>
            </a:r>
            <a:r>
              <a:rPr lang="en-US" altLang="en-US" sz="1800" dirty="0" err="1"/>
              <a:t>dependerá</a:t>
            </a:r>
            <a:r>
              <a:rPr lang="en-US" altLang="en-US" sz="1800" dirty="0"/>
              <a:t> del valor de </a:t>
            </a:r>
            <a:r>
              <a:rPr lang="en-US" altLang="en-US" sz="1800" dirty="0" err="1"/>
              <a:t>diseño</a:t>
            </a:r>
            <a:r>
              <a:rPr lang="en-US" altLang="en-US" sz="1800" dirty="0"/>
              <a:t> de </a:t>
            </a:r>
            <a:r>
              <a:rPr lang="en-US" altLang="en-US" sz="1800" dirty="0" err="1"/>
              <a:t>corriente</a:t>
            </a:r>
            <a:r>
              <a:rPr lang="en-US" altLang="en-US" sz="1800" dirty="0"/>
              <a:t> de </a:t>
            </a:r>
            <a:r>
              <a:rPr lang="en-US" altLang="en-US" sz="1800" dirty="0" err="1"/>
              <a:t>falla</a:t>
            </a:r>
            <a:r>
              <a:rPr lang="en-US" altLang="en-US" sz="1800" dirty="0"/>
              <a:t> a </a:t>
            </a:r>
            <a:r>
              <a:rPr lang="en-US" altLang="en-US" sz="1800" dirty="0" err="1"/>
              <a:t>tierra</a:t>
            </a:r>
            <a:r>
              <a:rPr lang="en-US" altLang="en-US" sz="1800" dirty="0"/>
              <a:t> que </a:t>
            </a:r>
            <a:r>
              <a:rPr lang="en-US" altLang="en-US" sz="1800" dirty="0" err="1"/>
              <a:t>pasará</a:t>
            </a:r>
            <a:r>
              <a:rPr lang="en-US" altLang="en-US" sz="1800" dirty="0"/>
              <a:t> </a:t>
            </a:r>
            <a:r>
              <a:rPr lang="en-US" altLang="en-US" sz="1800" dirty="0" err="1"/>
              <a:t>en</a:t>
            </a:r>
            <a:r>
              <a:rPr lang="en-US" altLang="en-US" sz="1800" dirty="0"/>
              <a:t> el NER </a:t>
            </a:r>
            <a:r>
              <a:rPr lang="en-US" altLang="en-US" sz="1800" dirty="0" err="1"/>
              <a:t>durante</a:t>
            </a:r>
            <a:r>
              <a:rPr lang="en-US" altLang="en-US" sz="1800" dirty="0"/>
              <a:t> el </a:t>
            </a:r>
            <a:r>
              <a:rPr lang="en-US" altLang="en-US" sz="1800" dirty="0" err="1"/>
              <a:t>tiempo</a:t>
            </a:r>
            <a:r>
              <a:rPr lang="en-US" altLang="en-US" sz="1800" dirty="0"/>
              <a:t> </a:t>
            </a:r>
            <a:r>
              <a:rPr lang="en-US" altLang="en-US" sz="1800" dirty="0" err="1"/>
              <a:t>especificado</a:t>
            </a:r>
            <a:r>
              <a:rPr lang="en-US" altLang="en-US" sz="1800" dirty="0"/>
              <a:t>, </a:t>
            </a:r>
            <a:r>
              <a:rPr lang="en-US" altLang="en-US" sz="1800" dirty="0" err="1"/>
              <a:t>p.ej</a:t>
            </a:r>
            <a:r>
              <a:rPr lang="en-US" altLang="en-US" sz="1800" dirty="0"/>
              <a:t>. 20 A </a:t>
            </a:r>
            <a:r>
              <a:rPr lang="en-US" altLang="en-US" sz="1800" dirty="0" err="1"/>
              <a:t>durante</a:t>
            </a:r>
            <a:r>
              <a:rPr lang="en-US" altLang="en-US" sz="1800" dirty="0"/>
              <a:t> 10 </a:t>
            </a:r>
            <a:r>
              <a:rPr lang="en-US" altLang="en-US" sz="1800" dirty="0" err="1"/>
              <a:t>segundos</a:t>
            </a:r>
            <a:r>
              <a:rPr lang="en-US" altLang="en-US" sz="1800" dirty="0"/>
              <a:t>. Si el </a:t>
            </a:r>
            <a:r>
              <a:rPr lang="en-US" altLang="en-US" sz="1800" dirty="0" err="1"/>
              <a:t>ajuste</a:t>
            </a:r>
            <a:r>
              <a:rPr lang="en-US" altLang="en-US" sz="1800" dirty="0"/>
              <a:t> </a:t>
            </a:r>
            <a:r>
              <a:rPr lang="en-US" altLang="en-US" sz="1800" dirty="0" err="1"/>
              <a:t>es</a:t>
            </a:r>
            <a:r>
              <a:rPr lang="en-US" altLang="en-US" sz="1800" dirty="0"/>
              <a:t> </a:t>
            </a:r>
            <a:r>
              <a:rPr lang="en-US" altLang="en-US" sz="1800" dirty="0" err="1"/>
              <a:t>demasiado</a:t>
            </a:r>
            <a:r>
              <a:rPr lang="en-US" altLang="en-US" sz="1800" dirty="0"/>
              <a:t> </a:t>
            </a:r>
            <a:r>
              <a:rPr lang="en-US" altLang="en-US" sz="1800" dirty="0" err="1"/>
              <a:t>bajo</a:t>
            </a:r>
            <a:r>
              <a:rPr lang="en-US" altLang="en-US" sz="1800" dirty="0"/>
              <a:t>, el </a:t>
            </a:r>
            <a:r>
              <a:rPr lang="en-US" altLang="en-US" sz="1800" dirty="0" err="1"/>
              <a:t>relé</a:t>
            </a:r>
            <a:r>
              <a:rPr lang="en-US" altLang="en-US" sz="1800" dirty="0"/>
              <a:t> </a:t>
            </a:r>
            <a:r>
              <a:rPr lang="en-US" altLang="en-US" sz="1800" dirty="0" err="1"/>
              <a:t>puede</a:t>
            </a:r>
            <a:r>
              <a:rPr lang="en-US" altLang="en-US" sz="1800" dirty="0"/>
              <a:t> responder a </a:t>
            </a:r>
            <a:r>
              <a:rPr lang="en-US" altLang="en-US" sz="1800" dirty="0" err="1"/>
              <a:t>corrientes</a:t>
            </a:r>
            <a:r>
              <a:rPr lang="en-US" altLang="en-US" sz="1800" dirty="0"/>
              <a:t> </a:t>
            </a:r>
            <a:r>
              <a:rPr lang="en-US" altLang="en-US" sz="1800" dirty="0" err="1"/>
              <a:t>parásitas</a:t>
            </a:r>
            <a:r>
              <a:rPr lang="en-US" altLang="en-US" sz="1800" dirty="0"/>
              <a:t> y </a:t>
            </a:r>
            <a:r>
              <a:rPr lang="en-US" altLang="en-US" sz="1800" dirty="0" err="1"/>
              <a:t>armónicas</a:t>
            </a:r>
            <a:r>
              <a:rPr lang="en-US" altLang="en-US" sz="1800" dirty="0"/>
              <a:t> </a:t>
            </a:r>
            <a:r>
              <a:rPr lang="en-US" altLang="en-US" sz="1800" dirty="0" err="1"/>
              <a:t>en</a:t>
            </a:r>
            <a:r>
              <a:rPr lang="en-US" altLang="en-US" sz="1800" dirty="0"/>
              <a:t> el </a:t>
            </a:r>
            <a:r>
              <a:rPr lang="en-US" altLang="en-US" sz="1800" dirty="0" err="1"/>
              <a:t>circuito</a:t>
            </a:r>
            <a:r>
              <a:rPr lang="en-US" altLang="en-US" sz="1800" dirty="0"/>
              <a:t> </a:t>
            </a:r>
            <a:r>
              <a:rPr lang="en-US" altLang="en-US" sz="1800" dirty="0" smtClean="0"/>
              <a:t>del </a:t>
            </a:r>
            <a:r>
              <a:rPr lang="en-US" altLang="en-US" sz="1800" dirty="0" err="1" smtClean="0"/>
              <a:t>neutro</a:t>
            </a:r>
            <a:r>
              <a:rPr lang="en-US" altLang="en-US" sz="1800" dirty="0"/>
              <a:t>. </a:t>
            </a:r>
          </a:p>
          <a:p>
            <a:pPr algn="just">
              <a:lnSpc>
                <a:spcPct val="100000"/>
              </a:lnSpc>
              <a:spcBef>
                <a:spcPct val="0"/>
              </a:spcBef>
              <a:buFontTx/>
              <a:buNone/>
            </a:pPr>
            <a:r>
              <a:rPr lang="en-US" altLang="en-US" sz="1800" dirty="0"/>
              <a:t>Se </a:t>
            </a:r>
            <a:r>
              <a:rPr lang="en-US" altLang="en-US" sz="1800" dirty="0" err="1"/>
              <a:t>deben</a:t>
            </a:r>
            <a:r>
              <a:rPr lang="en-US" altLang="en-US" sz="1800" dirty="0"/>
              <a:t> </a:t>
            </a:r>
            <a:r>
              <a:rPr lang="en-US" altLang="en-US" sz="1800" dirty="0" err="1"/>
              <a:t>determinar</a:t>
            </a:r>
            <a:r>
              <a:rPr lang="en-US" altLang="en-US" sz="1800" dirty="0"/>
              <a:t> las </a:t>
            </a:r>
            <a:r>
              <a:rPr lang="en-US" altLang="en-US" sz="1800" dirty="0" err="1"/>
              <a:t>corrientes</a:t>
            </a:r>
            <a:r>
              <a:rPr lang="en-US" altLang="en-US" sz="1800" dirty="0"/>
              <a:t> </a:t>
            </a:r>
            <a:r>
              <a:rPr lang="en-US" altLang="en-US" sz="1800" dirty="0" err="1"/>
              <a:t>máximas</a:t>
            </a:r>
            <a:r>
              <a:rPr lang="en-US" altLang="en-US" sz="1800" dirty="0"/>
              <a:t> </a:t>
            </a:r>
            <a:r>
              <a:rPr lang="en-US" altLang="en-US" sz="1800" dirty="0" err="1"/>
              <a:t>esperadas</a:t>
            </a:r>
            <a:r>
              <a:rPr lang="en-US" altLang="en-US" sz="1800" dirty="0"/>
              <a:t> de </a:t>
            </a:r>
            <a:r>
              <a:rPr lang="en-US" altLang="en-US" sz="1800" dirty="0" err="1"/>
              <a:t>tercer</a:t>
            </a:r>
            <a:r>
              <a:rPr lang="en-US" altLang="en-US" sz="1800" dirty="0"/>
              <a:t> </a:t>
            </a:r>
            <a:r>
              <a:rPr lang="en-US" altLang="en-US" sz="1800" dirty="0" err="1"/>
              <a:t>armonico</a:t>
            </a:r>
            <a:r>
              <a:rPr lang="en-US" altLang="en-US" sz="1800" dirty="0"/>
              <a:t> </a:t>
            </a:r>
            <a:r>
              <a:rPr lang="en-US" altLang="en-US" sz="1800" dirty="0" err="1"/>
              <a:t>más</a:t>
            </a:r>
            <a:r>
              <a:rPr lang="en-US" altLang="en-US" sz="1800" dirty="0"/>
              <a:t> triple de </a:t>
            </a:r>
            <a:r>
              <a:rPr lang="en-US" altLang="en-US" sz="1800" dirty="0" err="1"/>
              <a:t>lacorriente</a:t>
            </a:r>
            <a:r>
              <a:rPr lang="en-US" altLang="en-US" sz="1800" dirty="0"/>
              <a:t>, y el </a:t>
            </a:r>
            <a:r>
              <a:rPr lang="en-US" altLang="en-US" sz="1800" dirty="0" err="1"/>
              <a:t>relé</a:t>
            </a:r>
            <a:r>
              <a:rPr lang="en-US" altLang="en-US" sz="1800" dirty="0"/>
              <a:t> se </a:t>
            </a:r>
            <a:r>
              <a:rPr lang="en-US" altLang="en-US" sz="1800" dirty="0" err="1"/>
              <a:t>debe</a:t>
            </a:r>
            <a:r>
              <a:rPr lang="en-US" altLang="en-US" sz="1800" dirty="0"/>
              <a:t> </a:t>
            </a:r>
            <a:r>
              <a:rPr lang="en-US" altLang="en-US" sz="1800" dirty="0" err="1"/>
              <a:t>ajustarse</a:t>
            </a:r>
            <a:r>
              <a:rPr lang="en-US" altLang="en-US" sz="1800" dirty="0"/>
              <a:t> </a:t>
            </a:r>
            <a:r>
              <a:rPr lang="en-US" altLang="en-US" sz="1800" dirty="0" err="1"/>
              <a:t>en</a:t>
            </a:r>
            <a:r>
              <a:rPr lang="en-US" altLang="en-US" sz="1800" dirty="0"/>
              <a:t>, </a:t>
            </a:r>
            <a:r>
              <a:rPr lang="en-US" altLang="en-US" sz="1800" dirty="0" err="1"/>
              <a:t>digamos</a:t>
            </a:r>
            <a:r>
              <a:rPr lang="en-US" altLang="en-US" sz="1800" dirty="0"/>
              <a:t>, el </a:t>
            </a:r>
            <a:r>
              <a:rPr lang="en-US" altLang="en-US" sz="1800" dirty="0" err="1"/>
              <a:t>doble</a:t>
            </a:r>
            <a:r>
              <a:rPr lang="en-US" altLang="en-US" sz="1800" dirty="0"/>
              <a:t> </a:t>
            </a:r>
            <a:r>
              <a:rPr lang="en-US" altLang="en-US" sz="1800" dirty="0" err="1"/>
              <a:t>su</a:t>
            </a:r>
            <a:r>
              <a:rPr lang="en-US" altLang="en-US" sz="1800" dirty="0"/>
              <a:t> </a:t>
            </a:r>
            <a:r>
              <a:rPr lang="en-US" altLang="en-US" sz="1800" dirty="0" err="1"/>
              <a:t>nivel</a:t>
            </a:r>
            <a:r>
              <a:rPr lang="en-US" altLang="en-US" sz="1800" dirty="0"/>
              <a:t> </a:t>
            </a:r>
            <a:r>
              <a:rPr lang="en-US" altLang="en-US" sz="1800" dirty="0" err="1"/>
              <a:t>combinado</a:t>
            </a:r>
            <a:r>
              <a:rPr lang="en-US" altLang="en-US" sz="1800" dirty="0"/>
              <a:t>, o superior.</a:t>
            </a:r>
          </a:p>
          <a:p>
            <a:pPr algn="just">
              <a:lnSpc>
                <a:spcPct val="100000"/>
              </a:lnSpc>
              <a:spcBef>
                <a:spcPct val="0"/>
              </a:spcBef>
              <a:buFontTx/>
              <a:buNone/>
            </a:pPr>
            <a:r>
              <a:rPr lang="en-US" altLang="en-US" sz="1800" dirty="0"/>
              <a:t>Vale la </a:t>
            </a:r>
            <a:r>
              <a:rPr lang="en-US" altLang="en-US" sz="1800" dirty="0" err="1"/>
              <a:t>pena</a:t>
            </a:r>
            <a:r>
              <a:rPr lang="en-US" altLang="en-US" sz="1800" dirty="0"/>
              <a:t> </a:t>
            </a:r>
            <a:r>
              <a:rPr lang="en-US" altLang="en-US" sz="1800" dirty="0" err="1"/>
              <a:t>señalar</a:t>
            </a:r>
            <a:r>
              <a:rPr lang="en-US" altLang="en-US" sz="1800" dirty="0"/>
              <a:t> que </a:t>
            </a:r>
            <a:r>
              <a:rPr lang="en-US" altLang="en-US" sz="1800" dirty="0" err="1"/>
              <a:t>los</a:t>
            </a:r>
            <a:r>
              <a:rPr lang="en-US" altLang="en-US" sz="1800" dirty="0"/>
              <a:t> </a:t>
            </a:r>
            <a:r>
              <a:rPr lang="en-US" altLang="en-US" sz="1800" dirty="0" err="1"/>
              <a:t>relés</a:t>
            </a:r>
            <a:r>
              <a:rPr lang="en-US" altLang="en-US" sz="1800" dirty="0"/>
              <a:t> </a:t>
            </a:r>
            <a:r>
              <a:rPr lang="en-US" altLang="en-US" sz="1800" dirty="0" err="1"/>
              <a:t>diferenciales</a:t>
            </a:r>
            <a:r>
              <a:rPr lang="en-US" altLang="en-US" sz="1800" dirty="0"/>
              <a:t> del </a:t>
            </a:r>
            <a:r>
              <a:rPr lang="en-US" altLang="en-US" sz="1800" dirty="0" err="1"/>
              <a:t>estator</a:t>
            </a:r>
            <a:r>
              <a:rPr lang="en-US" altLang="en-US" sz="1800" dirty="0"/>
              <a:t> (87) </a:t>
            </a:r>
            <a:r>
              <a:rPr lang="en-US" altLang="en-US" sz="1800" dirty="0" err="1"/>
              <a:t>normalmente</a:t>
            </a:r>
            <a:r>
              <a:rPr lang="en-US" altLang="en-US" sz="1800" dirty="0"/>
              <a:t> no </a:t>
            </a:r>
            <a:r>
              <a:rPr lang="en-US" altLang="en-US" sz="1800" dirty="0" err="1"/>
              <a:t>serán</a:t>
            </a:r>
            <a:r>
              <a:rPr lang="en-US" altLang="en-US" sz="1800" dirty="0"/>
              <a:t> lo </a:t>
            </a:r>
            <a:r>
              <a:rPr lang="en-US" altLang="en-US" sz="1800" dirty="0" err="1"/>
              <a:t>suficientemente</a:t>
            </a:r>
            <a:r>
              <a:rPr lang="en-US" altLang="en-US" sz="1800" dirty="0"/>
              <a:t> </a:t>
            </a:r>
            <a:r>
              <a:rPr lang="en-US" altLang="en-US" sz="1800" dirty="0" err="1"/>
              <a:t>sensibles</a:t>
            </a:r>
            <a:r>
              <a:rPr lang="en-US" altLang="en-US" sz="1800" dirty="0"/>
              <a:t> para </a:t>
            </a:r>
            <a:r>
              <a:rPr lang="en-US" altLang="en-US" sz="1800" dirty="0" err="1"/>
              <a:t>detectar</a:t>
            </a:r>
            <a:r>
              <a:rPr lang="en-US" altLang="en-US" sz="1800" dirty="0"/>
              <a:t> las </a:t>
            </a:r>
            <a:r>
              <a:rPr lang="en-US" altLang="en-US" sz="1800" dirty="0" err="1"/>
              <a:t>corrientes</a:t>
            </a:r>
            <a:r>
              <a:rPr lang="en-US" altLang="en-US" sz="1800" dirty="0"/>
              <a:t> de </a:t>
            </a:r>
            <a:r>
              <a:rPr lang="en-US" altLang="en-US" sz="1800" dirty="0" err="1"/>
              <a:t>falla</a:t>
            </a:r>
            <a:r>
              <a:rPr lang="en-US" altLang="en-US" sz="1800" dirty="0"/>
              <a:t> a </a:t>
            </a:r>
            <a:r>
              <a:rPr lang="en-US" altLang="en-US" sz="1800" dirty="0" err="1"/>
              <a:t>tierra</a:t>
            </a:r>
            <a:r>
              <a:rPr lang="en-US" altLang="en-US" sz="1800" dirty="0"/>
              <a:t> </a:t>
            </a:r>
            <a:r>
              <a:rPr lang="en-US" altLang="en-US" sz="1800" dirty="0" err="1"/>
              <a:t>bajas</a:t>
            </a:r>
            <a:r>
              <a:rPr lang="en-US" altLang="en-US" sz="1800" dirty="0"/>
              <a:t> que </a:t>
            </a:r>
            <a:r>
              <a:rPr lang="en-US" altLang="en-US" sz="1800" dirty="0" err="1"/>
              <a:t>están</a:t>
            </a:r>
            <a:r>
              <a:rPr lang="en-US" altLang="en-US" sz="1800" dirty="0"/>
              <a:t> </a:t>
            </a:r>
            <a:r>
              <a:rPr lang="en-US" altLang="en-US" sz="1800" dirty="0" err="1"/>
              <a:t>limitadas</a:t>
            </a:r>
            <a:r>
              <a:rPr lang="en-US" altLang="en-US" sz="1800" dirty="0"/>
              <a:t> </a:t>
            </a:r>
            <a:r>
              <a:rPr lang="en-US" altLang="en-US" sz="1800" dirty="0" err="1"/>
              <a:t>por</a:t>
            </a:r>
            <a:r>
              <a:rPr lang="en-US" altLang="en-US" sz="1800" dirty="0"/>
              <a:t> un NER de </a:t>
            </a:r>
            <a:r>
              <a:rPr lang="en-US" altLang="en-US" sz="1800" dirty="0" err="1"/>
              <a:t>alta</a:t>
            </a:r>
            <a:r>
              <a:rPr lang="en-US" altLang="en-US" sz="1800" dirty="0"/>
              <a:t> </a:t>
            </a:r>
            <a:r>
              <a:rPr lang="en-US" altLang="en-US" sz="1800" dirty="0" err="1"/>
              <a:t>resistencia</a:t>
            </a:r>
            <a:r>
              <a:rPr lang="en-US" altLang="en-US" sz="1800" dirty="0"/>
              <a:t>. Con la </a:t>
            </a:r>
            <a:r>
              <a:rPr lang="en-US" altLang="en-US" sz="1800" dirty="0" err="1"/>
              <a:t>practica</a:t>
            </a:r>
            <a:r>
              <a:rPr lang="en-US" altLang="en-US" sz="1800" dirty="0"/>
              <a:t> </a:t>
            </a:r>
            <a:r>
              <a:rPr lang="en-US" altLang="en-US" sz="1800" dirty="0" err="1"/>
              <a:t>moderna</a:t>
            </a:r>
            <a:r>
              <a:rPr lang="en-US" altLang="en-US" sz="1800" dirty="0"/>
              <a:t> que </a:t>
            </a:r>
            <a:r>
              <a:rPr lang="en-US" altLang="en-US" sz="1800" dirty="0" err="1"/>
              <a:t>es</a:t>
            </a:r>
            <a:r>
              <a:rPr lang="en-US" altLang="en-US" sz="1800" dirty="0"/>
              <a:t> </a:t>
            </a:r>
            <a:r>
              <a:rPr lang="en-US" altLang="en-US" sz="1800" dirty="0" err="1"/>
              <a:t>limitar</a:t>
            </a:r>
            <a:r>
              <a:rPr lang="en-US" altLang="en-US" sz="1800" dirty="0"/>
              <a:t> </a:t>
            </a:r>
            <a:r>
              <a:rPr lang="en-US" altLang="en-US" sz="1800" dirty="0" err="1"/>
              <a:t>estas</a:t>
            </a:r>
            <a:r>
              <a:rPr lang="en-US" altLang="en-US" sz="1800" dirty="0"/>
              <a:t> </a:t>
            </a:r>
            <a:r>
              <a:rPr lang="en-US" altLang="en-US" sz="1800" dirty="0" err="1"/>
              <a:t>corrientes</a:t>
            </a:r>
            <a:r>
              <a:rPr lang="en-US" altLang="en-US" sz="1800" dirty="0"/>
              <a:t> a </a:t>
            </a:r>
            <a:r>
              <a:rPr lang="en-US" altLang="en-US" sz="1800" dirty="0" err="1"/>
              <a:t>típicamente</a:t>
            </a:r>
            <a:r>
              <a:rPr lang="en-US" altLang="en-US" sz="1800" dirty="0"/>
              <a:t> 20 A, </a:t>
            </a:r>
            <a:r>
              <a:rPr lang="en-US" altLang="en-US" sz="1800" dirty="0" err="1"/>
              <a:t>es</a:t>
            </a:r>
            <a:r>
              <a:rPr lang="en-US" altLang="en-US" sz="1800" dirty="0"/>
              <a:t> </a:t>
            </a:r>
            <a:r>
              <a:rPr lang="en-US" altLang="en-US" sz="1800" dirty="0" err="1"/>
              <a:t>necesario</a:t>
            </a:r>
            <a:r>
              <a:rPr lang="en-US" altLang="en-US" sz="1800" dirty="0"/>
              <a:t> </a:t>
            </a:r>
            <a:r>
              <a:rPr lang="en-US" altLang="en-US" sz="1800" dirty="0" err="1"/>
              <a:t>instalar</a:t>
            </a:r>
            <a:r>
              <a:rPr lang="en-US" altLang="en-US" sz="1800" dirty="0"/>
              <a:t> </a:t>
            </a:r>
            <a:r>
              <a:rPr lang="en-US" altLang="en-US" sz="1800" dirty="0" err="1"/>
              <a:t>relés</a:t>
            </a:r>
            <a:r>
              <a:rPr lang="en-US" altLang="en-US" sz="1800" dirty="0"/>
              <a:t> de </a:t>
            </a:r>
            <a:r>
              <a:rPr lang="en-US" altLang="en-US" sz="1800" dirty="0" err="1"/>
              <a:t>falla</a:t>
            </a:r>
            <a:r>
              <a:rPr lang="en-US" altLang="en-US" sz="1800" dirty="0"/>
              <a:t> a </a:t>
            </a:r>
            <a:r>
              <a:rPr lang="en-US" altLang="en-US" sz="1800" dirty="0" err="1"/>
              <a:t>tierra</a:t>
            </a:r>
            <a:r>
              <a:rPr lang="en-US" altLang="en-US" sz="1800" dirty="0"/>
              <a:t> </a:t>
            </a:r>
            <a:r>
              <a:rPr lang="en-US" altLang="en-US" sz="1800" dirty="0" err="1"/>
              <a:t>restringida</a:t>
            </a:r>
            <a:r>
              <a:rPr lang="en-US" altLang="en-US" sz="1800" dirty="0"/>
              <a:t> (64).</a:t>
            </a:r>
          </a:p>
        </p:txBody>
      </p:sp>
    </p:spTree>
    <p:extLst>
      <p:ext uri="{BB962C8B-B14F-4D97-AF65-F5344CB8AC3E}">
        <p14:creationId xmlns:p14="http://schemas.microsoft.com/office/powerpoint/2010/main" val="4789204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Rectángulo 1"/>
          <p:cNvSpPr>
            <a:spLocks noChangeArrowheads="1"/>
          </p:cNvSpPr>
          <p:nvPr/>
        </p:nvSpPr>
        <p:spPr bwMode="auto">
          <a:xfrm>
            <a:off x="250825" y="347663"/>
            <a:ext cx="11561763"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pPr>
            <a:r>
              <a:rPr lang="en-US" altLang="en-US" sz="1800" b="1"/>
              <a:t>12.2.8 Sobretensión en terminales</a:t>
            </a:r>
          </a:p>
          <a:p>
            <a:pPr>
              <a:lnSpc>
                <a:spcPct val="100000"/>
              </a:lnSpc>
              <a:spcBef>
                <a:spcPct val="0"/>
              </a:spcBef>
              <a:buFontTx/>
              <a:buNone/>
            </a:pPr>
            <a:endParaRPr lang="en-US" altLang="en-US" sz="1800"/>
          </a:p>
          <a:p>
            <a:pPr algn="just">
              <a:lnSpc>
                <a:spcPct val="100000"/>
              </a:lnSpc>
              <a:spcBef>
                <a:spcPct val="0"/>
              </a:spcBef>
              <a:buFontTx/>
              <a:buNone/>
            </a:pPr>
            <a:r>
              <a:rPr lang="en-US" altLang="en-US" sz="1800"/>
              <a:t>Si la tensión en terminales de un generador persiste por encima del 110% de su valor nominal, entonces es posible que el regulador automático de tensión (AVR) del generador haya desarrollado una falla dentro de su circuitos de control (Causa alternativa, en el caso de generadores con alta resistencia neutro tierra, es que hay un defecto a tierra en una fase.)</a:t>
            </a:r>
          </a:p>
          <a:p>
            <a:pPr algn="just">
              <a:lnSpc>
                <a:spcPct val="100000"/>
              </a:lnSpc>
              <a:spcBef>
                <a:spcPct val="0"/>
              </a:spcBef>
              <a:buFontTx/>
              <a:buNone/>
            </a:pPr>
            <a:r>
              <a:rPr lang="en-US" altLang="en-US" sz="1800"/>
              <a:t>Una tensión en terminales excesivo del generador implica que la excitatriz está siendo forzada a producir una alta corriente de rotor en el generador. En consecuencia, tanto el propio generador como su excitatriz están siendo sobrecargados en términos de corriente y, por lo tanto, pueden sobrecalentarse.</a:t>
            </a:r>
          </a:p>
          <a:p>
            <a:pPr algn="just">
              <a:lnSpc>
                <a:spcPct val="100000"/>
              </a:lnSpc>
              <a:spcBef>
                <a:spcPct val="0"/>
              </a:spcBef>
              <a:buFontTx/>
              <a:buNone/>
            </a:pPr>
            <a:r>
              <a:rPr lang="en-US" altLang="en-US" sz="1800"/>
              <a:t>Dado que el generador está alimentando al sistema de potencia a un tensión elevado, todos los transformadores y consumidores cerca del generador recibirán un tensión excesivo. En esta situación los transformadores y los motores en particular pueden estar sobreexcitados y su corriente de magnetización aumentará bruscamente.</a:t>
            </a:r>
          </a:p>
          <a:p>
            <a:pPr algn="just">
              <a:lnSpc>
                <a:spcPct val="100000"/>
              </a:lnSpc>
              <a:spcBef>
                <a:spcPct val="0"/>
              </a:spcBef>
              <a:buFontTx/>
              <a:buNone/>
            </a:pPr>
            <a:r>
              <a:rPr lang="en-US" altLang="en-US" sz="1800"/>
              <a:t>Una corriente de magnetización excesiva puede ir acompañada de un sobrecalentamiento de las láminas del núcleo de hierro.</a:t>
            </a:r>
          </a:p>
          <a:p>
            <a:pPr algn="just">
              <a:lnSpc>
                <a:spcPct val="100000"/>
              </a:lnSpc>
              <a:spcBef>
                <a:spcPct val="0"/>
              </a:spcBef>
              <a:buFontTx/>
              <a:buNone/>
            </a:pPr>
            <a:r>
              <a:rPr lang="en-US" altLang="en-US" sz="1800"/>
              <a:t>Otros consumidores como inversores, cargadores de baterías, luminarias, sistemas electrónicos también pueden reaccionar desfavorablemente ante una tensión de alimentación excesiva.</a:t>
            </a:r>
          </a:p>
          <a:p>
            <a:pPr algn="just">
              <a:lnSpc>
                <a:spcPct val="100000"/>
              </a:lnSpc>
              <a:spcBef>
                <a:spcPct val="0"/>
              </a:spcBef>
              <a:buFontTx/>
              <a:buNone/>
            </a:pPr>
            <a:r>
              <a:rPr lang="en-US" altLang="en-US" sz="1800"/>
              <a:t>Si varios generadores están funcionando en paralelo y uno de de ellos tiene un AVR defectuoso, entonces los generadores en buen estado pueden subexcitarse a medida que sus AVR responden al alta tensión del sistema. Esta situación podría conducir a un funcionamiento inestable si los ángulos del rotor del generador se vuelven demasiados grandes.</a:t>
            </a:r>
          </a:p>
          <a:p>
            <a:pPr algn="just">
              <a:lnSpc>
                <a:spcPct val="100000"/>
              </a:lnSpc>
              <a:spcBef>
                <a:spcPct val="0"/>
              </a:spcBef>
              <a:buFontTx/>
              <a:buNone/>
            </a:pPr>
            <a:r>
              <a:rPr lang="en-US" altLang="en-US" sz="1800"/>
              <a:t>Para proteger el sistema ante un alta tensión prolongado, la práctica habitual es instalar un relé de sobretensión (59) en cada uno de los interruptores automáticos del generador o en su barra común. Los ajustes del relé suelen estar configurados para operar al 115 %, con un retraso de tiempo entre 0,5 y 10,0 s.</a:t>
            </a:r>
          </a:p>
          <a:p>
            <a:pPr algn="just">
              <a:lnSpc>
                <a:spcPct val="100000"/>
              </a:lnSpc>
              <a:spcBef>
                <a:spcPct val="0"/>
              </a:spcBef>
              <a:buFontTx/>
              <a:buNone/>
            </a:pPr>
            <a:endParaRPr lang="en-US" altLang="en-US" sz="1800"/>
          </a:p>
        </p:txBody>
      </p:sp>
    </p:spTree>
    <p:extLst>
      <p:ext uri="{BB962C8B-B14F-4D97-AF65-F5344CB8AC3E}">
        <p14:creationId xmlns:p14="http://schemas.microsoft.com/office/powerpoint/2010/main" val="16721155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Rectángulo 1"/>
          <p:cNvSpPr>
            <a:spLocks noChangeArrowheads="1"/>
          </p:cNvSpPr>
          <p:nvPr/>
        </p:nvSpPr>
        <p:spPr bwMode="auto">
          <a:xfrm>
            <a:off x="300038" y="254000"/>
            <a:ext cx="11536362"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dirty="0"/>
              <a:t>12.2.9 </a:t>
            </a:r>
            <a:r>
              <a:rPr lang="en-US" altLang="en-US" sz="1800" b="1" dirty="0" err="1" smtClean="0"/>
              <a:t>Subtensión</a:t>
            </a:r>
            <a:r>
              <a:rPr lang="en-US" altLang="en-US" sz="1800" b="1" dirty="0" smtClean="0"/>
              <a:t> </a:t>
            </a:r>
            <a:r>
              <a:rPr lang="en-US" altLang="en-US" sz="1800" b="1" dirty="0" err="1"/>
              <a:t>en</a:t>
            </a:r>
            <a:r>
              <a:rPr lang="en-US" altLang="en-US" sz="1800" b="1" dirty="0"/>
              <a:t> </a:t>
            </a:r>
            <a:r>
              <a:rPr lang="en-US" altLang="en-US" sz="1800" b="1" dirty="0" err="1"/>
              <a:t>terminales</a:t>
            </a:r>
            <a:endParaRPr lang="en-US" altLang="en-US" sz="1800" b="1" dirty="0"/>
          </a:p>
          <a:p>
            <a:pPr algn="just">
              <a:lnSpc>
                <a:spcPct val="100000"/>
              </a:lnSpc>
              <a:spcBef>
                <a:spcPct val="0"/>
              </a:spcBef>
              <a:buFontTx/>
              <a:buNone/>
            </a:pPr>
            <a:endParaRPr lang="en-US" altLang="en-US" sz="1800" b="1" dirty="0"/>
          </a:p>
          <a:p>
            <a:pPr algn="just">
              <a:lnSpc>
                <a:spcPct val="100000"/>
              </a:lnSpc>
              <a:spcBef>
                <a:spcPct val="0"/>
              </a:spcBef>
              <a:buFontTx/>
              <a:buNone/>
            </a:pPr>
            <a:r>
              <a:rPr lang="en-US" altLang="en-US" sz="1800" dirty="0" err="1"/>
              <a:t>Una</a:t>
            </a:r>
            <a:r>
              <a:rPr lang="en-US" altLang="en-US" sz="1800" dirty="0"/>
              <a:t> </a:t>
            </a:r>
            <a:r>
              <a:rPr lang="en-US" altLang="en-US" sz="1800" dirty="0" err="1"/>
              <a:t>subtensión</a:t>
            </a:r>
            <a:r>
              <a:rPr lang="en-US" altLang="en-US" sz="1800" dirty="0"/>
              <a:t> </a:t>
            </a:r>
            <a:r>
              <a:rPr lang="en-US" altLang="en-US" sz="1800" dirty="0" err="1"/>
              <a:t>prolongada</a:t>
            </a:r>
            <a:r>
              <a:rPr lang="en-US" altLang="en-US" sz="1800" dirty="0"/>
              <a:t> </a:t>
            </a:r>
            <a:r>
              <a:rPr lang="en-US" altLang="en-US" sz="1800" dirty="0" err="1"/>
              <a:t>implica</a:t>
            </a:r>
            <a:r>
              <a:rPr lang="en-US" altLang="en-US" sz="1800" dirty="0"/>
              <a:t> que hay </a:t>
            </a:r>
            <a:r>
              <a:rPr lang="en-US" altLang="en-US" sz="1800" dirty="0" err="1"/>
              <a:t>una</a:t>
            </a:r>
            <a:r>
              <a:rPr lang="en-US" altLang="en-US" sz="1800" dirty="0"/>
              <a:t> </a:t>
            </a:r>
            <a:r>
              <a:rPr lang="en-US" altLang="en-US" sz="1800" dirty="0" err="1"/>
              <a:t>falla</a:t>
            </a:r>
            <a:r>
              <a:rPr lang="en-US" altLang="en-US" sz="1800" dirty="0"/>
              <a:t> </a:t>
            </a:r>
            <a:r>
              <a:rPr lang="en-US" altLang="en-US" sz="1800" dirty="0" err="1"/>
              <a:t>en</a:t>
            </a:r>
            <a:r>
              <a:rPr lang="en-US" altLang="en-US" sz="1800" dirty="0"/>
              <a:t> el AVR o que hay un </a:t>
            </a:r>
            <a:r>
              <a:rPr lang="en-US" altLang="en-US" sz="1800" dirty="0" err="1"/>
              <a:t>exceso</a:t>
            </a:r>
            <a:r>
              <a:rPr lang="en-US" altLang="en-US" sz="1800" dirty="0"/>
              <a:t> de </a:t>
            </a:r>
            <a:r>
              <a:rPr lang="en-US" altLang="en-US" sz="1800" dirty="0" err="1"/>
              <a:t>corriente</a:t>
            </a:r>
            <a:r>
              <a:rPr lang="en-US" altLang="en-US" sz="1800" dirty="0"/>
              <a:t> </a:t>
            </a:r>
            <a:r>
              <a:rPr lang="en-US" altLang="en-US" sz="1800" dirty="0" err="1"/>
              <a:t>aportada</a:t>
            </a:r>
            <a:r>
              <a:rPr lang="en-US" altLang="en-US" sz="1800" dirty="0"/>
              <a:t> </a:t>
            </a:r>
            <a:r>
              <a:rPr lang="en-US" altLang="en-US" sz="1800" dirty="0" err="1"/>
              <a:t>por</a:t>
            </a:r>
            <a:r>
              <a:rPr lang="en-US" altLang="en-US" sz="1800" dirty="0"/>
              <a:t> el </a:t>
            </a:r>
            <a:r>
              <a:rPr lang="en-US" altLang="en-US" sz="1800" dirty="0" err="1"/>
              <a:t>generador</a:t>
            </a:r>
            <a:r>
              <a:rPr lang="en-US" altLang="en-US" sz="1800" dirty="0"/>
              <a:t>. </a:t>
            </a:r>
            <a:r>
              <a:rPr lang="en-US" altLang="en-US" sz="1800" dirty="0" err="1"/>
              <a:t>Una</a:t>
            </a:r>
            <a:r>
              <a:rPr lang="en-US" altLang="en-US" sz="1800" dirty="0"/>
              <a:t> </a:t>
            </a:r>
            <a:r>
              <a:rPr lang="en-US" altLang="en-US" sz="1800" dirty="0" err="1"/>
              <a:t>corriente</a:t>
            </a:r>
            <a:r>
              <a:rPr lang="en-US" altLang="en-US" sz="1800" dirty="0"/>
              <a:t> </a:t>
            </a:r>
            <a:r>
              <a:rPr lang="en-US" altLang="en-US" sz="1800" dirty="0" err="1"/>
              <a:t>excesiva</a:t>
            </a:r>
            <a:r>
              <a:rPr lang="en-US" altLang="en-US" sz="1800" dirty="0"/>
              <a:t> </a:t>
            </a:r>
            <a:r>
              <a:rPr lang="en-US" altLang="en-US" sz="1800" dirty="0" err="1"/>
              <a:t>puede</a:t>
            </a:r>
            <a:r>
              <a:rPr lang="en-US" altLang="en-US" sz="1800" dirty="0"/>
              <a:t> </a:t>
            </a:r>
            <a:r>
              <a:rPr lang="en-US" altLang="en-US" sz="1800" dirty="0" err="1"/>
              <a:t>deberse</a:t>
            </a:r>
            <a:r>
              <a:rPr lang="en-US" altLang="en-US" sz="1800" dirty="0"/>
              <a:t> a </a:t>
            </a:r>
            <a:r>
              <a:rPr lang="en-US" altLang="en-US" sz="1800" dirty="0" err="1"/>
              <a:t>una</a:t>
            </a:r>
            <a:r>
              <a:rPr lang="en-US" altLang="en-US" sz="1800" dirty="0"/>
              <a:t> </a:t>
            </a:r>
            <a:r>
              <a:rPr lang="en-US" altLang="en-US" sz="1800" dirty="0" err="1"/>
              <a:t>falla</a:t>
            </a:r>
            <a:r>
              <a:rPr lang="en-US" altLang="en-US" sz="1800" dirty="0"/>
              <a:t> </a:t>
            </a:r>
            <a:r>
              <a:rPr lang="en-US" altLang="en-US" sz="1800" dirty="0" err="1"/>
              <a:t>en</a:t>
            </a:r>
            <a:r>
              <a:rPr lang="en-US" altLang="en-US" sz="1800" dirty="0"/>
              <a:t> el </a:t>
            </a:r>
            <a:r>
              <a:rPr lang="en-US" altLang="en-US" sz="1800" dirty="0" err="1"/>
              <a:t>sistema</a:t>
            </a:r>
            <a:r>
              <a:rPr lang="en-US" altLang="en-US" sz="1800" dirty="0"/>
              <a:t> o a </a:t>
            </a:r>
            <a:r>
              <a:rPr lang="en-US" altLang="en-US" sz="1800" dirty="0" err="1"/>
              <a:t>una</a:t>
            </a:r>
            <a:r>
              <a:rPr lang="en-US" altLang="en-US" sz="1800" dirty="0"/>
              <a:t> </a:t>
            </a:r>
            <a:r>
              <a:rPr lang="en-US" altLang="en-US" sz="1800" dirty="0" err="1"/>
              <a:t>sobrecarga</a:t>
            </a:r>
            <a:r>
              <a:rPr lang="en-US" altLang="en-US" sz="1800" dirty="0"/>
              <a:t> </a:t>
            </a:r>
            <a:r>
              <a:rPr lang="en-US" altLang="en-US" sz="1800" dirty="0" err="1"/>
              <a:t>causada</a:t>
            </a:r>
            <a:r>
              <a:rPr lang="en-US" altLang="en-US" sz="1800" dirty="0"/>
              <a:t>, </a:t>
            </a:r>
            <a:r>
              <a:rPr lang="en-US" altLang="en-US" sz="1800" dirty="0" err="1"/>
              <a:t>por</a:t>
            </a:r>
            <a:r>
              <a:rPr lang="en-US" altLang="en-US" sz="1800" dirty="0"/>
              <a:t> </a:t>
            </a:r>
            <a:r>
              <a:rPr lang="en-US" altLang="en-US" sz="1800" dirty="0" err="1"/>
              <a:t>ejemplo</a:t>
            </a:r>
            <a:r>
              <a:rPr lang="en-US" altLang="en-US" sz="1800" dirty="0"/>
              <a:t>, </a:t>
            </a:r>
            <a:r>
              <a:rPr lang="en-US" altLang="en-US" sz="1800" dirty="0" err="1"/>
              <a:t>por</a:t>
            </a:r>
            <a:r>
              <a:rPr lang="en-US" altLang="en-US" sz="1800" dirty="0"/>
              <a:t> la </a:t>
            </a:r>
            <a:r>
              <a:rPr lang="en-US" altLang="en-US" sz="1800" dirty="0" err="1"/>
              <a:t>pérdida</a:t>
            </a:r>
            <a:r>
              <a:rPr lang="en-US" altLang="en-US" sz="1800" dirty="0"/>
              <a:t> de un </a:t>
            </a:r>
            <a:r>
              <a:rPr lang="en-US" altLang="en-US" sz="1800" dirty="0" err="1"/>
              <a:t>generador</a:t>
            </a:r>
            <a:r>
              <a:rPr lang="en-US" altLang="en-US" sz="1800" dirty="0"/>
              <a:t> sin la </a:t>
            </a:r>
            <a:r>
              <a:rPr lang="en-US" altLang="en-US" sz="1800" dirty="0" err="1"/>
              <a:t>correspondiente</a:t>
            </a:r>
            <a:r>
              <a:rPr lang="en-US" altLang="en-US" sz="1800" dirty="0"/>
              <a:t> </a:t>
            </a:r>
            <a:r>
              <a:rPr lang="en-US" altLang="en-US" sz="1800" dirty="0" err="1"/>
              <a:t>desconexión</a:t>
            </a:r>
            <a:r>
              <a:rPr lang="en-US" altLang="en-US" sz="1800" dirty="0"/>
              <a:t> de </a:t>
            </a:r>
            <a:r>
              <a:rPr lang="en-US" altLang="en-US" sz="1800" dirty="0" err="1"/>
              <a:t>carga</a:t>
            </a:r>
            <a:r>
              <a:rPr lang="en-US" altLang="en-US" sz="1800" dirty="0"/>
              <a:t>. Si la causa </a:t>
            </a:r>
            <a:r>
              <a:rPr lang="en-US" altLang="en-US" sz="1800" dirty="0" err="1"/>
              <a:t>es</a:t>
            </a:r>
            <a:r>
              <a:rPr lang="en-US" altLang="en-US" sz="1800" dirty="0"/>
              <a:t> </a:t>
            </a:r>
            <a:r>
              <a:rPr lang="en-US" altLang="en-US" sz="1800" dirty="0" err="1"/>
              <a:t>corriente</a:t>
            </a:r>
            <a:r>
              <a:rPr lang="en-US" altLang="en-US" sz="1800" dirty="0"/>
              <a:t> </a:t>
            </a:r>
            <a:r>
              <a:rPr lang="en-US" altLang="en-US" sz="1800" dirty="0" err="1"/>
              <a:t>excesiva</a:t>
            </a:r>
            <a:r>
              <a:rPr lang="en-US" altLang="en-US" sz="1800" dirty="0"/>
              <a:t>, </a:t>
            </a:r>
            <a:r>
              <a:rPr lang="en-US" altLang="en-US" sz="1800" dirty="0" err="1"/>
              <a:t>pero</a:t>
            </a:r>
            <a:r>
              <a:rPr lang="en-US" altLang="en-US" sz="1800" dirty="0"/>
              <a:t> la </a:t>
            </a:r>
            <a:r>
              <a:rPr lang="en-US" altLang="en-US" sz="1800" dirty="0" err="1"/>
              <a:t>tensión</a:t>
            </a:r>
            <a:r>
              <a:rPr lang="en-US" altLang="en-US" sz="1800" dirty="0"/>
              <a:t> </a:t>
            </a:r>
            <a:r>
              <a:rPr lang="en-US" altLang="en-US" sz="1800" dirty="0" err="1"/>
              <a:t>sigue</a:t>
            </a:r>
            <a:r>
              <a:rPr lang="en-US" altLang="en-US" sz="1800" dirty="0"/>
              <a:t> </a:t>
            </a:r>
            <a:r>
              <a:rPr lang="en-US" altLang="en-US" sz="1800" dirty="0" err="1"/>
              <a:t>siendo</a:t>
            </a:r>
            <a:r>
              <a:rPr lang="en-US" altLang="en-US" sz="1800" dirty="0"/>
              <a:t> lo </a:t>
            </a:r>
            <a:r>
              <a:rPr lang="en-US" altLang="en-US" sz="1800" dirty="0" err="1"/>
              <a:t>suficientemente</a:t>
            </a:r>
            <a:r>
              <a:rPr lang="en-US" altLang="en-US" sz="1800" dirty="0"/>
              <a:t> alto para </a:t>
            </a:r>
            <a:r>
              <a:rPr lang="en-US" altLang="en-US" sz="1800" dirty="0" err="1"/>
              <a:t>mantener</a:t>
            </a:r>
            <a:r>
              <a:rPr lang="en-US" altLang="en-US" sz="1800" dirty="0"/>
              <a:t> a </a:t>
            </a:r>
            <a:r>
              <a:rPr lang="en-US" altLang="en-US" sz="1800" dirty="0" err="1"/>
              <a:t>los</a:t>
            </a:r>
            <a:r>
              <a:rPr lang="en-US" altLang="en-US" sz="1800" dirty="0"/>
              <a:t> </a:t>
            </a:r>
            <a:r>
              <a:rPr lang="en-US" altLang="en-US" sz="1800" dirty="0" err="1"/>
              <a:t>consumidores</a:t>
            </a:r>
            <a:r>
              <a:rPr lang="en-US" altLang="en-US" sz="1800" dirty="0"/>
              <a:t>, </a:t>
            </a:r>
            <a:r>
              <a:rPr lang="en-US" altLang="en-US" sz="1800" dirty="0" err="1"/>
              <a:t>entonces</a:t>
            </a:r>
            <a:r>
              <a:rPr lang="en-US" altLang="en-US" sz="1800" dirty="0"/>
              <a:t> la </a:t>
            </a:r>
            <a:r>
              <a:rPr lang="en-US" altLang="en-US" sz="1800" dirty="0" err="1" smtClean="0"/>
              <a:t>protección</a:t>
            </a:r>
            <a:r>
              <a:rPr lang="en-US" altLang="en-US" sz="1800" dirty="0" smtClean="0"/>
              <a:t> </a:t>
            </a:r>
            <a:r>
              <a:rPr lang="en-US" altLang="en-US" sz="1800" dirty="0" err="1" smtClean="0"/>
              <a:t>por</a:t>
            </a:r>
            <a:r>
              <a:rPr lang="en-US" altLang="en-US" sz="1800" dirty="0" smtClean="0"/>
              <a:t> </a:t>
            </a:r>
            <a:r>
              <a:rPr lang="en-US" altLang="en-US" sz="1800" dirty="0" err="1"/>
              <a:t>sobrecorriente</a:t>
            </a:r>
            <a:r>
              <a:rPr lang="en-US" altLang="en-US" sz="1800" dirty="0"/>
              <a:t> del </a:t>
            </a:r>
            <a:r>
              <a:rPr lang="en-US" altLang="en-US" sz="1800" dirty="0" err="1"/>
              <a:t>generador</a:t>
            </a:r>
            <a:r>
              <a:rPr lang="en-US" altLang="en-US" sz="1800" dirty="0"/>
              <a:t> </a:t>
            </a:r>
            <a:r>
              <a:rPr lang="en-US" altLang="en-US" sz="1800" dirty="0" err="1"/>
              <a:t>puede</a:t>
            </a:r>
            <a:r>
              <a:rPr lang="en-US" altLang="en-US" sz="1800" dirty="0"/>
              <a:t> </a:t>
            </a:r>
            <a:r>
              <a:rPr lang="en-US" altLang="en-US" sz="1800" dirty="0" err="1"/>
              <a:t>tardar</a:t>
            </a:r>
            <a:r>
              <a:rPr lang="en-US" altLang="en-US" sz="1800" dirty="0"/>
              <a:t> </a:t>
            </a:r>
            <a:r>
              <a:rPr lang="en-US" altLang="en-US" sz="1800" dirty="0" err="1"/>
              <a:t>demasiado</a:t>
            </a:r>
            <a:r>
              <a:rPr lang="en-US" altLang="en-US" sz="1800" dirty="0"/>
              <a:t> </a:t>
            </a:r>
            <a:r>
              <a:rPr lang="en-US" altLang="en-US" sz="1800" dirty="0" err="1"/>
              <a:t>en</a:t>
            </a:r>
            <a:r>
              <a:rPr lang="en-US" altLang="en-US" sz="1800" dirty="0"/>
              <a:t> </a:t>
            </a:r>
            <a:r>
              <a:rPr lang="en-US" altLang="en-US" sz="1800" dirty="0" err="1"/>
              <a:t>funcionar</a:t>
            </a:r>
            <a:r>
              <a:rPr lang="en-US" altLang="en-US" sz="1800" dirty="0"/>
              <a:t>, </a:t>
            </a:r>
            <a:r>
              <a:rPr lang="en-US" altLang="en-US" sz="1800" dirty="0" err="1"/>
              <a:t>en</a:t>
            </a:r>
            <a:r>
              <a:rPr lang="en-US" altLang="en-US" sz="1800" dirty="0"/>
              <a:t> particular </a:t>
            </a:r>
            <a:r>
              <a:rPr lang="en-US" altLang="en-US" sz="1800" dirty="0" err="1"/>
              <a:t>si</a:t>
            </a:r>
            <a:r>
              <a:rPr lang="en-US" altLang="en-US" sz="1800" dirty="0"/>
              <a:t> se </a:t>
            </a:r>
            <a:r>
              <a:rPr lang="en-US" altLang="en-US" sz="1800" dirty="0" err="1"/>
              <a:t>trata</a:t>
            </a:r>
            <a:r>
              <a:rPr lang="en-US" altLang="en-US" sz="1800" dirty="0"/>
              <a:t> de un </a:t>
            </a:r>
            <a:r>
              <a:rPr lang="en-US" altLang="en-US" sz="1800" dirty="0" err="1"/>
              <a:t>relé</a:t>
            </a:r>
            <a:r>
              <a:rPr lang="en-US" altLang="en-US" sz="1800" dirty="0"/>
              <a:t> de </a:t>
            </a:r>
            <a:r>
              <a:rPr lang="en-US" altLang="en-US" sz="1800" dirty="0" err="1"/>
              <a:t>tensión</a:t>
            </a:r>
            <a:r>
              <a:rPr lang="en-US" altLang="en-US" sz="1800" dirty="0"/>
              <a:t> </a:t>
            </a:r>
            <a:r>
              <a:rPr lang="en-US" altLang="en-US" sz="1800" dirty="0" err="1"/>
              <a:t>restringida</a:t>
            </a:r>
            <a:r>
              <a:rPr lang="en-US" altLang="en-US" sz="1800" dirty="0"/>
              <a:t>. Se </a:t>
            </a:r>
            <a:r>
              <a:rPr lang="en-US" altLang="en-US" sz="1800" dirty="0" err="1"/>
              <a:t>utiliza</a:t>
            </a:r>
            <a:r>
              <a:rPr lang="en-US" altLang="en-US" sz="1800" dirty="0"/>
              <a:t> un </a:t>
            </a:r>
            <a:r>
              <a:rPr lang="en-US" altLang="en-US" sz="1800" dirty="0" err="1"/>
              <a:t>relé</a:t>
            </a:r>
            <a:r>
              <a:rPr lang="en-US" altLang="en-US" sz="1800" dirty="0"/>
              <a:t> de </a:t>
            </a:r>
            <a:r>
              <a:rPr lang="en-US" altLang="en-US" sz="1800" dirty="0" err="1"/>
              <a:t>mínima</a:t>
            </a:r>
            <a:r>
              <a:rPr lang="en-US" altLang="en-US" sz="1800" dirty="0"/>
              <a:t> </a:t>
            </a:r>
            <a:r>
              <a:rPr lang="en-US" altLang="en-US" sz="1800" dirty="0" err="1"/>
              <a:t>tensión</a:t>
            </a:r>
            <a:r>
              <a:rPr lang="en-US" altLang="en-US" sz="1800" dirty="0"/>
              <a:t> (27) para </a:t>
            </a:r>
            <a:r>
              <a:rPr lang="en-US" altLang="en-US" sz="1800" dirty="0" err="1"/>
              <a:t>disparar</a:t>
            </a:r>
            <a:r>
              <a:rPr lang="en-US" altLang="en-US" sz="1800" dirty="0"/>
              <a:t> el </a:t>
            </a:r>
            <a:r>
              <a:rPr lang="en-US" altLang="en-US" sz="1800" dirty="0" err="1"/>
              <a:t>generador</a:t>
            </a:r>
            <a:r>
              <a:rPr lang="en-US" altLang="en-US" sz="1800" dirty="0"/>
              <a:t> </a:t>
            </a:r>
            <a:r>
              <a:rPr lang="en-US" altLang="en-US" sz="1800" dirty="0" err="1"/>
              <a:t>si</a:t>
            </a:r>
            <a:r>
              <a:rPr lang="en-US" altLang="en-US" sz="1800" dirty="0"/>
              <a:t> la </a:t>
            </a:r>
            <a:r>
              <a:rPr lang="en-US" altLang="en-US" sz="1800" dirty="0" err="1"/>
              <a:t>tensión</a:t>
            </a:r>
            <a:r>
              <a:rPr lang="en-US" altLang="en-US" sz="1800" dirty="0"/>
              <a:t> </a:t>
            </a:r>
            <a:r>
              <a:rPr lang="en-US" altLang="en-US" sz="1800" dirty="0" err="1"/>
              <a:t>cae</a:t>
            </a:r>
            <a:r>
              <a:rPr lang="en-US" altLang="en-US" sz="1800" dirty="0"/>
              <a:t> </a:t>
            </a:r>
            <a:r>
              <a:rPr lang="en-US" altLang="en-US" sz="1800" dirty="0" err="1"/>
              <a:t>por</a:t>
            </a:r>
            <a:r>
              <a:rPr lang="en-US" altLang="en-US" sz="1800" dirty="0"/>
              <a:t> </a:t>
            </a:r>
            <a:r>
              <a:rPr lang="en-US" altLang="en-US" sz="1800" dirty="0" err="1"/>
              <a:t>debajo</a:t>
            </a:r>
            <a:r>
              <a:rPr lang="en-US" altLang="en-US" sz="1800" dirty="0"/>
              <a:t> de un valor </a:t>
            </a:r>
            <a:r>
              <a:rPr lang="en-US" altLang="en-US" sz="1800" dirty="0" err="1"/>
              <a:t>ﬁjo</a:t>
            </a:r>
            <a:r>
              <a:rPr lang="en-US" altLang="en-US" sz="1800" dirty="0"/>
              <a:t> </a:t>
            </a:r>
            <a:r>
              <a:rPr lang="en-US" altLang="en-US" sz="1800" dirty="0" err="1"/>
              <a:t>durante</a:t>
            </a:r>
            <a:r>
              <a:rPr lang="en-US" altLang="en-US" sz="1800" dirty="0"/>
              <a:t> un </a:t>
            </a:r>
            <a:r>
              <a:rPr lang="en-US" altLang="en-US" sz="1800" dirty="0" err="1"/>
              <a:t>tiempo</a:t>
            </a:r>
            <a:r>
              <a:rPr lang="en-US" altLang="en-US" sz="1800" dirty="0"/>
              <a:t> </a:t>
            </a:r>
            <a:r>
              <a:rPr lang="en-US" altLang="en-US" sz="1800" dirty="0" err="1"/>
              <a:t>deﬁnido</a:t>
            </a:r>
            <a:r>
              <a:rPr lang="en-US" altLang="en-US" sz="1800" dirty="0"/>
              <a:t>. Los </a:t>
            </a:r>
            <a:r>
              <a:rPr lang="en-US" altLang="en-US" sz="1800" dirty="0" err="1"/>
              <a:t>ajustes</a:t>
            </a:r>
            <a:r>
              <a:rPr lang="en-US" altLang="en-US" sz="1800" dirty="0"/>
              <a:t> </a:t>
            </a:r>
            <a:r>
              <a:rPr lang="en-US" altLang="en-US" sz="1800" dirty="0" err="1"/>
              <a:t>típicos</a:t>
            </a:r>
            <a:r>
              <a:rPr lang="en-US" altLang="en-US" sz="1800" dirty="0"/>
              <a:t> son 90% de la </a:t>
            </a:r>
            <a:r>
              <a:rPr lang="en-US" altLang="en-US" sz="1800" dirty="0" err="1"/>
              <a:t>tensión</a:t>
            </a:r>
            <a:r>
              <a:rPr lang="en-US" altLang="en-US" sz="1800" dirty="0"/>
              <a:t> nominal y entre 0.1 y 10.0 s. </a:t>
            </a:r>
            <a:r>
              <a:rPr lang="en-US" altLang="en-US" sz="1800" dirty="0" err="1"/>
              <a:t>Es</a:t>
            </a:r>
            <a:r>
              <a:rPr lang="en-US" altLang="en-US" sz="1800" dirty="0"/>
              <a:t> </a:t>
            </a:r>
            <a:r>
              <a:rPr lang="en-US" altLang="en-US" sz="1800" dirty="0" err="1"/>
              <a:t>posible</a:t>
            </a:r>
            <a:r>
              <a:rPr lang="en-US" altLang="en-US" sz="1800" dirty="0"/>
              <a:t> que se </a:t>
            </a:r>
            <a:r>
              <a:rPr lang="en-US" altLang="en-US" sz="1800" dirty="0" err="1"/>
              <a:t>necesite</a:t>
            </a:r>
            <a:r>
              <a:rPr lang="en-US" altLang="en-US" sz="1800" dirty="0"/>
              <a:t> </a:t>
            </a:r>
            <a:r>
              <a:rPr lang="en-US" altLang="en-US" sz="1800" dirty="0" err="1"/>
              <a:t>una</a:t>
            </a:r>
            <a:r>
              <a:rPr lang="en-US" altLang="en-US" sz="1800" dirty="0"/>
              <a:t> </a:t>
            </a:r>
            <a:r>
              <a:rPr lang="en-US" altLang="en-US" sz="1800" dirty="0" err="1"/>
              <a:t>demora</a:t>
            </a:r>
            <a:r>
              <a:rPr lang="en-US" altLang="en-US" sz="1800" dirty="0"/>
              <a:t> mayor </a:t>
            </a:r>
            <a:r>
              <a:rPr lang="en-US" altLang="en-US" sz="1800" dirty="0" err="1"/>
              <a:t>si</a:t>
            </a:r>
            <a:r>
              <a:rPr lang="en-US" altLang="en-US" sz="1800" dirty="0"/>
              <a:t> se </a:t>
            </a:r>
            <a:r>
              <a:rPr lang="en-US" altLang="en-US" sz="1800" dirty="0" err="1"/>
              <a:t>arrancan</a:t>
            </a:r>
            <a:r>
              <a:rPr lang="en-US" altLang="en-US" sz="1800" dirty="0"/>
              <a:t> </a:t>
            </a:r>
            <a:r>
              <a:rPr lang="en-US" altLang="en-US" sz="1800" dirty="0" err="1"/>
              <a:t>directamente</a:t>
            </a:r>
            <a:r>
              <a:rPr lang="en-US" altLang="en-US" sz="1800" dirty="0"/>
              <a:t> </a:t>
            </a:r>
            <a:r>
              <a:rPr lang="en-US" altLang="en-US" sz="1800" dirty="0" err="1"/>
              <a:t>motores</a:t>
            </a:r>
            <a:r>
              <a:rPr lang="en-US" altLang="en-US" sz="1800" dirty="0"/>
              <a:t> </a:t>
            </a:r>
            <a:r>
              <a:rPr lang="en-US" altLang="en-US" sz="1800" dirty="0" err="1"/>
              <a:t>grandes</a:t>
            </a:r>
            <a:r>
              <a:rPr lang="en-US" altLang="en-US" sz="1800" dirty="0"/>
              <a:t> con </a:t>
            </a:r>
            <a:r>
              <a:rPr lang="en-US" altLang="en-US" sz="1800" dirty="0" err="1"/>
              <a:t>tiempos</a:t>
            </a:r>
            <a:r>
              <a:rPr lang="en-US" altLang="en-US" sz="1800" dirty="0"/>
              <a:t> de </a:t>
            </a:r>
            <a:r>
              <a:rPr lang="en-US" altLang="en-US" sz="1800" dirty="0" err="1"/>
              <a:t>arranque</a:t>
            </a:r>
            <a:r>
              <a:rPr lang="en-US" altLang="en-US" sz="1800" dirty="0"/>
              <a:t> </a:t>
            </a:r>
            <a:r>
              <a:rPr lang="en-US" altLang="en-US" sz="1800" dirty="0" err="1"/>
              <a:t>en</a:t>
            </a:r>
            <a:r>
              <a:rPr lang="en-US" altLang="en-US" sz="1800" dirty="0"/>
              <a:t> </a:t>
            </a:r>
            <a:r>
              <a:rPr lang="en-US" altLang="en-US" sz="1800" dirty="0" err="1"/>
              <a:t>línea</a:t>
            </a:r>
            <a:r>
              <a:rPr lang="en-US" altLang="en-US" sz="1800" dirty="0"/>
              <a:t> </a:t>
            </a:r>
            <a:r>
              <a:rPr lang="en-US" altLang="en-US" sz="1800" dirty="0" err="1"/>
              <a:t>prolongados</a:t>
            </a:r>
            <a:r>
              <a:rPr lang="en-US" altLang="en-US" sz="1800" dirty="0"/>
              <a:t>, </a:t>
            </a:r>
            <a:r>
              <a:rPr lang="en-US" altLang="en-US" sz="1800" dirty="0" err="1"/>
              <a:t>en</a:t>
            </a:r>
            <a:r>
              <a:rPr lang="en-US" altLang="en-US" sz="1800" dirty="0"/>
              <a:t> las </a:t>
            </a:r>
            <a:r>
              <a:rPr lang="en-US" altLang="en-US" sz="1800" dirty="0" err="1"/>
              <a:t>mismas</a:t>
            </a:r>
            <a:r>
              <a:rPr lang="en-US" altLang="en-US" sz="1800" dirty="0"/>
              <a:t> </a:t>
            </a:r>
            <a:r>
              <a:rPr lang="en-US" altLang="en-US" sz="1800" dirty="0" err="1"/>
              <a:t>barras</a:t>
            </a:r>
            <a:r>
              <a:rPr lang="en-US" altLang="en-US" sz="1800" dirty="0"/>
              <a:t> que son </a:t>
            </a:r>
            <a:r>
              <a:rPr lang="en-US" altLang="en-US" sz="1800" dirty="0" err="1"/>
              <a:t>alimentadas</a:t>
            </a:r>
            <a:r>
              <a:rPr lang="en-US" altLang="en-US" sz="1800" dirty="0"/>
              <a:t> </a:t>
            </a:r>
            <a:r>
              <a:rPr lang="en-US" altLang="en-US" sz="1800" dirty="0" err="1"/>
              <a:t>por</a:t>
            </a:r>
            <a:r>
              <a:rPr lang="en-US" altLang="en-US" sz="1800" dirty="0"/>
              <a:t> </a:t>
            </a:r>
            <a:r>
              <a:rPr lang="en-US" altLang="en-US" sz="1800" dirty="0" err="1"/>
              <a:t>los</a:t>
            </a:r>
            <a:r>
              <a:rPr lang="en-US" altLang="en-US" sz="1800" dirty="0"/>
              <a:t> </a:t>
            </a:r>
            <a:r>
              <a:rPr lang="en-US" altLang="en-US" sz="1800" dirty="0" err="1"/>
              <a:t>generadores</a:t>
            </a:r>
            <a:r>
              <a:rPr lang="en-US" altLang="en-US" sz="1800" dirty="0"/>
              <a:t>. Este </a:t>
            </a:r>
            <a:r>
              <a:rPr lang="en-US" altLang="en-US" sz="1800" dirty="0" err="1"/>
              <a:t>relé</a:t>
            </a:r>
            <a:r>
              <a:rPr lang="en-US" altLang="en-US" sz="1800" dirty="0"/>
              <a:t> </a:t>
            </a:r>
            <a:r>
              <a:rPr lang="en-US" altLang="en-US" sz="1800" dirty="0" err="1"/>
              <a:t>deberá</a:t>
            </a:r>
            <a:r>
              <a:rPr lang="en-US" altLang="en-US" sz="1800" dirty="0"/>
              <a:t> </a:t>
            </a:r>
            <a:r>
              <a:rPr lang="en-US" altLang="en-US" sz="1800" dirty="0" err="1"/>
              <a:t>coordinarse</a:t>
            </a:r>
            <a:r>
              <a:rPr lang="en-US" altLang="en-US" sz="1800" dirty="0"/>
              <a:t> con un </a:t>
            </a:r>
            <a:r>
              <a:rPr lang="en-US" altLang="en-US" sz="1800" dirty="0" err="1"/>
              <a:t>relé</a:t>
            </a:r>
            <a:r>
              <a:rPr lang="en-US" altLang="en-US" sz="1800" dirty="0"/>
              <a:t> similar </a:t>
            </a:r>
            <a:r>
              <a:rPr lang="en-US" altLang="en-US" sz="1800" dirty="0" err="1"/>
              <a:t>utilizado</a:t>
            </a:r>
            <a:r>
              <a:rPr lang="en-US" altLang="en-US" sz="1800" dirty="0"/>
              <a:t> </a:t>
            </a:r>
            <a:r>
              <a:rPr lang="en-US" altLang="en-US" sz="1800" dirty="0" err="1"/>
              <a:t>en</a:t>
            </a:r>
            <a:r>
              <a:rPr lang="en-US" altLang="en-US" sz="1800" dirty="0"/>
              <a:t> las </a:t>
            </a:r>
            <a:r>
              <a:rPr lang="en-US" altLang="en-US" sz="1800" dirty="0" err="1"/>
              <a:t>barras</a:t>
            </a:r>
            <a:r>
              <a:rPr lang="en-US" altLang="en-US" sz="1800" dirty="0"/>
              <a:t> </a:t>
            </a:r>
            <a:r>
              <a:rPr lang="en-US" altLang="en-US" sz="1800" dirty="0" err="1"/>
              <a:t>colectoras</a:t>
            </a:r>
            <a:r>
              <a:rPr lang="en-US" altLang="en-US" sz="1800" dirty="0"/>
              <a:t> para </a:t>
            </a:r>
            <a:r>
              <a:rPr lang="en-US" altLang="en-US" sz="1800" dirty="0" err="1"/>
              <a:t>desconectar</a:t>
            </a:r>
            <a:r>
              <a:rPr lang="en-US" altLang="en-US" sz="1800" dirty="0"/>
              <a:t> </a:t>
            </a:r>
            <a:r>
              <a:rPr lang="en-US" altLang="en-US" sz="1800" dirty="0" err="1"/>
              <a:t>consumidores</a:t>
            </a:r>
            <a:r>
              <a:rPr lang="en-US" altLang="en-US" sz="1800" dirty="0"/>
              <a:t> </a:t>
            </a:r>
            <a:r>
              <a:rPr lang="en-US" altLang="en-US" sz="1800" dirty="0" err="1"/>
              <a:t>cuando</a:t>
            </a:r>
            <a:r>
              <a:rPr lang="en-US" altLang="en-US" sz="1800" dirty="0"/>
              <a:t> </a:t>
            </a:r>
            <a:r>
              <a:rPr lang="en-US" altLang="en-US" sz="1800" dirty="0" err="1"/>
              <a:t>una</a:t>
            </a:r>
            <a:r>
              <a:rPr lang="en-US" altLang="en-US" sz="1800" dirty="0"/>
              <a:t> </a:t>
            </a:r>
            <a:r>
              <a:rPr lang="en-US" altLang="en-US" sz="1800" dirty="0" err="1"/>
              <a:t>situación</a:t>
            </a:r>
            <a:r>
              <a:rPr lang="en-US" altLang="en-US" sz="1800" dirty="0"/>
              <a:t> de </a:t>
            </a:r>
            <a:r>
              <a:rPr lang="en-US" altLang="en-US" sz="1800" dirty="0" err="1"/>
              <a:t>sobrecarga</a:t>
            </a:r>
            <a:r>
              <a:rPr lang="en-US" altLang="en-US" sz="1800" dirty="0"/>
              <a:t> </a:t>
            </a:r>
            <a:r>
              <a:rPr lang="en-US" altLang="en-US" sz="1800" dirty="0" err="1"/>
              <a:t>es</a:t>
            </a:r>
            <a:r>
              <a:rPr lang="en-US" altLang="en-US" sz="1800" dirty="0"/>
              <a:t> </a:t>
            </a:r>
            <a:r>
              <a:rPr lang="en-US" altLang="en-US" sz="1800" dirty="0" err="1"/>
              <a:t>evidente</a:t>
            </a:r>
            <a:r>
              <a:rPr lang="en-US" altLang="en-US" sz="1800" dirty="0"/>
              <a:t> </a:t>
            </a:r>
            <a:r>
              <a:rPr lang="en-US" altLang="en-US" sz="1800" dirty="0" err="1"/>
              <a:t>debido</a:t>
            </a:r>
            <a:r>
              <a:rPr lang="en-US" altLang="en-US" sz="1800" dirty="0"/>
              <a:t> a </a:t>
            </a:r>
            <a:r>
              <a:rPr lang="en-US" altLang="en-US" sz="1800" dirty="0" err="1"/>
              <a:t>una</a:t>
            </a:r>
            <a:r>
              <a:rPr lang="en-US" altLang="en-US" sz="1800" dirty="0"/>
              <a:t> </a:t>
            </a:r>
            <a:r>
              <a:rPr lang="en-US" altLang="en-US" sz="1800" dirty="0" err="1"/>
              <a:t>tensión</a:t>
            </a:r>
            <a:r>
              <a:rPr lang="en-US" altLang="en-US" sz="1800" dirty="0"/>
              <a:t> de </a:t>
            </a:r>
            <a:r>
              <a:rPr lang="en-US" altLang="en-US" sz="1800" dirty="0" err="1"/>
              <a:t>barra</a:t>
            </a:r>
            <a:r>
              <a:rPr lang="en-US" altLang="en-US" sz="1800" dirty="0"/>
              <a:t> </a:t>
            </a:r>
            <a:r>
              <a:rPr lang="en-US" altLang="en-US" sz="1800" dirty="0" err="1"/>
              <a:t>baja</a:t>
            </a:r>
            <a:r>
              <a:rPr lang="en-US" altLang="en-US" sz="1800" dirty="0"/>
              <a:t> </a:t>
            </a:r>
            <a:r>
              <a:rPr lang="en-US" altLang="en-US" sz="1800" dirty="0" err="1"/>
              <a:t>prolongada</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b="1" dirty="0"/>
              <a:t>12.2.10 </a:t>
            </a:r>
            <a:r>
              <a:rPr lang="en-US" altLang="en-US" sz="1800" b="1" dirty="0" err="1"/>
              <a:t>Subfrecuencia</a:t>
            </a:r>
            <a:r>
              <a:rPr lang="en-US" altLang="en-US" sz="1800" b="1" dirty="0"/>
              <a:t> y </a:t>
            </a:r>
            <a:r>
              <a:rPr lang="en-US" altLang="en-US" sz="1800" b="1" dirty="0" err="1"/>
              <a:t>Sobrefrecuencia</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Los </a:t>
            </a:r>
            <a:r>
              <a:rPr lang="en-US" altLang="en-US" sz="1800" dirty="0" err="1"/>
              <a:t>generadores</a:t>
            </a:r>
            <a:r>
              <a:rPr lang="en-US" altLang="en-US" sz="1800" dirty="0"/>
              <a:t> </a:t>
            </a:r>
            <a:r>
              <a:rPr lang="en-US" altLang="en-US" sz="1800" dirty="0" err="1"/>
              <a:t>normalmente</a:t>
            </a:r>
            <a:r>
              <a:rPr lang="en-US" altLang="en-US" sz="1800" dirty="0"/>
              <a:t> </a:t>
            </a:r>
            <a:r>
              <a:rPr lang="en-US" altLang="en-US" sz="1800" dirty="0" err="1"/>
              <a:t>operan</a:t>
            </a:r>
            <a:r>
              <a:rPr lang="en-US" altLang="en-US" sz="1800" dirty="0"/>
              <a:t> </a:t>
            </a:r>
            <a:r>
              <a:rPr lang="en-US" altLang="en-US" sz="1800" dirty="0" err="1"/>
              <a:t>en</a:t>
            </a:r>
            <a:r>
              <a:rPr lang="en-US" altLang="en-US" sz="1800" dirty="0"/>
              <a:t> un </a:t>
            </a:r>
            <a:r>
              <a:rPr lang="en-US" altLang="en-US" sz="1800" dirty="0" err="1"/>
              <a:t>rango</a:t>
            </a:r>
            <a:r>
              <a:rPr lang="en-US" altLang="en-US" sz="1800" dirty="0"/>
              <a:t> de </a:t>
            </a:r>
            <a:r>
              <a:rPr lang="en-US" altLang="en-US" sz="1800" dirty="0" err="1"/>
              <a:t>frecuencia</a:t>
            </a:r>
            <a:r>
              <a:rPr lang="en-US" altLang="en-US" sz="1800" dirty="0"/>
              <a:t> </a:t>
            </a:r>
            <a:r>
              <a:rPr lang="en-US" altLang="en-US" sz="1800" dirty="0" err="1"/>
              <a:t>estrecho</a:t>
            </a:r>
            <a:r>
              <a:rPr lang="en-US" altLang="en-US" sz="1800" dirty="0"/>
              <a:t>, </a:t>
            </a:r>
            <a:r>
              <a:rPr lang="en-US" altLang="en-US" sz="1800" dirty="0" err="1"/>
              <a:t>según</a:t>
            </a:r>
            <a:r>
              <a:rPr lang="en-US" altLang="en-US" sz="1800" dirty="0"/>
              <a:t> lo </a:t>
            </a:r>
            <a:r>
              <a:rPr lang="en-US" altLang="en-US" sz="1800" dirty="0" err="1"/>
              <a:t>determinado</a:t>
            </a:r>
            <a:r>
              <a:rPr lang="en-US" altLang="en-US" sz="1800" dirty="0"/>
              <a:t> </a:t>
            </a:r>
            <a:r>
              <a:rPr lang="en-US" altLang="en-US" sz="1800" dirty="0" err="1"/>
              <a:t>por</a:t>
            </a:r>
            <a:r>
              <a:rPr lang="en-US" altLang="en-US" sz="1800" dirty="0"/>
              <a:t> </a:t>
            </a:r>
            <a:r>
              <a:rPr lang="en-US" altLang="en-US" sz="1800" dirty="0" err="1"/>
              <a:t>los</a:t>
            </a:r>
            <a:r>
              <a:rPr lang="en-US" altLang="en-US" sz="1800" dirty="0"/>
              <a:t> </a:t>
            </a:r>
            <a:r>
              <a:rPr lang="en-US" altLang="en-US" sz="1800" dirty="0" err="1"/>
              <a:t>controladores</a:t>
            </a:r>
            <a:r>
              <a:rPr lang="en-US" altLang="en-US" sz="1800" dirty="0"/>
              <a:t> de </a:t>
            </a:r>
            <a:r>
              <a:rPr lang="en-US" altLang="en-US" sz="1800" dirty="0" err="1"/>
              <a:t>regulación</a:t>
            </a:r>
            <a:r>
              <a:rPr lang="en-US" altLang="en-US" sz="1800" dirty="0"/>
              <a:t> de </a:t>
            </a:r>
            <a:r>
              <a:rPr lang="en-US" altLang="en-US" sz="1800" dirty="0" err="1"/>
              <a:t>velocidad</a:t>
            </a:r>
            <a:r>
              <a:rPr lang="en-US" altLang="en-US" sz="1800" dirty="0"/>
              <a:t> de </a:t>
            </a:r>
            <a:r>
              <a:rPr lang="en-US" altLang="en-US" sz="1800" dirty="0" err="1"/>
              <a:t>su</a:t>
            </a:r>
            <a:r>
              <a:rPr lang="en-US" altLang="en-US" sz="1800" dirty="0"/>
              <a:t> motor </a:t>
            </a:r>
            <a:r>
              <a:rPr lang="en-US" altLang="en-US" sz="1800" dirty="0" err="1"/>
              <a:t>principa</a:t>
            </a:r>
            <a:r>
              <a:rPr lang="en-US" altLang="en-US" sz="1800" dirty="0"/>
              <a:t>, </a:t>
            </a:r>
            <a:r>
              <a:rPr lang="en-US" altLang="en-US" sz="1800" dirty="0" err="1"/>
              <a:t>típicamente</a:t>
            </a:r>
            <a:r>
              <a:rPr lang="en-US" altLang="en-US" sz="1800" dirty="0"/>
              <a:t> de 1 a 2 Hz para </a:t>
            </a:r>
            <a:r>
              <a:rPr lang="en-US" altLang="en-US" sz="1800" dirty="0" err="1"/>
              <a:t>cargas</a:t>
            </a:r>
            <a:r>
              <a:rPr lang="en-US" altLang="en-US" sz="1800" dirty="0"/>
              <a:t> </a:t>
            </a:r>
            <a:r>
              <a:rPr lang="en-US" altLang="en-US" sz="1800" dirty="0" err="1"/>
              <a:t>altas</a:t>
            </a:r>
            <a:r>
              <a:rPr lang="en-US" altLang="en-US" sz="1800" dirty="0"/>
              <a:t>. La </a:t>
            </a:r>
            <a:r>
              <a:rPr lang="en-US" altLang="en-US" sz="1800" dirty="0" err="1"/>
              <a:t>regulación</a:t>
            </a:r>
            <a:r>
              <a:rPr lang="en-US" altLang="en-US" sz="1800" dirty="0"/>
              <a:t> de la </a:t>
            </a:r>
            <a:r>
              <a:rPr lang="en-US" altLang="en-US" sz="1800" dirty="0" err="1"/>
              <a:t>velocidad</a:t>
            </a:r>
            <a:r>
              <a:rPr lang="en-US" altLang="en-US" sz="1800" dirty="0"/>
              <a:t> </a:t>
            </a:r>
            <a:r>
              <a:rPr lang="en-US" altLang="en-US" sz="1800" dirty="0" err="1"/>
              <a:t>es</a:t>
            </a:r>
            <a:r>
              <a:rPr lang="en-US" altLang="en-US" sz="1800" dirty="0"/>
              <a:t> </a:t>
            </a:r>
            <a:r>
              <a:rPr lang="en-US" altLang="en-US" sz="1800" dirty="0" err="1"/>
              <a:t>básicamente</a:t>
            </a:r>
            <a:r>
              <a:rPr lang="en-US" altLang="en-US" sz="1800" dirty="0"/>
              <a:t> </a:t>
            </a:r>
            <a:r>
              <a:rPr lang="en-US" altLang="en-US" sz="1800" dirty="0" err="1"/>
              <a:t>una</a:t>
            </a:r>
            <a:r>
              <a:rPr lang="en-US" altLang="en-US" sz="1800" dirty="0"/>
              <a:t> </a:t>
            </a:r>
            <a:r>
              <a:rPr lang="en-US" altLang="en-US" sz="1800" dirty="0" err="1"/>
              <a:t>acción</a:t>
            </a:r>
            <a:r>
              <a:rPr lang="en-US" altLang="en-US" sz="1800" dirty="0"/>
              <a:t> de control </a:t>
            </a:r>
            <a:r>
              <a:rPr lang="en-US" altLang="en-US" sz="1800" dirty="0" err="1"/>
              <a:t>proporcional</a:t>
            </a:r>
            <a:r>
              <a:rPr lang="en-US" altLang="en-US" sz="1800" dirty="0"/>
              <a:t>, con </a:t>
            </a:r>
            <a:r>
              <a:rPr lang="en-US" altLang="en-US" sz="1800" dirty="0" err="1"/>
              <a:t>una</a:t>
            </a:r>
            <a:r>
              <a:rPr lang="en-US" altLang="en-US" sz="1800" dirty="0"/>
              <a:t> </a:t>
            </a:r>
            <a:r>
              <a:rPr lang="en-US" altLang="en-US" sz="1800" dirty="0" err="1"/>
              <a:t>ganancia</a:t>
            </a:r>
            <a:r>
              <a:rPr lang="en-US" altLang="en-US" sz="1800" dirty="0"/>
              <a:t> de '</a:t>
            </a:r>
            <a:r>
              <a:rPr lang="en-US" altLang="en-US" sz="1800" dirty="0" err="1"/>
              <a:t>caída</a:t>
            </a:r>
            <a:r>
              <a:rPr lang="en-US" altLang="en-US" sz="1800" dirty="0"/>
              <a:t>' que </a:t>
            </a:r>
            <a:r>
              <a:rPr lang="en-US" altLang="en-US" sz="1800" dirty="0" err="1"/>
              <a:t>proporciona</a:t>
            </a:r>
            <a:r>
              <a:rPr lang="en-US" altLang="en-US" sz="1800" dirty="0"/>
              <a:t> </a:t>
            </a:r>
            <a:r>
              <a:rPr lang="en-US" altLang="en-US" sz="1800" dirty="0" err="1"/>
              <a:t>una</a:t>
            </a:r>
            <a:r>
              <a:rPr lang="en-US" altLang="en-US" sz="1800" dirty="0"/>
              <a:t> </a:t>
            </a:r>
            <a:r>
              <a:rPr lang="en-US" altLang="en-US" sz="1800" dirty="0" err="1"/>
              <a:t>caída</a:t>
            </a:r>
            <a:r>
              <a:rPr lang="en-US" altLang="en-US" sz="1800" dirty="0"/>
              <a:t> de </a:t>
            </a:r>
            <a:r>
              <a:rPr lang="en-US" altLang="en-US" sz="1800" dirty="0" err="1"/>
              <a:t>velocidad</a:t>
            </a:r>
            <a:r>
              <a:rPr lang="en-US" altLang="en-US" sz="1800" dirty="0"/>
              <a:t> del 4% </a:t>
            </a:r>
            <a:r>
              <a:rPr lang="en-US" altLang="en-US" sz="1800" dirty="0" err="1"/>
              <a:t>en</a:t>
            </a:r>
            <a:r>
              <a:rPr lang="en-US" altLang="en-US" sz="1800" dirty="0"/>
              <a:t> el </a:t>
            </a:r>
            <a:r>
              <a:rPr lang="en-US" altLang="en-US" sz="1800" dirty="0" err="1"/>
              <a:t>rango</a:t>
            </a:r>
            <a:r>
              <a:rPr lang="en-US" altLang="en-US" sz="1800" dirty="0"/>
              <a:t> de cero a plena </a:t>
            </a:r>
            <a:r>
              <a:rPr lang="en-US" altLang="en-US" sz="1800" dirty="0" err="1"/>
              <a:t>carga</a:t>
            </a:r>
            <a:r>
              <a:rPr lang="en-US" altLang="en-US" sz="1800" dirty="0"/>
              <a:t>. Las </a:t>
            </a:r>
            <a:r>
              <a:rPr lang="en-US" altLang="en-US" sz="1800" dirty="0" err="1"/>
              <a:t>situaciones</a:t>
            </a:r>
            <a:r>
              <a:rPr lang="en-US" altLang="en-US" sz="1800" dirty="0"/>
              <a:t> simples </a:t>
            </a:r>
            <a:r>
              <a:rPr lang="en-US" altLang="en-US" sz="1800" dirty="0" err="1"/>
              <a:t>tienen</a:t>
            </a:r>
            <a:r>
              <a:rPr lang="en-US" altLang="en-US" sz="1800" dirty="0"/>
              <a:t> </a:t>
            </a:r>
            <a:r>
              <a:rPr lang="en-US" altLang="en-US" sz="1800" dirty="0" err="1"/>
              <a:t>una</a:t>
            </a:r>
            <a:r>
              <a:rPr lang="en-US" altLang="en-US" sz="1800" dirty="0"/>
              <a:t> </a:t>
            </a:r>
            <a:r>
              <a:rPr lang="en-US" altLang="en-US" sz="1800" dirty="0" err="1"/>
              <a:t>frecuencia</a:t>
            </a:r>
            <a:r>
              <a:rPr lang="en-US" altLang="en-US" sz="1800" dirty="0"/>
              <a:t> </a:t>
            </a:r>
            <a:r>
              <a:rPr lang="en-US" altLang="en-US" sz="1800" dirty="0" err="1"/>
              <a:t>fija</a:t>
            </a:r>
            <a:r>
              <a:rPr lang="en-US" altLang="en-US" sz="1800" dirty="0"/>
              <a:t> sin </a:t>
            </a:r>
            <a:r>
              <a:rPr lang="en-US" altLang="en-US" sz="1800" dirty="0" err="1"/>
              <a:t>carga</a:t>
            </a:r>
            <a:r>
              <a:rPr lang="en-US" altLang="en-US" sz="1800" dirty="0"/>
              <a:t> de 102 a 104% y </a:t>
            </a:r>
            <a:r>
              <a:rPr lang="en-US" altLang="en-US" sz="1800" dirty="0" err="1"/>
              <a:t>permiten</a:t>
            </a:r>
            <a:r>
              <a:rPr lang="en-US" altLang="en-US" sz="1800" dirty="0"/>
              <a:t> que la </a:t>
            </a:r>
            <a:r>
              <a:rPr lang="en-US" altLang="en-US" sz="1800" dirty="0" err="1"/>
              <a:t>frecuencia</a:t>
            </a:r>
            <a:r>
              <a:rPr lang="en-US" altLang="en-US" sz="1800" dirty="0"/>
              <a:t> </a:t>
            </a:r>
            <a:r>
              <a:rPr lang="en-US" altLang="en-US" sz="1800" dirty="0" err="1"/>
              <a:t>caiga</a:t>
            </a:r>
            <a:r>
              <a:rPr lang="en-US" altLang="en-US" sz="1800" dirty="0"/>
              <a:t> a 98 a 100% a plena </a:t>
            </a:r>
            <a:r>
              <a:rPr lang="en-US" altLang="en-US" sz="1800" dirty="0" err="1"/>
              <a:t>carga</a:t>
            </a:r>
            <a:r>
              <a:rPr lang="en-US" altLang="en-US" sz="1800" dirty="0"/>
              <a:t>. </a:t>
            </a:r>
            <a:r>
              <a:rPr lang="en-US" altLang="en-US" sz="1800" dirty="0" err="1"/>
              <a:t>Ocasionalmente</a:t>
            </a:r>
            <a:r>
              <a:rPr lang="en-US" altLang="en-US" sz="1800" dirty="0"/>
              <a:t>, un </a:t>
            </a:r>
            <a:r>
              <a:rPr lang="en-US" altLang="en-US" sz="1800" dirty="0" err="1"/>
              <a:t>sistema</a:t>
            </a:r>
            <a:r>
              <a:rPr lang="en-US" altLang="en-US" sz="1800" dirty="0"/>
              <a:t> de </a:t>
            </a:r>
            <a:r>
              <a:rPr lang="en-US" altLang="en-US" sz="1800" dirty="0" err="1"/>
              <a:t>potencia</a:t>
            </a:r>
            <a:r>
              <a:rPr lang="en-US" altLang="en-US" sz="1800" dirty="0"/>
              <a:t> se opera con </a:t>
            </a:r>
            <a:r>
              <a:rPr lang="en-US" altLang="en-US" sz="1800" dirty="0" err="1"/>
              <a:t>su</a:t>
            </a:r>
            <a:r>
              <a:rPr lang="en-US" altLang="en-US" sz="1800" dirty="0"/>
              <a:t> </a:t>
            </a:r>
            <a:r>
              <a:rPr lang="en-US" altLang="en-US" sz="1800" dirty="0" err="1"/>
              <a:t>frecuencia</a:t>
            </a:r>
            <a:r>
              <a:rPr lang="en-US" altLang="en-US" sz="1800" dirty="0"/>
              <a:t> de </a:t>
            </a:r>
            <a:r>
              <a:rPr lang="en-US" altLang="en-US" sz="1800" dirty="0" err="1"/>
              <a:t>estado</a:t>
            </a:r>
            <a:r>
              <a:rPr lang="en-US" altLang="en-US" sz="1800" dirty="0"/>
              <a:t> </a:t>
            </a:r>
            <a:r>
              <a:rPr lang="en-US" altLang="en-US" sz="1800" dirty="0" err="1"/>
              <a:t>estable</a:t>
            </a:r>
            <a:r>
              <a:rPr lang="en-US" altLang="en-US" sz="1800" dirty="0"/>
              <a:t> </a:t>
            </a:r>
            <a:r>
              <a:rPr lang="en-US" altLang="en-US" sz="1800" dirty="0" err="1"/>
              <a:t>ﬁjado</a:t>
            </a:r>
            <a:r>
              <a:rPr lang="en-US" altLang="en-US" sz="1800" dirty="0"/>
              <a:t> al 100%, </a:t>
            </a:r>
            <a:r>
              <a:rPr lang="en-US" altLang="en-US" sz="1800" dirty="0" err="1"/>
              <a:t>por</a:t>
            </a:r>
            <a:r>
              <a:rPr lang="en-US" altLang="en-US" sz="1800" dirty="0"/>
              <a:t> el </a:t>
            </a:r>
            <a:r>
              <a:rPr lang="en-US" altLang="en-US" sz="1800" dirty="0" err="1"/>
              <a:t>uso</a:t>
            </a:r>
            <a:r>
              <a:rPr lang="en-US" altLang="en-US" sz="1800" dirty="0"/>
              <a:t> de la </a:t>
            </a:r>
            <a:r>
              <a:rPr lang="en-US" altLang="en-US" sz="1800" dirty="0" err="1"/>
              <a:t>acción</a:t>
            </a:r>
            <a:r>
              <a:rPr lang="en-US" altLang="en-US" sz="1800" dirty="0"/>
              <a:t> de control integral. </a:t>
            </a:r>
            <a:r>
              <a:rPr lang="en-US" altLang="en-US" sz="1800" dirty="0" err="1"/>
              <a:t>Esto</a:t>
            </a:r>
            <a:r>
              <a:rPr lang="en-US" altLang="en-US" sz="1800" dirty="0"/>
              <a:t> se llama </a:t>
            </a:r>
            <a:r>
              <a:rPr lang="en-US" altLang="en-US" sz="1800" dirty="0" smtClean="0"/>
              <a:t>"</a:t>
            </a:r>
            <a:r>
              <a:rPr lang="en-US" altLang="en-US" sz="1800" dirty="0" err="1" smtClean="0"/>
              <a:t>gobernador</a:t>
            </a:r>
            <a:r>
              <a:rPr lang="en-US" altLang="en-US" sz="1800" dirty="0" smtClean="0"/>
              <a:t> </a:t>
            </a:r>
            <a:r>
              <a:rPr lang="en-US" altLang="en-US" sz="1800" dirty="0" err="1"/>
              <a:t>isócrono</a:t>
            </a:r>
            <a:r>
              <a:rPr lang="en-US" altLang="en-US" sz="1800" dirty="0"/>
              <a:t>", y </a:t>
            </a:r>
            <a:r>
              <a:rPr lang="en-US" altLang="en-US" sz="1800" dirty="0" err="1"/>
              <a:t>requiere</a:t>
            </a:r>
            <a:r>
              <a:rPr lang="en-US" altLang="en-US" sz="1800" dirty="0"/>
              <a:t> </a:t>
            </a:r>
            <a:r>
              <a:rPr lang="en-US" altLang="en-US" sz="1800" dirty="0" err="1"/>
              <a:t>circuitos</a:t>
            </a:r>
            <a:r>
              <a:rPr lang="en-US" altLang="en-US" sz="1800" dirty="0"/>
              <a:t> de control </a:t>
            </a:r>
            <a:r>
              <a:rPr lang="en-US" altLang="en-US" sz="1800" dirty="0" err="1"/>
              <a:t>especiales</a:t>
            </a:r>
            <a:r>
              <a:rPr lang="en-US" altLang="en-US" sz="1800" dirty="0"/>
              <a:t> para </a:t>
            </a:r>
            <a:r>
              <a:rPr lang="en-US" altLang="en-US" sz="1800" dirty="0" err="1"/>
              <a:t>cada</a:t>
            </a:r>
            <a:r>
              <a:rPr lang="en-US" altLang="en-US" sz="1800" dirty="0"/>
              <a:t> </a:t>
            </a:r>
            <a:r>
              <a:rPr lang="en-US" altLang="en-US" sz="1800" dirty="0" err="1"/>
              <a:t>generador</a:t>
            </a:r>
            <a:r>
              <a:rPr lang="en-US" altLang="en-US" sz="1800" dirty="0"/>
              <a:t> </a:t>
            </a:r>
            <a:r>
              <a:rPr lang="en-US" altLang="en-US" sz="1800" dirty="0" err="1"/>
              <a:t>en</a:t>
            </a:r>
            <a:r>
              <a:rPr lang="en-US" altLang="en-US" sz="1800" dirty="0"/>
              <a:t> el </a:t>
            </a:r>
            <a:r>
              <a:rPr lang="en-US" altLang="en-US" sz="1800" dirty="0" err="1"/>
              <a:t>sistema</a:t>
            </a:r>
            <a:r>
              <a:rPr lang="en-US" altLang="en-US" sz="1800" dirty="0"/>
              <a:t> de </a:t>
            </a:r>
            <a:r>
              <a:rPr lang="en-US" altLang="en-US" sz="1800" dirty="0" err="1"/>
              <a:t>potencia</a:t>
            </a:r>
            <a:r>
              <a:rPr lang="en-US" altLang="en-US" sz="1800" dirty="0"/>
              <a:t> </a:t>
            </a:r>
            <a:r>
              <a:rPr lang="en-US" altLang="en-US" sz="1800" dirty="0" err="1"/>
              <a:t>si</a:t>
            </a:r>
            <a:r>
              <a:rPr lang="en-US" altLang="en-US" sz="1800" dirty="0"/>
              <a:t> </a:t>
            </a:r>
            <a:r>
              <a:rPr lang="en-US" altLang="en-US" sz="1800" dirty="0" err="1"/>
              <a:t>varios</a:t>
            </a:r>
            <a:r>
              <a:rPr lang="en-US" altLang="en-US" sz="1800" dirty="0"/>
              <a:t> </a:t>
            </a:r>
            <a:r>
              <a:rPr lang="en-US" altLang="en-US" sz="1800" dirty="0" err="1"/>
              <a:t>generadores</a:t>
            </a:r>
            <a:r>
              <a:rPr lang="en-US" altLang="en-US" sz="1800" dirty="0"/>
              <a:t> </a:t>
            </a:r>
            <a:r>
              <a:rPr lang="en-US" altLang="en-US" sz="1800" dirty="0" err="1" smtClean="0"/>
              <a:t>necesitan</a:t>
            </a:r>
            <a:r>
              <a:rPr lang="en-US" altLang="en-US" sz="1800" dirty="0" smtClean="0"/>
              <a:t> </a:t>
            </a:r>
            <a:r>
              <a:rPr lang="en-US" altLang="en-US" sz="1800" dirty="0" err="1" smtClean="0"/>
              <a:t>operar</a:t>
            </a:r>
            <a:r>
              <a:rPr lang="en-US" altLang="en-US" sz="1800" dirty="0" smtClean="0"/>
              <a:t> </a:t>
            </a:r>
            <a:r>
              <a:rPr lang="en-US" altLang="en-US" sz="1800" dirty="0" err="1"/>
              <a:t>en</a:t>
            </a:r>
            <a:r>
              <a:rPr lang="en-US" altLang="en-US" sz="1800" dirty="0"/>
              <a:t> </a:t>
            </a:r>
            <a:r>
              <a:rPr lang="en-US" altLang="en-US" sz="1800" dirty="0" err="1"/>
              <a:t>paralelo</a:t>
            </a:r>
            <a:r>
              <a:rPr lang="en-US" altLang="en-US" sz="1800" dirty="0"/>
              <a:t>.</a:t>
            </a:r>
          </a:p>
        </p:txBody>
      </p:sp>
    </p:spTree>
    <p:extLst>
      <p:ext uri="{BB962C8B-B14F-4D97-AF65-F5344CB8AC3E}">
        <p14:creationId xmlns:p14="http://schemas.microsoft.com/office/powerpoint/2010/main" val="1416236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Rectángulo 1"/>
          <p:cNvSpPr>
            <a:spLocks noChangeArrowheads="1"/>
          </p:cNvSpPr>
          <p:nvPr/>
        </p:nvSpPr>
        <p:spPr bwMode="auto">
          <a:xfrm>
            <a:off x="300038" y="254000"/>
            <a:ext cx="11536362" cy="646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dirty="0"/>
              <a:t>La </a:t>
            </a:r>
            <a:r>
              <a:rPr lang="en-US" altLang="en-US" sz="1800" dirty="0" err="1"/>
              <a:t>operación</a:t>
            </a:r>
            <a:r>
              <a:rPr lang="en-US" altLang="en-US" sz="1800" dirty="0"/>
              <a:t> del </a:t>
            </a:r>
            <a:r>
              <a:rPr lang="en-US" altLang="en-US" sz="1800" dirty="0" err="1"/>
              <a:t>relé</a:t>
            </a:r>
            <a:r>
              <a:rPr lang="en-US" altLang="en-US" sz="1800" dirty="0"/>
              <a:t> de </a:t>
            </a:r>
            <a:r>
              <a:rPr lang="en-US" altLang="en-US" sz="1800" dirty="0" err="1"/>
              <a:t>baja</a:t>
            </a:r>
            <a:r>
              <a:rPr lang="en-US" altLang="en-US" sz="1800" dirty="0"/>
              <a:t> y </a:t>
            </a:r>
            <a:r>
              <a:rPr lang="en-US" altLang="en-US" sz="1800" dirty="0" err="1"/>
              <a:t>sobrefrecuencia</a:t>
            </a:r>
            <a:r>
              <a:rPr lang="en-US" altLang="en-US" sz="1800" dirty="0"/>
              <a:t> (81) </a:t>
            </a:r>
            <a:r>
              <a:rPr lang="en-US" altLang="en-US" sz="1800" dirty="0" err="1"/>
              <a:t>implica</a:t>
            </a:r>
            <a:r>
              <a:rPr lang="en-US" altLang="en-US" sz="1800" dirty="0"/>
              <a:t> que la </a:t>
            </a:r>
            <a:r>
              <a:rPr lang="en-US" altLang="en-US" sz="1800" dirty="0" err="1"/>
              <a:t>frecuencia</a:t>
            </a:r>
            <a:r>
              <a:rPr lang="en-US" altLang="en-US" sz="1800" dirty="0"/>
              <a:t> del </a:t>
            </a:r>
            <a:r>
              <a:rPr lang="en-US" altLang="en-US" sz="1800" dirty="0" err="1"/>
              <a:t>sistema</a:t>
            </a:r>
            <a:r>
              <a:rPr lang="en-US" altLang="en-US" sz="1800" dirty="0"/>
              <a:t> </a:t>
            </a:r>
            <a:r>
              <a:rPr lang="en-US" altLang="en-US" sz="1800" dirty="0" err="1"/>
              <a:t>está</a:t>
            </a:r>
            <a:r>
              <a:rPr lang="en-US" altLang="en-US" sz="1800" dirty="0"/>
              <a:t> </a:t>
            </a:r>
            <a:r>
              <a:rPr lang="en-US" altLang="en-US" sz="1800" dirty="0" err="1"/>
              <a:t>fuera</a:t>
            </a:r>
            <a:r>
              <a:rPr lang="en-US" altLang="en-US" sz="1800" dirty="0"/>
              <a:t> de un </a:t>
            </a:r>
            <a:r>
              <a:rPr lang="en-US" altLang="en-US" sz="1800" dirty="0" err="1"/>
              <a:t>rango</a:t>
            </a:r>
            <a:r>
              <a:rPr lang="en-US" altLang="en-US" sz="1800" dirty="0"/>
              <a:t> de, </a:t>
            </a:r>
            <a:r>
              <a:rPr lang="en-US" altLang="en-US" sz="1800" dirty="0" err="1"/>
              <a:t>por</a:t>
            </a:r>
            <a:r>
              <a:rPr lang="en-US" altLang="en-US" sz="1800" dirty="0"/>
              <a:t> </a:t>
            </a:r>
            <a:r>
              <a:rPr lang="en-US" altLang="en-US" sz="1800" dirty="0" err="1"/>
              <a:t>ejemplo</a:t>
            </a:r>
            <a:r>
              <a:rPr lang="en-US" altLang="en-US" sz="1800" dirty="0"/>
              <a:t>, 96 a 106%. </a:t>
            </a:r>
            <a:r>
              <a:rPr lang="en-US" altLang="en-US" sz="1800" dirty="0" err="1"/>
              <a:t>En</a:t>
            </a:r>
            <a:r>
              <a:rPr lang="en-US" altLang="en-US" sz="1800" dirty="0"/>
              <a:t> ambos </a:t>
            </a:r>
            <a:r>
              <a:rPr lang="en-US" altLang="en-US" sz="1800" dirty="0" err="1"/>
              <a:t>casos</a:t>
            </a:r>
            <a:r>
              <a:rPr lang="en-US" altLang="en-US" sz="1800" dirty="0"/>
              <a:t>, </a:t>
            </a:r>
            <a:r>
              <a:rPr lang="en-US" altLang="en-US" sz="1800" dirty="0" err="1"/>
              <a:t>esto</a:t>
            </a:r>
            <a:r>
              <a:rPr lang="en-US" altLang="en-US" sz="1800" dirty="0"/>
              <a:t> </a:t>
            </a:r>
            <a:r>
              <a:rPr lang="en-US" altLang="en-US" sz="1800" dirty="0" err="1"/>
              <a:t>generalmente</a:t>
            </a:r>
            <a:r>
              <a:rPr lang="en-US" altLang="en-US" sz="1800" dirty="0"/>
              <a:t> </a:t>
            </a:r>
            <a:r>
              <a:rPr lang="en-US" altLang="en-US" sz="1800" dirty="0" err="1"/>
              <a:t>indicará</a:t>
            </a:r>
            <a:r>
              <a:rPr lang="en-US" altLang="en-US" sz="1800" dirty="0"/>
              <a:t> que </a:t>
            </a:r>
            <a:r>
              <a:rPr lang="en-US" altLang="en-US" sz="1800" dirty="0" err="1"/>
              <a:t>los</a:t>
            </a:r>
            <a:r>
              <a:rPr lang="en-US" altLang="en-US" sz="1800" dirty="0"/>
              <a:t> </a:t>
            </a:r>
            <a:r>
              <a:rPr lang="en-US" altLang="en-US" sz="1800" dirty="0" err="1"/>
              <a:t>controladores</a:t>
            </a:r>
            <a:r>
              <a:rPr lang="en-US" altLang="en-US" sz="1800" dirty="0"/>
              <a:t> del </a:t>
            </a:r>
            <a:r>
              <a:rPr lang="en-US" altLang="en-US" sz="1800" dirty="0" err="1" smtClean="0"/>
              <a:t>gobernador</a:t>
            </a:r>
            <a:r>
              <a:rPr lang="en-US" altLang="en-US" sz="1800" dirty="0" smtClean="0"/>
              <a:t> </a:t>
            </a:r>
            <a:r>
              <a:rPr lang="en-US" altLang="en-US" sz="1800" dirty="0"/>
              <a:t>de </a:t>
            </a:r>
            <a:r>
              <a:rPr lang="en-US" altLang="en-US" sz="1800" dirty="0" err="1"/>
              <a:t>velocidad</a:t>
            </a:r>
            <a:r>
              <a:rPr lang="en-US" altLang="en-US" sz="1800" dirty="0"/>
              <a:t>, no </a:t>
            </a:r>
            <a:r>
              <a:rPr lang="en-US" altLang="en-US" sz="1800" dirty="0" err="1"/>
              <a:t>funcionan</a:t>
            </a:r>
            <a:r>
              <a:rPr lang="en-US" altLang="en-US" sz="1800" dirty="0"/>
              <a:t> </a:t>
            </a:r>
            <a:r>
              <a:rPr lang="en-US" altLang="en-US" sz="1800" dirty="0" err="1"/>
              <a:t>correctamente</a:t>
            </a:r>
            <a:r>
              <a:rPr lang="en-US" altLang="en-US" sz="1800" dirty="0"/>
              <a:t>. La </a:t>
            </a:r>
            <a:r>
              <a:rPr lang="en-US" altLang="en-US" sz="1800" dirty="0" err="1"/>
              <a:t>subfrecuencia</a:t>
            </a:r>
            <a:r>
              <a:rPr lang="en-US" altLang="en-US" sz="1800" dirty="0"/>
              <a:t> </a:t>
            </a:r>
            <a:r>
              <a:rPr lang="en-US" altLang="en-US" sz="1800" dirty="0" err="1"/>
              <a:t>suele</a:t>
            </a:r>
            <a:r>
              <a:rPr lang="en-US" altLang="en-US" sz="1800" dirty="0"/>
              <a:t> </a:t>
            </a:r>
            <a:r>
              <a:rPr lang="en-US" altLang="en-US" sz="1800" dirty="0" err="1"/>
              <a:t>ir</a:t>
            </a:r>
            <a:r>
              <a:rPr lang="en-US" altLang="en-US" sz="1800" dirty="0"/>
              <a:t> </a:t>
            </a:r>
            <a:r>
              <a:rPr lang="en-US" altLang="en-US" sz="1800" dirty="0" err="1"/>
              <a:t>acompañada</a:t>
            </a:r>
            <a:r>
              <a:rPr lang="en-US" altLang="en-US" sz="1800" dirty="0"/>
              <a:t> de </a:t>
            </a:r>
            <a:r>
              <a:rPr lang="en-US" altLang="en-US" sz="1800" dirty="0" err="1"/>
              <a:t>una</a:t>
            </a:r>
            <a:r>
              <a:rPr lang="en-US" altLang="en-US" sz="1800" dirty="0"/>
              <a:t> </a:t>
            </a:r>
            <a:r>
              <a:rPr lang="en-US" altLang="en-US" sz="1800" dirty="0" err="1"/>
              <a:t>fuerte</a:t>
            </a:r>
            <a:r>
              <a:rPr lang="en-US" altLang="en-US" sz="1800" dirty="0"/>
              <a:t> </a:t>
            </a:r>
            <a:r>
              <a:rPr lang="en-US" altLang="en-US" sz="1800" dirty="0" err="1"/>
              <a:t>demanda</a:t>
            </a:r>
            <a:r>
              <a:rPr lang="en-US" altLang="en-US" sz="1800" dirty="0"/>
              <a:t> de </a:t>
            </a:r>
            <a:r>
              <a:rPr lang="en-US" altLang="en-US" sz="1800" dirty="0" err="1"/>
              <a:t>potencia</a:t>
            </a:r>
            <a:r>
              <a:rPr lang="en-US" altLang="en-US" sz="1800" dirty="0"/>
              <a:t> </a:t>
            </a:r>
            <a:r>
              <a:rPr lang="en-US" altLang="en-US" sz="1800" dirty="0" err="1"/>
              <a:t>activa</a:t>
            </a:r>
            <a:r>
              <a:rPr lang="en-US" altLang="en-US" sz="1800" dirty="0"/>
              <a:t>, lo que </a:t>
            </a:r>
            <a:r>
              <a:rPr lang="en-US" altLang="en-US" sz="1800" dirty="0" err="1"/>
              <a:t>también</a:t>
            </a:r>
            <a:r>
              <a:rPr lang="en-US" altLang="en-US" sz="1800" dirty="0"/>
              <a:t> </a:t>
            </a:r>
            <a:r>
              <a:rPr lang="en-US" altLang="en-US" sz="1800" dirty="0" err="1"/>
              <a:t>hará</a:t>
            </a:r>
            <a:r>
              <a:rPr lang="en-US" altLang="en-US" sz="1800" dirty="0"/>
              <a:t> que la </a:t>
            </a:r>
            <a:r>
              <a:rPr lang="en-US" altLang="en-US" sz="1800" dirty="0" err="1"/>
              <a:t>corriente</a:t>
            </a:r>
            <a:r>
              <a:rPr lang="en-US" altLang="en-US" sz="1800" dirty="0"/>
              <a:t> del </a:t>
            </a:r>
            <a:r>
              <a:rPr lang="en-US" altLang="en-US" sz="1800" dirty="0" err="1"/>
              <a:t>estator</a:t>
            </a:r>
            <a:r>
              <a:rPr lang="en-US" altLang="en-US" sz="1800" dirty="0"/>
              <a:t> sea </a:t>
            </a:r>
            <a:r>
              <a:rPr lang="en-US" altLang="en-US" sz="1800" dirty="0" err="1"/>
              <a:t>alta.</a:t>
            </a:r>
            <a:r>
              <a:rPr lang="en-US" altLang="en-US" sz="1800" dirty="0"/>
              <a:t> Si el factor de </a:t>
            </a:r>
            <a:r>
              <a:rPr lang="en-US" altLang="en-US" sz="1800" dirty="0" err="1"/>
              <a:t>potencia</a:t>
            </a:r>
            <a:r>
              <a:rPr lang="en-US" altLang="en-US" sz="1800" dirty="0"/>
              <a:t> de la </a:t>
            </a:r>
            <a:r>
              <a:rPr lang="en-US" altLang="en-US" sz="1800" dirty="0" err="1"/>
              <a:t>carga</a:t>
            </a:r>
            <a:r>
              <a:rPr lang="en-US" altLang="en-US" sz="1800" dirty="0"/>
              <a:t> </a:t>
            </a:r>
            <a:r>
              <a:rPr lang="en-US" altLang="en-US" sz="1800" dirty="0" err="1"/>
              <a:t>es</a:t>
            </a:r>
            <a:r>
              <a:rPr lang="en-US" altLang="en-US" sz="1800" dirty="0"/>
              <a:t> similar al factor de </a:t>
            </a:r>
            <a:r>
              <a:rPr lang="en-US" altLang="en-US" sz="1800" dirty="0" err="1"/>
              <a:t>potencia</a:t>
            </a:r>
            <a:r>
              <a:rPr lang="en-US" altLang="en-US" sz="1800" dirty="0"/>
              <a:t> nominal de </a:t>
            </a:r>
            <a:r>
              <a:rPr lang="en-US" altLang="en-US" sz="1800" dirty="0" err="1"/>
              <a:t>los</a:t>
            </a:r>
            <a:r>
              <a:rPr lang="en-US" altLang="en-US" sz="1800" dirty="0"/>
              <a:t> </a:t>
            </a:r>
            <a:r>
              <a:rPr lang="en-US" altLang="en-US" sz="1800" dirty="0" err="1"/>
              <a:t>generadores</a:t>
            </a:r>
            <a:r>
              <a:rPr lang="en-US" altLang="en-US" sz="1800" dirty="0"/>
              <a:t> (</a:t>
            </a:r>
            <a:r>
              <a:rPr lang="en-US" altLang="en-US" sz="1800" dirty="0" err="1"/>
              <a:t>generalmente</a:t>
            </a:r>
            <a:r>
              <a:rPr lang="en-US" altLang="en-US" sz="1800" dirty="0"/>
              <a:t> 0,8 </a:t>
            </a:r>
            <a:r>
              <a:rPr lang="en-US" altLang="en-US" sz="1800" dirty="0" err="1"/>
              <a:t>en</a:t>
            </a:r>
            <a:r>
              <a:rPr lang="en-US" altLang="en-US" sz="1800" dirty="0"/>
              <a:t> </a:t>
            </a:r>
            <a:r>
              <a:rPr lang="en-US" altLang="en-US" sz="1800" dirty="0" err="1"/>
              <a:t>atraso</a:t>
            </a:r>
            <a:r>
              <a:rPr lang="en-US" altLang="en-US" sz="1800" dirty="0"/>
              <a:t>), </a:t>
            </a:r>
            <a:r>
              <a:rPr lang="en-US" altLang="en-US" sz="1800" dirty="0" err="1"/>
              <a:t>entonces</a:t>
            </a:r>
            <a:r>
              <a:rPr lang="en-US" altLang="en-US" sz="1800" dirty="0"/>
              <a:t> la </a:t>
            </a:r>
            <a:r>
              <a:rPr lang="en-US" altLang="en-US" sz="1800" dirty="0" err="1"/>
              <a:t>protección</a:t>
            </a:r>
            <a:r>
              <a:rPr lang="en-US" altLang="en-US" sz="1800" dirty="0"/>
              <a:t> contra </a:t>
            </a:r>
            <a:r>
              <a:rPr lang="en-US" altLang="en-US" sz="1800" dirty="0" err="1"/>
              <a:t>sobrecorriente</a:t>
            </a:r>
            <a:r>
              <a:rPr lang="en-US" altLang="en-US" sz="1800" dirty="0"/>
              <a:t> </a:t>
            </a:r>
            <a:r>
              <a:rPr lang="en-US" altLang="en-US" sz="1800" dirty="0" err="1"/>
              <a:t>probablemente</a:t>
            </a:r>
            <a:r>
              <a:rPr lang="en-US" altLang="en-US" sz="1800" dirty="0"/>
              <a:t> </a:t>
            </a:r>
            <a:r>
              <a:rPr lang="en-US" altLang="en-US" sz="1800" dirty="0" err="1"/>
              <a:t>funcionará</a:t>
            </a:r>
            <a:r>
              <a:rPr lang="en-US" altLang="en-US" sz="1800" dirty="0"/>
              <a:t> antes de la </a:t>
            </a:r>
            <a:r>
              <a:rPr lang="en-US" altLang="en-US" sz="1800" dirty="0" err="1"/>
              <a:t>protección</a:t>
            </a:r>
            <a:r>
              <a:rPr lang="en-US" altLang="en-US" sz="1800" dirty="0"/>
              <a:t> de </a:t>
            </a:r>
            <a:r>
              <a:rPr lang="en-US" altLang="en-US" sz="1800" dirty="0" err="1"/>
              <a:t>baja</a:t>
            </a:r>
            <a:r>
              <a:rPr lang="en-US" altLang="en-US" sz="1800" dirty="0"/>
              <a:t> </a:t>
            </a:r>
            <a:r>
              <a:rPr lang="en-US" altLang="en-US" sz="1800" dirty="0" err="1"/>
              <a:t>frecuencia</a:t>
            </a:r>
            <a:r>
              <a:rPr lang="en-US" altLang="en-US" sz="1800" dirty="0"/>
              <a:t>. La </a:t>
            </a:r>
            <a:r>
              <a:rPr lang="en-US" altLang="en-US" sz="1800" dirty="0" err="1"/>
              <a:t>mayoría</a:t>
            </a:r>
            <a:r>
              <a:rPr lang="en-US" altLang="en-US" sz="1800" dirty="0"/>
              <a:t> de </a:t>
            </a:r>
            <a:r>
              <a:rPr lang="en-US" altLang="en-US" sz="1800" dirty="0" err="1"/>
              <a:t>los</a:t>
            </a:r>
            <a:r>
              <a:rPr lang="en-US" altLang="en-US" sz="1800" dirty="0"/>
              <a:t> </a:t>
            </a:r>
            <a:r>
              <a:rPr lang="en-US" altLang="en-US" sz="1800" dirty="0" err="1"/>
              <a:t>sistemas</a:t>
            </a:r>
            <a:r>
              <a:rPr lang="en-US" altLang="en-US" sz="1800" dirty="0"/>
              <a:t> de </a:t>
            </a:r>
            <a:r>
              <a:rPr lang="en-US" altLang="en-US" sz="1800" dirty="0" err="1"/>
              <a:t>potencia</a:t>
            </a:r>
            <a:r>
              <a:rPr lang="en-US" altLang="en-US" sz="1800" dirty="0"/>
              <a:t> </a:t>
            </a:r>
            <a:r>
              <a:rPr lang="en-US" altLang="en-US" sz="1800" dirty="0" err="1"/>
              <a:t>tienen</a:t>
            </a:r>
            <a:r>
              <a:rPr lang="en-US" altLang="en-US" sz="1800" dirty="0"/>
              <a:t> un alto factor de </a:t>
            </a:r>
            <a:r>
              <a:rPr lang="en-US" altLang="en-US" sz="1800" dirty="0" err="1"/>
              <a:t>potencia</a:t>
            </a:r>
            <a:r>
              <a:rPr lang="en-US" altLang="en-US" sz="1800" dirty="0"/>
              <a:t> de </a:t>
            </a:r>
            <a:r>
              <a:rPr lang="en-US" altLang="en-US" sz="1800" dirty="0" err="1"/>
              <a:t>carga</a:t>
            </a:r>
            <a:r>
              <a:rPr lang="en-US" altLang="en-US" sz="1800" dirty="0"/>
              <a:t>, </a:t>
            </a:r>
            <a:r>
              <a:rPr lang="en-US" altLang="en-US" sz="1800" dirty="0" err="1"/>
              <a:t>por</a:t>
            </a:r>
            <a:r>
              <a:rPr lang="en-US" altLang="en-US" sz="1800" dirty="0"/>
              <a:t> </a:t>
            </a:r>
            <a:r>
              <a:rPr lang="en-US" altLang="en-US" sz="1800" dirty="0" err="1"/>
              <a:t>encima</a:t>
            </a:r>
            <a:r>
              <a:rPr lang="en-US" altLang="en-US" sz="1800" dirty="0"/>
              <a:t> de 0,9 </a:t>
            </a:r>
            <a:r>
              <a:rPr lang="en-US" altLang="en-US" sz="1800" dirty="0" err="1"/>
              <a:t>en</a:t>
            </a:r>
            <a:r>
              <a:rPr lang="en-US" altLang="en-US" sz="1800" dirty="0"/>
              <a:t> </a:t>
            </a:r>
            <a:r>
              <a:rPr lang="en-US" altLang="en-US" sz="1800" dirty="0" err="1"/>
              <a:t>atraso</a:t>
            </a:r>
            <a:r>
              <a:rPr lang="en-US" altLang="en-US" sz="1800" dirty="0"/>
              <a:t>, lo que </a:t>
            </a:r>
            <a:r>
              <a:rPr lang="en-US" altLang="en-US" sz="1800" dirty="0" err="1"/>
              <a:t>proporciona</a:t>
            </a:r>
            <a:r>
              <a:rPr lang="en-US" altLang="en-US" sz="1800" dirty="0"/>
              <a:t> </a:t>
            </a:r>
            <a:r>
              <a:rPr lang="en-US" altLang="en-US" sz="1800" dirty="0" err="1"/>
              <a:t>cierto</a:t>
            </a:r>
            <a:r>
              <a:rPr lang="en-US" altLang="en-US" sz="1800" dirty="0"/>
              <a:t> </a:t>
            </a:r>
            <a:r>
              <a:rPr lang="en-US" altLang="en-US" sz="1800" dirty="0" err="1"/>
              <a:t>margen</a:t>
            </a:r>
            <a:r>
              <a:rPr lang="en-US" altLang="en-US" sz="1800" dirty="0"/>
              <a:t> de </a:t>
            </a:r>
            <a:r>
              <a:rPr lang="en-US" altLang="en-US" sz="1800" dirty="0" err="1"/>
              <a:t>tiempo</a:t>
            </a:r>
            <a:r>
              <a:rPr lang="en-US" altLang="en-US" sz="1800" dirty="0"/>
              <a:t> de </a:t>
            </a:r>
            <a:r>
              <a:rPr lang="en-US" altLang="en-US" sz="1800" dirty="0" err="1"/>
              <a:t>operación</a:t>
            </a:r>
            <a:r>
              <a:rPr lang="en-US" altLang="en-US" sz="1800" dirty="0"/>
              <a:t> entre </a:t>
            </a:r>
            <a:r>
              <a:rPr lang="en-US" altLang="en-US" sz="1800" dirty="0" err="1"/>
              <a:t>sobrecorriente</a:t>
            </a:r>
            <a:r>
              <a:rPr lang="en-US" altLang="en-US" sz="1800" dirty="0"/>
              <a:t> y </a:t>
            </a:r>
            <a:r>
              <a:rPr lang="en-US" altLang="en-US" sz="1800" dirty="0" err="1"/>
              <a:t>protección</a:t>
            </a:r>
            <a:r>
              <a:rPr lang="en-US" altLang="en-US" sz="1800" dirty="0"/>
              <a:t> de </a:t>
            </a:r>
            <a:r>
              <a:rPr lang="en-US" altLang="en-US" sz="1800" dirty="0" err="1"/>
              <a:t>baja</a:t>
            </a:r>
            <a:r>
              <a:rPr lang="en-US" altLang="en-US" sz="1800" dirty="0"/>
              <a:t> </a:t>
            </a:r>
            <a:r>
              <a:rPr lang="en-US" altLang="en-US" sz="1800" dirty="0" err="1"/>
              <a:t>frecuencia</a:t>
            </a:r>
            <a:r>
              <a:rPr lang="en-US" altLang="en-US" sz="1800" dirty="0"/>
              <a:t>.</a:t>
            </a:r>
          </a:p>
          <a:p>
            <a:pPr algn="just">
              <a:lnSpc>
                <a:spcPct val="100000"/>
              </a:lnSpc>
              <a:spcBef>
                <a:spcPct val="0"/>
              </a:spcBef>
              <a:buFontTx/>
              <a:buNone/>
            </a:pPr>
            <a:r>
              <a:rPr lang="en-US" altLang="en-US" sz="1800" dirty="0"/>
              <a:t>La </a:t>
            </a:r>
            <a:r>
              <a:rPr lang="en-US" altLang="en-US" sz="1800" dirty="0" err="1"/>
              <a:t>protección</a:t>
            </a:r>
            <a:r>
              <a:rPr lang="en-US" altLang="en-US" sz="1800" dirty="0"/>
              <a:t> de </a:t>
            </a:r>
            <a:r>
              <a:rPr lang="en-US" altLang="en-US" sz="1800" dirty="0" err="1"/>
              <a:t>mínima</a:t>
            </a:r>
            <a:r>
              <a:rPr lang="en-US" altLang="en-US" sz="1800" dirty="0"/>
              <a:t> </a:t>
            </a:r>
            <a:r>
              <a:rPr lang="en-US" altLang="en-US" sz="1800" dirty="0" err="1"/>
              <a:t>frecuencia</a:t>
            </a:r>
            <a:r>
              <a:rPr lang="en-US" altLang="en-US" sz="1800" dirty="0"/>
              <a:t> </a:t>
            </a:r>
            <a:r>
              <a:rPr lang="en-US" altLang="en-US" sz="1800" dirty="0" err="1"/>
              <a:t>puede</a:t>
            </a:r>
            <a:r>
              <a:rPr lang="en-US" altLang="en-US" sz="1800" dirty="0"/>
              <a:t> </a:t>
            </a:r>
            <a:r>
              <a:rPr lang="en-US" altLang="en-US" sz="1800" dirty="0" err="1"/>
              <a:t>operar</a:t>
            </a:r>
            <a:r>
              <a:rPr lang="en-US" altLang="en-US" sz="1800" dirty="0"/>
              <a:t> </a:t>
            </a:r>
            <a:r>
              <a:rPr lang="en-US" altLang="en-US" sz="1800" dirty="0" err="1"/>
              <a:t>en</a:t>
            </a:r>
            <a:r>
              <a:rPr lang="en-US" altLang="en-US" sz="1800" dirty="0"/>
              <a:t> </a:t>
            </a:r>
            <a:r>
              <a:rPr lang="en-US" altLang="en-US" sz="1800" dirty="0" err="1"/>
              <a:t>varias</a:t>
            </a:r>
            <a:r>
              <a:rPr lang="en-US" altLang="en-US" sz="1800" dirty="0"/>
              <a:t> </a:t>
            </a:r>
            <a:r>
              <a:rPr lang="en-US" altLang="en-US" sz="1800" dirty="0" err="1"/>
              <a:t>etapas</a:t>
            </a:r>
            <a:r>
              <a:rPr lang="en-US" altLang="en-US" sz="1800" dirty="0"/>
              <a:t> de </a:t>
            </a:r>
            <a:r>
              <a:rPr lang="en-US" altLang="en-US" sz="1800" dirty="0" err="1"/>
              <a:t>manera</a:t>
            </a:r>
            <a:r>
              <a:rPr lang="en-US" altLang="en-US" sz="1800" dirty="0"/>
              <a:t> </a:t>
            </a:r>
            <a:r>
              <a:rPr lang="en-US" altLang="en-US" sz="1800" dirty="0" err="1"/>
              <a:t>progresiva</a:t>
            </a:r>
            <a:r>
              <a:rPr lang="en-US" altLang="en-US" sz="1800" dirty="0"/>
              <a:t> para </a:t>
            </a:r>
            <a:r>
              <a:rPr lang="en-US" altLang="en-US" sz="1800" dirty="0" err="1"/>
              <a:t>permitir</a:t>
            </a:r>
            <a:r>
              <a:rPr lang="en-US" altLang="en-US" sz="1800" dirty="0"/>
              <a:t> a </a:t>
            </a:r>
            <a:r>
              <a:rPr lang="en-US" altLang="en-US" sz="1800" dirty="0" err="1"/>
              <a:t>los</a:t>
            </a:r>
            <a:r>
              <a:rPr lang="en-US" altLang="en-US" sz="1800" dirty="0"/>
              <a:t> </a:t>
            </a:r>
            <a:r>
              <a:rPr lang="en-US" altLang="en-US" sz="1800" dirty="0" err="1"/>
              <a:t>generadores</a:t>
            </a:r>
            <a:r>
              <a:rPr lang="en-US" altLang="en-US" sz="1800" dirty="0"/>
              <a:t> </a:t>
            </a:r>
            <a:r>
              <a:rPr lang="en-US" altLang="en-US" sz="1800" dirty="0" err="1"/>
              <a:t>recuperar</a:t>
            </a:r>
            <a:r>
              <a:rPr lang="en-US" altLang="en-US" sz="1800" dirty="0"/>
              <a:t> </a:t>
            </a:r>
            <a:r>
              <a:rPr lang="en-US" altLang="en-US" sz="1800" dirty="0" err="1"/>
              <a:t>su</a:t>
            </a:r>
            <a:r>
              <a:rPr lang="en-US" altLang="en-US" sz="1800" dirty="0"/>
              <a:t> </a:t>
            </a:r>
            <a:r>
              <a:rPr lang="en-US" altLang="en-US" sz="1800" dirty="0" err="1"/>
              <a:t>frecuencia</a:t>
            </a:r>
            <a:r>
              <a:rPr lang="en-US" altLang="en-US" sz="1800" dirty="0"/>
              <a:t>. Se </a:t>
            </a:r>
            <a:r>
              <a:rPr lang="en-US" altLang="en-US" sz="1800" dirty="0" err="1"/>
              <a:t>utilizarian</a:t>
            </a:r>
            <a:r>
              <a:rPr lang="en-US" altLang="en-US" sz="1800" dirty="0"/>
              <a:t> </a:t>
            </a:r>
            <a:r>
              <a:rPr lang="en-US" altLang="en-US" sz="1800" dirty="0" err="1"/>
              <a:t>Varias</a:t>
            </a:r>
            <a:r>
              <a:rPr lang="en-US" altLang="en-US" sz="1800" dirty="0"/>
              <a:t> </a:t>
            </a:r>
            <a:r>
              <a:rPr lang="en-US" altLang="en-US" sz="1800" dirty="0" err="1"/>
              <a:t>etapas</a:t>
            </a:r>
            <a:r>
              <a:rPr lang="en-US" altLang="en-US" sz="1800" dirty="0"/>
              <a:t> </a:t>
            </a:r>
            <a:r>
              <a:rPr lang="en-US" altLang="en-US" sz="1800" dirty="0" err="1"/>
              <a:t>en</a:t>
            </a:r>
            <a:r>
              <a:rPr lang="en-US" altLang="en-US" sz="1800" dirty="0"/>
              <a:t> un </a:t>
            </a:r>
            <a:r>
              <a:rPr lang="en-US" altLang="en-US" sz="1800" dirty="0" err="1"/>
              <a:t>rango</a:t>
            </a:r>
            <a:r>
              <a:rPr lang="en-US" altLang="en-US" sz="1800" dirty="0"/>
              <a:t> de, </a:t>
            </a:r>
            <a:r>
              <a:rPr lang="en-US" altLang="en-US" sz="1800" dirty="0" err="1"/>
              <a:t>digamos</a:t>
            </a:r>
            <a:r>
              <a:rPr lang="en-US" altLang="en-US" sz="1800" dirty="0"/>
              <a:t>, 100% hasta 96%, </a:t>
            </a:r>
            <a:r>
              <a:rPr lang="en-US" altLang="en-US" sz="1800" dirty="0" err="1"/>
              <a:t>inicialmente</a:t>
            </a:r>
            <a:r>
              <a:rPr lang="en-US" altLang="en-US" sz="1800" dirty="0"/>
              <a:t> para </a:t>
            </a:r>
            <a:r>
              <a:rPr lang="en-US" altLang="en-US" sz="1800" dirty="0" err="1"/>
              <a:t>desconectar</a:t>
            </a:r>
            <a:r>
              <a:rPr lang="en-US" altLang="en-US" sz="1800" dirty="0"/>
              <a:t> las </a:t>
            </a:r>
            <a:r>
              <a:rPr lang="en-US" altLang="en-US" sz="1800" dirty="0" err="1"/>
              <a:t>cargas</a:t>
            </a:r>
            <a:r>
              <a:rPr lang="en-US" altLang="en-US" sz="1800" dirty="0"/>
              <a:t> </a:t>
            </a:r>
            <a:r>
              <a:rPr lang="en-US" altLang="en-US" sz="1800" dirty="0" err="1"/>
              <a:t>conectadas</a:t>
            </a:r>
            <a:r>
              <a:rPr lang="en-US" altLang="en-US" sz="1800" dirty="0"/>
              <a:t> y </a:t>
            </a:r>
            <a:r>
              <a:rPr lang="en-US" altLang="en-US" sz="1800" dirty="0" err="1"/>
              <a:t>finalmente</a:t>
            </a:r>
            <a:r>
              <a:rPr lang="en-US" altLang="en-US" sz="1800" dirty="0"/>
              <a:t> para </a:t>
            </a:r>
            <a:r>
              <a:rPr lang="en-US" altLang="en-US" sz="1800" dirty="0" err="1"/>
              <a:t>disparar</a:t>
            </a:r>
            <a:r>
              <a:rPr lang="en-US" altLang="en-US" sz="1800" dirty="0"/>
              <a:t> </a:t>
            </a:r>
            <a:r>
              <a:rPr lang="en-US" altLang="en-US" sz="1800" dirty="0" err="1"/>
              <a:t>los</a:t>
            </a:r>
            <a:r>
              <a:rPr lang="en-US" altLang="en-US" sz="1800" dirty="0"/>
              <a:t> </a:t>
            </a:r>
            <a:r>
              <a:rPr lang="en-US" altLang="en-US" sz="1800" dirty="0" err="1"/>
              <a:t>generadores</a:t>
            </a:r>
            <a:r>
              <a:rPr lang="en-US" altLang="en-US" sz="1800" dirty="0"/>
              <a:t>. Se </a:t>
            </a:r>
            <a:r>
              <a:rPr lang="en-US" altLang="en-US" sz="1800" dirty="0" err="1"/>
              <a:t>usarían</a:t>
            </a:r>
            <a:r>
              <a:rPr lang="en-US" altLang="en-US" sz="1800" dirty="0"/>
              <a:t> </a:t>
            </a:r>
            <a:r>
              <a:rPr lang="en-US" altLang="en-US" sz="1800" dirty="0" err="1"/>
              <a:t>retrasos</a:t>
            </a:r>
            <a:r>
              <a:rPr lang="en-US" altLang="en-US" sz="1800" dirty="0"/>
              <a:t> de </a:t>
            </a:r>
            <a:r>
              <a:rPr lang="en-US" altLang="en-US" sz="1800" dirty="0" err="1"/>
              <a:t>tiempo</a:t>
            </a:r>
            <a:r>
              <a:rPr lang="en-US" altLang="en-US" sz="1800" dirty="0"/>
              <a:t> de </a:t>
            </a:r>
            <a:r>
              <a:rPr lang="en-US" altLang="en-US" sz="1800" dirty="0" err="1"/>
              <a:t>varios</a:t>
            </a:r>
            <a:r>
              <a:rPr lang="en-US" altLang="en-US" sz="1800" dirty="0"/>
              <a:t> s </a:t>
            </a:r>
            <a:r>
              <a:rPr lang="en-US" altLang="en-US" sz="1800" dirty="0" err="1"/>
              <a:t>en</a:t>
            </a:r>
            <a:r>
              <a:rPr lang="en-US" altLang="en-US" sz="1800" dirty="0"/>
              <a:t> </a:t>
            </a:r>
            <a:r>
              <a:rPr lang="en-US" altLang="en-US" sz="1800" dirty="0" err="1"/>
              <a:t>cada</a:t>
            </a:r>
            <a:r>
              <a:rPr lang="en-US" altLang="en-US" sz="1800" dirty="0"/>
              <a:t> </a:t>
            </a:r>
            <a:r>
              <a:rPr lang="en-US" altLang="en-US" sz="1800" dirty="0" err="1"/>
              <a:t>etapa</a:t>
            </a:r>
            <a:r>
              <a:rPr lang="en-US" altLang="en-US" sz="1800" dirty="0"/>
              <a:t>, para </a:t>
            </a:r>
            <a:r>
              <a:rPr lang="en-US" altLang="en-US" sz="1800" dirty="0" err="1"/>
              <a:t>permitir</a:t>
            </a:r>
            <a:r>
              <a:rPr lang="en-US" altLang="en-US" sz="1800" dirty="0"/>
              <a:t> que </a:t>
            </a:r>
            <a:r>
              <a:rPr lang="en-US" altLang="en-US" sz="1800" dirty="0" err="1"/>
              <a:t>los</a:t>
            </a:r>
            <a:r>
              <a:rPr lang="en-US" altLang="en-US" sz="1800" dirty="0"/>
              <a:t> </a:t>
            </a:r>
            <a:r>
              <a:rPr lang="en-US" altLang="en-US" sz="1800" dirty="0" err="1"/>
              <a:t>reguladores</a:t>
            </a:r>
            <a:r>
              <a:rPr lang="en-US" altLang="en-US" sz="1800" dirty="0"/>
              <a:t> de </a:t>
            </a:r>
            <a:r>
              <a:rPr lang="en-US" altLang="en-US" sz="1800" dirty="0" err="1"/>
              <a:t>velocidad</a:t>
            </a:r>
            <a:r>
              <a:rPr lang="en-US" altLang="en-US" sz="1800" dirty="0"/>
              <a:t> </a:t>
            </a:r>
            <a:r>
              <a:rPr lang="en-US" altLang="en-US" sz="1800" dirty="0" err="1"/>
              <a:t>respondan</a:t>
            </a:r>
            <a:r>
              <a:rPr lang="en-US" altLang="en-US" sz="1800" dirty="0"/>
              <a:t> y las </a:t>
            </a:r>
            <a:r>
              <a:rPr lang="en-US" altLang="en-US" sz="1800" dirty="0" err="1"/>
              <a:t>cargas</a:t>
            </a:r>
            <a:r>
              <a:rPr lang="en-US" altLang="en-US" sz="1800" dirty="0"/>
              <a:t> se </a:t>
            </a:r>
            <a:r>
              <a:rPr lang="en-US" altLang="en-US" sz="1800" dirty="0" err="1"/>
              <a:t>asienten</a:t>
            </a:r>
            <a:r>
              <a:rPr lang="en-US" altLang="en-US" sz="1800" dirty="0"/>
              <a:t> a un </a:t>
            </a:r>
            <a:r>
              <a:rPr lang="en-US" altLang="en-US" sz="1800" dirty="0" err="1"/>
              <a:t>estado</a:t>
            </a:r>
            <a:r>
              <a:rPr lang="en-US" altLang="en-US" sz="1800" dirty="0"/>
              <a:t> </a:t>
            </a:r>
            <a:r>
              <a:rPr lang="en-US" altLang="en-US" sz="1800" dirty="0" err="1"/>
              <a:t>estacionario</a:t>
            </a:r>
            <a:r>
              <a:rPr lang="en-US" altLang="en-US" sz="1800" dirty="0"/>
              <a:t>. Este </a:t>
            </a:r>
            <a:r>
              <a:rPr lang="en-US" altLang="en-US" sz="1800" dirty="0" err="1"/>
              <a:t>tema</a:t>
            </a:r>
            <a:r>
              <a:rPr lang="en-US" altLang="en-US" sz="1800" dirty="0"/>
              <a:t> se </a:t>
            </a:r>
            <a:r>
              <a:rPr lang="en-US" altLang="en-US" sz="1800" dirty="0" err="1"/>
              <a:t>trata</a:t>
            </a:r>
            <a:r>
              <a:rPr lang="en-US" altLang="en-US" sz="1800" dirty="0"/>
              <a:t> con </a:t>
            </a:r>
            <a:r>
              <a:rPr lang="en-US" altLang="en-US" sz="1800" dirty="0" err="1"/>
              <a:t>más</a:t>
            </a:r>
            <a:r>
              <a:rPr lang="en-US" altLang="en-US" sz="1800" dirty="0"/>
              <a:t> </a:t>
            </a:r>
            <a:r>
              <a:rPr lang="en-US" altLang="en-US" sz="1800" dirty="0" err="1"/>
              <a:t>detalle</a:t>
            </a:r>
            <a:r>
              <a:rPr lang="en-US" altLang="en-US" sz="1800" dirty="0"/>
              <a:t> </a:t>
            </a:r>
            <a:r>
              <a:rPr lang="en-US" altLang="en-US" sz="1800" dirty="0" err="1"/>
              <a:t>en</a:t>
            </a:r>
            <a:r>
              <a:rPr lang="en-US" altLang="en-US" sz="1800" dirty="0"/>
              <a:t> el </a:t>
            </a:r>
            <a:r>
              <a:rPr lang="en-US" altLang="en-US" sz="1800" dirty="0" err="1"/>
              <a:t>Apéndice</a:t>
            </a:r>
            <a:r>
              <a:rPr lang="en-US" altLang="en-US" sz="1800" dirty="0"/>
              <a:t> D.</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b="1" dirty="0"/>
              <a:t>12.3 GENERADORES DIESEL DE EMERGENCIA</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Los </a:t>
            </a:r>
            <a:r>
              <a:rPr lang="en-US" altLang="en-US" sz="1800" dirty="0" err="1"/>
              <a:t>generadores</a:t>
            </a:r>
            <a:r>
              <a:rPr lang="en-US" altLang="en-US" sz="1800" dirty="0"/>
              <a:t> </a:t>
            </a:r>
            <a:r>
              <a:rPr lang="en-US" altLang="en-US" sz="1800" dirty="0" err="1"/>
              <a:t>diésel</a:t>
            </a:r>
            <a:r>
              <a:rPr lang="en-US" altLang="en-US" sz="1800" dirty="0"/>
              <a:t> de </a:t>
            </a:r>
            <a:r>
              <a:rPr lang="en-US" altLang="en-US" sz="1800" dirty="0" err="1"/>
              <a:t>emergencia</a:t>
            </a:r>
            <a:r>
              <a:rPr lang="en-US" altLang="en-US" sz="1800" dirty="0"/>
              <a:t> </a:t>
            </a:r>
            <a:r>
              <a:rPr lang="en-US" altLang="en-US" sz="1800" dirty="0" err="1"/>
              <a:t>funcionan</a:t>
            </a:r>
            <a:r>
              <a:rPr lang="en-US" altLang="en-US" sz="1800" dirty="0"/>
              <a:t> </a:t>
            </a:r>
            <a:r>
              <a:rPr lang="en-US" altLang="en-US" sz="1800" dirty="0" err="1"/>
              <a:t>ocasionalmente</a:t>
            </a:r>
            <a:r>
              <a:rPr lang="en-US" altLang="en-US" sz="1800" dirty="0"/>
              <a:t> con </a:t>
            </a:r>
            <a:r>
              <a:rPr lang="en-US" altLang="en-US" sz="1800" dirty="0" err="1"/>
              <a:t>alta</a:t>
            </a:r>
            <a:r>
              <a:rPr lang="en-US" altLang="en-US" sz="1800" dirty="0"/>
              <a:t> </a:t>
            </a:r>
            <a:r>
              <a:rPr lang="en-US" altLang="en-US" sz="1800" dirty="0" err="1"/>
              <a:t>tensión</a:t>
            </a:r>
            <a:r>
              <a:rPr lang="en-US" altLang="en-US" sz="1800" dirty="0"/>
              <a:t>, </a:t>
            </a:r>
            <a:r>
              <a:rPr lang="en-US" altLang="en-US" sz="1800" dirty="0" err="1"/>
              <a:t>p.ej</a:t>
            </a:r>
            <a:r>
              <a:rPr lang="en-US" altLang="en-US" sz="1800" dirty="0"/>
              <a:t>. 3300, 4160, 6600 V. Se </a:t>
            </a:r>
            <a:r>
              <a:rPr lang="en-US" altLang="en-US" sz="1800" dirty="0" err="1"/>
              <a:t>utilizan</a:t>
            </a:r>
            <a:r>
              <a:rPr lang="en-US" altLang="en-US" sz="1800" dirty="0"/>
              <a:t> </a:t>
            </a:r>
            <a:r>
              <a:rPr lang="en-US" altLang="en-US" sz="1800" dirty="0" err="1"/>
              <a:t>en</a:t>
            </a:r>
            <a:r>
              <a:rPr lang="en-US" altLang="en-US" sz="1800" dirty="0"/>
              <a:t> </a:t>
            </a:r>
            <a:r>
              <a:rPr lang="en-US" altLang="en-US" sz="1800" dirty="0" err="1"/>
              <a:t>plantas</a:t>
            </a:r>
            <a:r>
              <a:rPr lang="en-US" altLang="en-US" sz="1800" dirty="0"/>
              <a:t> que </a:t>
            </a:r>
            <a:r>
              <a:rPr lang="en-US" altLang="en-US" sz="1800" dirty="0" err="1"/>
              <a:t>consumen</a:t>
            </a:r>
            <a:r>
              <a:rPr lang="en-US" altLang="en-US" sz="1800" dirty="0"/>
              <a:t> altos </a:t>
            </a:r>
            <a:r>
              <a:rPr lang="en-US" altLang="en-US" sz="1800" dirty="0" err="1"/>
              <a:t>niveles</a:t>
            </a:r>
            <a:r>
              <a:rPr lang="en-US" altLang="en-US" sz="1800" dirty="0"/>
              <a:t> de </a:t>
            </a:r>
            <a:r>
              <a:rPr lang="en-US" altLang="en-US" sz="1800" dirty="0" err="1"/>
              <a:t>potencia</a:t>
            </a:r>
            <a:r>
              <a:rPr lang="en-US" altLang="en-US" sz="1800" dirty="0"/>
              <a:t>, y que son </a:t>
            </a:r>
            <a:r>
              <a:rPr lang="en-US" altLang="en-US" sz="1800" dirty="0" err="1"/>
              <a:t>sensibles</a:t>
            </a:r>
            <a:r>
              <a:rPr lang="en-US" altLang="en-US" sz="1800" dirty="0"/>
              <a:t> a la </a:t>
            </a:r>
            <a:r>
              <a:rPr lang="en-US" altLang="en-US" sz="1800" dirty="0" err="1"/>
              <a:t>pérdida</a:t>
            </a:r>
            <a:r>
              <a:rPr lang="en-US" altLang="en-US" sz="1800" dirty="0"/>
              <a:t> de </a:t>
            </a:r>
            <a:r>
              <a:rPr lang="en-US" altLang="en-US" sz="1800" dirty="0" err="1"/>
              <a:t>suministro</a:t>
            </a:r>
            <a:r>
              <a:rPr lang="en-US" altLang="en-US" sz="1800" dirty="0"/>
              <a:t>.</a:t>
            </a:r>
          </a:p>
          <a:p>
            <a:pPr algn="just">
              <a:lnSpc>
                <a:spcPct val="100000"/>
              </a:lnSpc>
              <a:spcBef>
                <a:spcPct val="0"/>
              </a:spcBef>
              <a:buFontTx/>
              <a:buNone/>
            </a:pPr>
            <a:r>
              <a:rPr lang="en-US" altLang="en-US" sz="1800" dirty="0"/>
              <a:t>Las </a:t>
            </a:r>
            <a:r>
              <a:rPr lang="en-US" altLang="en-US" sz="1800" dirty="0" err="1"/>
              <a:t>plantas</a:t>
            </a:r>
            <a:r>
              <a:rPr lang="en-US" altLang="en-US" sz="1800" dirty="0"/>
              <a:t> de gas natural </a:t>
            </a:r>
            <a:r>
              <a:rPr lang="en-US" altLang="en-US" sz="1800" dirty="0" err="1"/>
              <a:t>licuado</a:t>
            </a:r>
            <a:r>
              <a:rPr lang="en-US" altLang="en-US" sz="1800" dirty="0"/>
              <a:t> (GNL) son </a:t>
            </a:r>
            <a:r>
              <a:rPr lang="en-US" altLang="en-US" sz="1800" dirty="0" err="1"/>
              <a:t>ejemplos</a:t>
            </a:r>
            <a:r>
              <a:rPr lang="en-US" altLang="en-US" sz="1800" dirty="0"/>
              <a:t> </a:t>
            </a:r>
            <a:r>
              <a:rPr lang="en-US" altLang="en-US" sz="1800" dirty="0" err="1"/>
              <a:t>típicos</a:t>
            </a:r>
            <a:r>
              <a:rPr lang="en-US" altLang="en-US" sz="1800" dirty="0"/>
              <a:t> </a:t>
            </a:r>
            <a:r>
              <a:rPr lang="en-US" altLang="en-US" sz="1800" dirty="0" err="1"/>
              <a:t>en</a:t>
            </a:r>
            <a:r>
              <a:rPr lang="en-US" altLang="en-US" sz="1800" dirty="0"/>
              <a:t> </a:t>
            </a:r>
            <a:r>
              <a:rPr lang="en-US" altLang="en-US" sz="1800" dirty="0" err="1"/>
              <a:t>los</a:t>
            </a:r>
            <a:r>
              <a:rPr lang="en-US" altLang="en-US" sz="1800" dirty="0"/>
              <a:t> que se </a:t>
            </a:r>
            <a:r>
              <a:rPr lang="en-US" altLang="en-US" sz="1800" dirty="0" err="1"/>
              <a:t>utilizan</a:t>
            </a:r>
            <a:r>
              <a:rPr lang="en-US" altLang="en-US" sz="1800" dirty="0"/>
              <a:t> </a:t>
            </a:r>
            <a:r>
              <a:rPr lang="en-US" altLang="en-US" sz="1800" dirty="0" err="1"/>
              <a:t>generadores</a:t>
            </a:r>
            <a:r>
              <a:rPr lang="en-US" altLang="en-US" sz="1800" dirty="0"/>
              <a:t> de </a:t>
            </a:r>
            <a:r>
              <a:rPr lang="en-US" altLang="en-US" sz="1800" dirty="0" err="1"/>
              <a:t>emergencia</a:t>
            </a:r>
            <a:r>
              <a:rPr lang="en-US" altLang="en-US" sz="1800" dirty="0"/>
              <a:t> de </a:t>
            </a:r>
            <a:r>
              <a:rPr lang="en-US" altLang="en-US" sz="1800" dirty="0" err="1"/>
              <a:t>alta</a:t>
            </a:r>
            <a:r>
              <a:rPr lang="en-US" altLang="en-US" sz="1800" dirty="0"/>
              <a:t> </a:t>
            </a:r>
            <a:r>
              <a:rPr lang="en-US" altLang="en-US" sz="1800" dirty="0" err="1"/>
              <a:t>tensión</a:t>
            </a:r>
            <a:r>
              <a:rPr lang="en-US" altLang="en-US" sz="1800" dirty="0"/>
              <a:t>.</a:t>
            </a:r>
          </a:p>
          <a:p>
            <a:pPr algn="just">
              <a:lnSpc>
                <a:spcPct val="100000"/>
              </a:lnSpc>
              <a:spcBef>
                <a:spcPct val="0"/>
              </a:spcBef>
              <a:buFontTx/>
              <a:buNone/>
            </a:pPr>
            <a:r>
              <a:rPr lang="en-US" altLang="en-US" sz="1800" dirty="0"/>
              <a:t>Los </a:t>
            </a:r>
            <a:r>
              <a:rPr lang="en-US" altLang="en-US" sz="1800" dirty="0" err="1"/>
              <a:t>procesos</a:t>
            </a:r>
            <a:r>
              <a:rPr lang="en-US" altLang="en-US" sz="1800" dirty="0"/>
              <a:t> de </a:t>
            </a:r>
            <a:r>
              <a:rPr lang="en-US" altLang="en-US" sz="1800" dirty="0" err="1"/>
              <a:t>refrigeración</a:t>
            </a:r>
            <a:r>
              <a:rPr lang="en-US" altLang="en-US" sz="1800" dirty="0"/>
              <a:t> y las </a:t>
            </a:r>
            <a:r>
              <a:rPr lang="en-US" altLang="en-US" sz="1800" dirty="0" err="1"/>
              <a:t>instalaciones</a:t>
            </a:r>
            <a:r>
              <a:rPr lang="en-US" altLang="en-US" sz="1800" dirty="0"/>
              <a:t> de </a:t>
            </a:r>
            <a:r>
              <a:rPr lang="en-US" altLang="en-US" sz="1800" dirty="0" err="1"/>
              <a:t>tanques</a:t>
            </a:r>
            <a:r>
              <a:rPr lang="en-US" altLang="en-US" sz="1800" dirty="0"/>
              <a:t> de </a:t>
            </a:r>
            <a:r>
              <a:rPr lang="en-US" altLang="en-US" sz="1800" dirty="0" err="1"/>
              <a:t>almacenamiento</a:t>
            </a:r>
            <a:r>
              <a:rPr lang="en-US" altLang="en-US" sz="1800" dirty="0"/>
              <a:t> </a:t>
            </a:r>
            <a:r>
              <a:rPr lang="en-US" altLang="en-US" sz="1800" dirty="0" err="1"/>
              <a:t>deben</a:t>
            </a:r>
            <a:r>
              <a:rPr lang="en-US" altLang="en-US" sz="1800" dirty="0"/>
              <a:t> </a:t>
            </a:r>
            <a:r>
              <a:rPr lang="en-US" altLang="en-US" sz="1800" dirty="0" err="1"/>
              <a:t>mantenerse</a:t>
            </a:r>
            <a:r>
              <a:rPr lang="en-US" altLang="en-US" sz="1800" dirty="0"/>
              <a:t> </a:t>
            </a:r>
            <a:r>
              <a:rPr lang="en-US" altLang="en-US" sz="1800" dirty="0" err="1"/>
              <a:t>en</a:t>
            </a:r>
            <a:r>
              <a:rPr lang="en-US" altLang="en-US" sz="1800" dirty="0"/>
              <a:t> </a:t>
            </a:r>
            <a:r>
              <a:rPr lang="en-US" altLang="en-US" sz="1800" dirty="0" err="1"/>
              <a:t>estado</a:t>
            </a:r>
            <a:r>
              <a:rPr lang="en-US" altLang="en-US" sz="1800" dirty="0"/>
              <a:t> de </a:t>
            </a:r>
            <a:r>
              <a:rPr lang="en-US" altLang="en-US" sz="1800" dirty="0" err="1"/>
              <a:t>condiciones</a:t>
            </a:r>
            <a:r>
              <a:rPr lang="en-US" altLang="en-US" sz="1800" dirty="0"/>
              <a:t> </a:t>
            </a:r>
            <a:r>
              <a:rPr lang="en-US" altLang="en-US" sz="1800" dirty="0" smtClean="0"/>
              <a:t>de </a:t>
            </a:r>
            <a:r>
              <a:rPr lang="en-US" altLang="en-US" sz="1800" dirty="0" err="1" smtClean="0"/>
              <a:t>operación</a:t>
            </a:r>
            <a:r>
              <a:rPr lang="en-US" altLang="en-US" sz="1800" dirty="0" smtClean="0"/>
              <a:t> </a:t>
            </a:r>
            <a:r>
              <a:rPr lang="en-US" altLang="en-US" sz="1800" dirty="0"/>
              <a:t>hasta que se </a:t>
            </a:r>
            <a:r>
              <a:rPr lang="en-US" altLang="en-US" sz="1800" dirty="0" err="1"/>
              <a:t>puedan</a:t>
            </a:r>
            <a:r>
              <a:rPr lang="en-US" altLang="en-US" sz="1800" dirty="0"/>
              <a:t> </a:t>
            </a:r>
            <a:r>
              <a:rPr lang="en-US" altLang="en-US" sz="1800" dirty="0" err="1"/>
              <a:t>desconectar</a:t>
            </a:r>
            <a:r>
              <a:rPr lang="en-US" altLang="en-US" sz="1800" dirty="0"/>
              <a:t> con </a:t>
            </a:r>
            <a:r>
              <a:rPr lang="en-US" altLang="en-US" sz="1800" dirty="0" err="1"/>
              <a:t>cuidado</a:t>
            </a:r>
            <a:r>
              <a:rPr lang="en-US" altLang="en-US" sz="1800" dirty="0"/>
              <a:t>.</a:t>
            </a:r>
          </a:p>
          <a:p>
            <a:pPr algn="just">
              <a:lnSpc>
                <a:spcPct val="100000"/>
              </a:lnSpc>
              <a:spcBef>
                <a:spcPct val="0"/>
              </a:spcBef>
              <a:buFontTx/>
              <a:buNone/>
            </a:pPr>
            <a:endParaRPr lang="es-ES" altLang="en-US" sz="1800" dirty="0"/>
          </a:p>
        </p:txBody>
      </p:sp>
    </p:spTree>
    <p:extLst>
      <p:ext uri="{BB962C8B-B14F-4D97-AF65-F5344CB8AC3E}">
        <p14:creationId xmlns:p14="http://schemas.microsoft.com/office/powerpoint/2010/main" val="1609738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Rectángulo 1"/>
          <p:cNvSpPr>
            <a:spLocks noChangeArrowheads="1"/>
          </p:cNvSpPr>
          <p:nvPr/>
        </p:nvSpPr>
        <p:spPr bwMode="auto">
          <a:xfrm>
            <a:off x="300038" y="254000"/>
            <a:ext cx="11536362" cy="535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dirty="0"/>
              <a:t>El </a:t>
            </a:r>
            <a:r>
              <a:rPr lang="en-US" altLang="en-US" sz="1800" dirty="0" err="1"/>
              <a:t>baja</a:t>
            </a:r>
            <a:r>
              <a:rPr lang="en-US" altLang="en-US" sz="1800" dirty="0"/>
              <a:t> </a:t>
            </a:r>
            <a:r>
              <a:rPr lang="en-US" altLang="en-US" sz="1800" dirty="0" err="1"/>
              <a:t>tensión</a:t>
            </a:r>
            <a:r>
              <a:rPr lang="en-US" altLang="en-US" sz="1800" dirty="0"/>
              <a:t> se </a:t>
            </a:r>
            <a:r>
              <a:rPr lang="en-US" altLang="en-US" sz="1800" dirty="0" err="1"/>
              <a:t>usa</a:t>
            </a:r>
            <a:r>
              <a:rPr lang="en-US" altLang="en-US" sz="1800" dirty="0"/>
              <a:t> </a:t>
            </a:r>
            <a:r>
              <a:rPr lang="en-US" altLang="en-US" sz="1800" dirty="0" err="1"/>
              <a:t>más</a:t>
            </a:r>
            <a:r>
              <a:rPr lang="en-US" altLang="en-US" sz="1800" dirty="0"/>
              <a:t> </a:t>
            </a:r>
            <a:r>
              <a:rPr lang="en-US" altLang="en-US" sz="1800" dirty="0" err="1"/>
              <a:t>comúnmente</a:t>
            </a:r>
            <a:r>
              <a:rPr lang="en-US" altLang="en-US" sz="1800" dirty="0"/>
              <a:t> para </a:t>
            </a:r>
            <a:r>
              <a:rPr lang="en-US" altLang="en-US" sz="1800" dirty="0" err="1"/>
              <a:t>servicios</a:t>
            </a:r>
            <a:r>
              <a:rPr lang="en-US" altLang="en-US" sz="1800" dirty="0"/>
              <a:t> de </a:t>
            </a:r>
            <a:r>
              <a:rPr lang="en-US" altLang="en-US" sz="1800" dirty="0" err="1"/>
              <a:t>energía</a:t>
            </a:r>
            <a:r>
              <a:rPr lang="en-US" altLang="en-US" sz="1800" dirty="0"/>
              <a:t> de </a:t>
            </a:r>
            <a:r>
              <a:rPr lang="en-US" altLang="en-US" sz="1800" dirty="0" err="1"/>
              <a:t>emergencia</a:t>
            </a:r>
            <a:r>
              <a:rPr lang="en-US" altLang="en-US" sz="1800" dirty="0"/>
              <a:t>. Los </a:t>
            </a:r>
            <a:r>
              <a:rPr lang="en-US" altLang="en-US" sz="1800" dirty="0" err="1"/>
              <a:t>generadores</a:t>
            </a:r>
            <a:r>
              <a:rPr lang="en-US" altLang="en-US" sz="1800" dirty="0"/>
              <a:t> de </a:t>
            </a:r>
            <a:r>
              <a:rPr lang="en-US" altLang="en-US" sz="1800" dirty="0" err="1"/>
              <a:t>emergencia</a:t>
            </a:r>
            <a:r>
              <a:rPr lang="en-US" altLang="en-US" sz="1800" dirty="0"/>
              <a:t> </a:t>
            </a:r>
            <a:r>
              <a:rPr lang="en-US" altLang="en-US" sz="1800" dirty="0" err="1"/>
              <a:t>necesitan</a:t>
            </a:r>
            <a:r>
              <a:rPr lang="en-US" altLang="en-US" sz="1800" dirty="0"/>
              <a:t> </a:t>
            </a:r>
            <a:r>
              <a:rPr lang="en-US" altLang="en-US" sz="1800" dirty="0" err="1"/>
              <a:t>operar</a:t>
            </a:r>
            <a:r>
              <a:rPr lang="en-US" altLang="en-US" sz="1800" dirty="0"/>
              <a:t> </a:t>
            </a:r>
            <a:r>
              <a:rPr lang="en-US" altLang="en-US" sz="1800" dirty="0" err="1"/>
              <a:t>en</a:t>
            </a:r>
            <a:r>
              <a:rPr lang="en-US" altLang="en-US" sz="1800" dirty="0"/>
              <a:t> </a:t>
            </a:r>
            <a:r>
              <a:rPr lang="en-US" altLang="en-US" sz="1800" dirty="0" err="1"/>
              <a:t>situaciones</a:t>
            </a:r>
            <a:r>
              <a:rPr lang="en-US" altLang="en-US" sz="1800" dirty="0"/>
              <a:t> </a:t>
            </a:r>
            <a:r>
              <a:rPr lang="en-US" altLang="en-US" sz="1800" dirty="0" err="1"/>
              <a:t>difíciles</a:t>
            </a:r>
            <a:r>
              <a:rPr lang="en-US" altLang="en-US" sz="1800" dirty="0"/>
              <a:t> y </a:t>
            </a:r>
            <a:r>
              <a:rPr lang="en-US" altLang="en-US" sz="1800" dirty="0" err="1"/>
              <a:t>pueden</a:t>
            </a:r>
            <a:r>
              <a:rPr lang="en-US" altLang="en-US" sz="1800" dirty="0"/>
              <a:t> </a:t>
            </a:r>
            <a:r>
              <a:rPr lang="en-US" altLang="en-US" sz="1800" dirty="0" err="1"/>
              <a:t>ser</a:t>
            </a:r>
            <a:r>
              <a:rPr lang="en-US" altLang="en-US" sz="1800" dirty="0"/>
              <a:t> </a:t>
            </a:r>
            <a:r>
              <a:rPr lang="en-US" altLang="en-US" sz="1800" dirty="0" err="1"/>
              <a:t>llamadas</a:t>
            </a:r>
            <a:r>
              <a:rPr lang="en-US" altLang="en-US" sz="1800" dirty="0"/>
              <a:t> a </a:t>
            </a:r>
            <a:r>
              <a:rPr lang="en-US" altLang="en-US" sz="1800" dirty="0" err="1"/>
              <a:t>continuar</a:t>
            </a:r>
            <a:r>
              <a:rPr lang="en-US" altLang="en-US" sz="1800" dirty="0"/>
              <a:t> hasta que se </a:t>
            </a:r>
            <a:r>
              <a:rPr lang="en-US" altLang="en-US" sz="1800" dirty="0" err="1"/>
              <a:t>agote</a:t>
            </a:r>
            <a:r>
              <a:rPr lang="en-US" altLang="en-US" sz="1800" dirty="0"/>
              <a:t> el combustible o hasta que se </a:t>
            </a:r>
            <a:r>
              <a:rPr lang="en-US" altLang="en-US" sz="1800" dirty="0" err="1"/>
              <a:t>produzca</a:t>
            </a:r>
            <a:r>
              <a:rPr lang="en-US" altLang="en-US" sz="1800" dirty="0"/>
              <a:t> </a:t>
            </a:r>
            <a:r>
              <a:rPr lang="en-US" altLang="en-US" sz="1800" dirty="0" err="1"/>
              <a:t>una</a:t>
            </a:r>
            <a:r>
              <a:rPr lang="en-US" altLang="en-US" sz="1800" dirty="0"/>
              <a:t> </a:t>
            </a:r>
            <a:r>
              <a:rPr lang="en-US" altLang="en-US" sz="1800" dirty="0" err="1"/>
              <a:t>destrucción</a:t>
            </a:r>
            <a:r>
              <a:rPr lang="en-US" altLang="en-US" sz="1800" dirty="0"/>
              <a:t> </a:t>
            </a:r>
            <a:r>
              <a:rPr lang="en-US" altLang="en-US" sz="1800" dirty="0" err="1"/>
              <a:t>física</a:t>
            </a:r>
            <a:r>
              <a:rPr lang="en-US" altLang="en-US" sz="1800" dirty="0"/>
              <a:t>. El </a:t>
            </a:r>
            <a:r>
              <a:rPr lang="en-US" altLang="en-US" sz="1800" dirty="0" err="1"/>
              <a:t>segundo</a:t>
            </a:r>
            <a:r>
              <a:rPr lang="en-US" altLang="en-US" sz="1800" dirty="0"/>
              <a:t> </a:t>
            </a:r>
            <a:r>
              <a:rPr lang="en-US" altLang="en-US" sz="1800" dirty="0" err="1"/>
              <a:t>escenario</a:t>
            </a:r>
            <a:r>
              <a:rPr lang="en-US" altLang="en-US" sz="1800" dirty="0"/>
              <a:t> se </a:t>
            </a:r>
            <a:r>
              <a:rPr lang="en-US" altLang="en-US" sz="1800" dirty="0" err="1"/>
              <a:t>adopta</a:t>
            </a:r>
            <a:r>
              <a:rPr lang="en-US" altLang="en-US" sz="1800" dirty="0"/>
              <a:t> </a:t>
            </a:r>
            <a:r>
              <a:rPr lang="en-US" altLang="en-US" sz="1800" dirty="0" err="1"/>
              <a:t>ocasionalmente</a:t>
            </a:r>
            <a:r>
              <a:rPr lang="en-US" altLang="en-US" sz="1800" dirty="0"/>
              <a:t> para </a:t>
            </a:r>
            <a:r>
              <a:rPr lang="en-US" altLang="en-US" sz="1800" dirty="0" err="1"/>
              <a:t>instalaciones</a:t>
            </a:r>
            <a:r>
              <a:rPr lang="en-US" altLang="en-US" sz="1800" dirty="0"/>
              <a:t> offshore</a:t>
            </a:r>
            <a:r>
              <a:rPr lang="en-US" altLang="en-US" sz="1800" dirty="0" smtClean="0"/>
              <a:t>, </a:t>
            </a:r>
            <a:r>
              <a:rPr lang="en-US" altLang="en-US" sz="1800" dirty="0" err="1" smtClean="0"/>
              <a:t>donde</a:t>
            </a:r>
            <a:r>
              <a:rPr lang="en-US" altLang="en-US" sz="1800" dirty="0" smtClean="0"/>
              <a:t> </a:t>
            </a:r>
            <a:r>
              <a:rPr lang="en-US" altLang="en-US" sz="1800" dirty="0"/>
              <a:t>la </a:t>
            </a:r>
            <a:r>
              <a:rPr lang="en-US" altLang="en-US" sz="1800" dirty="0" err="1"/>
              <a:t>seguridad</a:t>
            </a:r>
            <a:r>
              <a:rPr lang="en-US" altLang="en-US" sz="1800" dirty="0"/>
              <a:t> del personal </a:t>
            </a:r>
            <a:r>
              <a:rPr lang="en-US" altLang="en-US" sz="1800" dirty="0" err="1"/>
              <a:t>es</a:t>
            </a:r>
            <a:r>
              <a:rPr lang="en-US" altLang="en-US" sz="1800" dirty="0"/>
              <a:t> primordial. El personal </a:t>
            </a:r>
            <a:r>
              <a:rPr lang="en-US" altLang="en-US" sz="1800" dirty="0" err="1"/>
              <a:t>debe</a:t>
            </a:r>
            <a:r>
              <a:rPr lang="en-US" altLang="en-US" sz="1800" dirty="0"/>
              <a:t> </a:t>
            </a:r>
            <a:r>
              <a:rPr lang="en-US" altLang="en-US" sz="1800" dirty="0" err="1"/>
              <a:t>ser</a:t>
            </a:r>
            <a:r>
              <a:rPr lang="en-US" altLang="en-US" sz="1800" dirty="0"/>
              <a:t> </a:t>
            </a:r>
            <a:r>
              <a:rPr lang="en-US" altLang="en-US" sz="1800" dirty="0" err="1"/>
              <a:t>evacuado</a:t>
            </a:r>
            <a:r>
              <a:rPr lang="en-US" altLang="en-US" sz="1800" dirty="0"/>
              <a:t> </a:t>
            </a:r>
            <a:r>
              <a:rPr lang="en-US" altLang="en-US" sz="1800" dirty="0" err="1"/>
              <a:t>bajo</a:t>
            </a:r>
            <a:r>
              <a:rPr lang="en-US" altLang="en-US" sz="1800" dirty="0"/>
              <a:t> </a:t>
            </a:r>
            <a:r>
              <a:rPr lang="en-US" altLang="en-US" sz="1800" dirty="0" err="1"/>
              <a:t>cualquier</a:t>
            </a:r>
            <a:r>
              <a:rPr lang="en-US" altLang="en-US" sz="1800" dirty="0"/>
              <a:t> </a:t>
            </a:r>
            <a:r>
              <a:rPr lang="en-US" altLang="en-US" sz="1800" dirty="0" err="1"/>
              <a:t>condiciones</a:t>
            </a:r>
            <a:r>
              <a:rPr lang="en-US" altLang="en-US" sz="1800" dirty="0"/>
              <a:t> de </a:t>
            </a:r>
            <a:r>
              <a:rPr lang="en-US" altLang="en-US" sz="1800" dirty="0" err="1"/>
              <a:t>clima</a:t>
            </a:r>
            <a:r>
              <a:rPr lang="en-US" altLang="en-US" sz="1800" dirty="0"/>
              <a:t> y </a:t>
            </a:r>
            <a:r>
              <a:rPr lang="en-US" altLang="en-US" sz="1800" dirty="0" err="1"/>
              <a:t>cuando</a:t>
            </a:r>
            <a:r>
              <a:rPr lang="en-US" altLang="en-US" sz="1800" dirty="0"/>
              <a:t> hay </a:t>
            </a:r>
            <a:r>
              <a:rPr lang="en-US" altLang="en-US" sz="1800" dirty="0" err="1"/>
              <a:t>una</a:t>
            </a:r>
            <a:r>
              <a:rPr lang="en-US" altLang="en-US" sz="1800" dirty="0"/>
              <a:t> </a:t>
            </a:r>
            <a:r>
              <a:rPr lang="en-US" altLang="en-US" sz="1800" dirty="0" err="1"/>
              <a:t>situación</a:t>
            </a:r>
            <a:r>
              <a:rPr lang="en-US" altLang="en-US" sz="1800" dirty="0"/>
              <a:t> </a:t>
            </a:r>
            <a:r>
              <a:rPr lang="en-US" altLang="en-US" sz="1800" dirty="0" err="1"/>
              <a:t>peligrosa</a:t>
            </a:r>
            <a:r>
              <a:rPr lang="en-US" altLang="en-US" sz="1800" dirty="0"/>
              <a:t> a </a:t>
            </a:r>
            <a:r>
              <a:rPr lang="en-US" altLang="en-US" sz="1800" dirty="0" err="1"/>
              <a:t>bordo</a:t>
            </a:r>
            <a:r>
              <a:rPr lang="en-US" altLang="en-US" sz="1800" dirty="0"/>
              <a:t> de la </a:t>
            </a:r>
            <a:r>
              <a:rPr lang="en-US" altLang="en-US" sz="1800" dirty="0" err="1"/>
              <a:t>instalación</a:t>
            </a:r>
            <a:r>
              <a:rPr lang="en-US" altLang="en-US" sz="1800" dirty="0"/>
              <a:t>. De </a:t>
            </a:r>
            <a:r>
              <a:rPr lang="en-US" altLang="en-US" sz="1800" dirty="0" err="1"/>
              <a:t>ahí</a:t>
            </a:r>
            <a:r>
              <a:rPr lang="en-US" altLang="en-US" sz="1800" dirty="0"/>
              <a:t> la </a:t>
            </a:r>
            <a:r>
              <a:rPr lang="en-US" altLang="en-US" sz="1800" dirty="0" err="1"/>
              <a:t>iluminación</a:t>
            </a:r>
            <a:r>
              <a:rPr lang="en-US" altLang="en-US" sz="1800" dirty="0"/>
              <a:t>, la </a:t>
            </a:r>
            <a:r>
              <a:rPr lang="en-US" altLang="en-US" sz="1800" dirty="0" err="1"/>
              <a:t>megafonía</a:t>
            </a:r>
            <a:r>
              <a:rPr lang="en-US" altLang="en-US" sz="1800" dirty="0"/>
              <a:t>, las </a:t>
            </a:r>
            <a:r>
              <a:rPr lang="en-US" altLang="en-US" sz="1800" dirty="0" err="1"/>
              <a:t>ayudas</a:t>
            </a:r>
            <a:r>
              <a:rPr lang="en-US" altLang="en-US" sz="1800" dirty="0"/>
              <a:t> a la </a:t>
            </a:r>
            <a:r>
              <a:rPr lang="en-US" altLang="en-US" sz="1800" dirty="0" err="1"/>
              <a:t>navegación</a:t>
            </a:r>
            <a:r>
              <a:rPr lang="en-US" altLang="en-US" sz="1800" dirty="0"/>
              <a:t>, la radio, etc. </a:t>
            </a:r>
            <a:r>
              <a:rPr lang="en-US" altLang="en-US" sz="1800" dirty="0" err="1"/>
              <a:t>deben</a:t>
            </a:r>
            <a:r>
              <a:rPr lang="en-US" altLang="en-US" sz="1800" dirty="0"/>
              <a:t> </a:t>
            </a:r>
            <a:r>
              <a:rPr lang="en-US" altLang="en-US" sz="1800" dirty="0" err="1"/>
              <a:t>mantenerse</a:t>
            </a:r>
            <a:r>
              <a:rPr lang="en-US" altLang="en-US" sz="1800" dirty="0"/>
              <a:t> </a:t>
            </a:r>
            <a:r>
              <a:rPr lang="en-US" altLang="en-US" sz="1800" dirty="0" err="1"/>
              <a:t>en</a:t>
            </a:r>
            <a:r>
              <a:rPr lang="en-US" altLang="en-US" sz="1800" dirty="0"/>
              <a:t> </a:t>
            </a:r>
            <a:r>
              <a:rPr lang="en-US" altLang="en-US" sz="1800" dirty="0" err="1"/>
              <a:t>funcionamiento</a:t>
            </a:r>
            <a:r>
              <a:rPr lang="en-US" altLang="en-US" sz="1800" dirty="0"/>
              <a:t> </a:t>
            </a:r>
            <a:r>
              <a:rPr lang="en-US" altLang="en-US" sz="1800" dirty="0" err="1"/>
              <a:t>durante</a:t>
            </a:r>
            <a:r>
              <a:rPr lang="en-US" altLang="en-US" sz="1800" dirty="0"/>
              <a:t> el mayor </a:t>
            </a:r>
            <a:r>
              <a:rPr lang="en-US" altLang="en-US" sz="1800" dirty="0" err="1"/>
              <a:t>tiempo</a:t>
            </a:r>
            <a:r>
              <a:rPr lang="en-US" altLang="en-US" sz="1800" dirty="0"/>
              <a:t> </a:t>
            </a:r>
            <a:r>
              <a:rPr lang="en-US" altLang="en-US" sz="1800" dirty="0" err="1"/>
              <a:t>posible</a:t>
            </a:r>
            <a:r>
              <a:rPr lang="en-US" altLang="en-US" sz="1800" dirty="0"/>
              <a:t>. </a:t>
            </a:r>
          </a:p>
          <a:p>
            <a:pPr algn="just">
              <a:lnSpc>
                <a:spcPct val="100000"/>
              </a:lnSpc>
              <a:spcBef>
                <a:spcPct val="0"/>
              </a:spcBef>
              <a:buFontTx/>
              <a:buNone/>
            </a:pPr>
            <a:r>
              <a:rPr lang="en-US" altLang="en-US" sz="1800" dirty="0" err="1"/>
              <a:t>En</a:t>
            </a:r>
            <a:r>
              <a:rPr lang="en-US" altLang="en-US" sz="1800" dirty="0"/>
              <a:t> vista de la </a:t>
            </a:r>
            <a:r>
              <a:rPr lang="en-US" altLang="en-US" sz="1800" dirty="0" err="1"/>
              <a:t>necesidad</a:t>
            </a:r>
            <a:r>
              <a:rPr lang="en-US" altLang="en-US" sz="1800" dirty="0"/>
              <a:t> de </a:t>
            </a:r>
            <a:r>
              <a:rPr lang="en-US" altLang="en-US" sz="1800" dirty="0" err="1"/>
              <a:t>continuar</a:t>
            </a:r>
            <a:r>
              <a:rPr lang="en-US" altLang="en-US" sz="1800" dirty="0"/>
              <a:t> la </a:t>
            </a:r>
            <a:r>
              <a:rPr lang="en-US" altLang="en-US" sz="1800" dirty="0" err="1"/>
              <a:t>operación</a:t>
            </a:r>
            <a:r>
              <a:rPr lang="en-US" altLang="en-US" sz="1800" dirty="0"/>
              <a:t>, </a:t>
            </a:r>
            <a:r>
              <a:rPr lang="en-US" altLang="en-US" sz="1800" dirty="0" err="1"/>
              <a:t>es</a:t>
            </a:r>
            <a:r>
              <a:rPr lang="en-US" altLang="en-US" sz="1800" dirty="0"/>
              <a:t> </a:t>
            </a:r>
            <a:r>
              <a:rPr lang="en-US" altLang="en-US" sz="1800" dirty="0" err="1"/>
              <a:t>posible</a:t>
            </a:r>
            <a:r>
              <a:rPr lang="en-US" altLang="en-US" sz="1800" dirty="0"/>
              <a:t> </a:t>
            </a:r>
            <a:r>
              <a:rPr lang="en-US" altLang="en-US" sz="1800" dirty="0" err="1"/>
              <a:t>tolerar</a:t>
            </a:r>
            <a:r>
              <a:rPr lang="en-US" altLang="en-US" sz="1800" dirty="0"/>
              <a:t> </a:t>
            </a:r>
            <a:r>
              <a:rPr lang="en-US" altLang="en-US" sz="1800" dirty="0" err="1"/>
              <a:t>cierta</a:t>
            </a:r>
            <a:r>
              <a:rPr lang="en-US" altLang="en-US" sz="1800" dirty="0"/>
              <a:t> </a:t>
            </a:r>
            <a:r>
              <a:rPr lang="en-US" altLang="en-US" sz="1800" dirty="0" err="1"/>
              <a:t>relajación</a:t>
            </a:r>
            <a:r>
              <a:rPr lang="en-US" altLang="en-US" sz="1800" dirty="0"/>
              <a:t> </a:t>
            </a:r>
            <a:r>
              <a:rPr lang="en-US" altLang="en-US" sz="1800" dirty="0" err="1"/>
              <a:t>en</a:t>
            </a:r>
            <a:r>
              <a:rPr lang="en-US" altLang="en-US" sz="1800" dirty="0"/>
              <a:t> </a:t>
            </a:r>
            <a:r>
              <a:rPr lang="en-US" altLang="en-US" sz="1800" dirty="0" err="1"/>
              <a:t>los</a:t>
            </a:r>
            <a:r>
              <a:rPr lang="en-US" altLang="en-US" sz="1800" dirty="0"/>
              <a:t> </a:t>
            </a:r>
            <a:r>
              <a:rPr lang="en-US" altLang="en-US" sz="1800" dirty="0" err="1"/>
              <a:t>relés</a:t>
            </a:r>
            <a:r>
              <a:rPr lang="en-US" altLang="en-US" sz="1800" dirty="0"/>
              <a:t> de </a:t>
            </a:r>
            <a:r>
              <a:rPr lang="en-US" altLang="en-US" sz="1800" dirty="0" err="1"/>
              <a:t>proteccion</a:t>
            </a:r>
            <a:r>
              <a:rPr lang="en-US" altLang="en-US" sz="1800" dirty="0"/>
              <a:t> </a:t>
            </a:r>
            <a:r>
              <a:rPr lang="en-US" altLang="en-US" sz="1800" dirty="0" err="1"/>
              <a:t>provistos</a:t>
            </a:r>
            <a:r>
              <a:rPr lang="en-US" altLang="en-US" sz="1800" dirty="0"/>
              <a:t> para </a:t>
            </a:r>
            <a:r>
              <a:rPr lang="en-US" altLang="en-US" sz="1800" dirty="0" err="1"/>
              <a:t>generadores</a:t>
            </a:r>
            <a:r>
              <a:rPr lang="en-US" altLang="en-US" sz="1800" dirty="0"/>
              <a:t> de </a:t>
            </a:r>
            <a:r>
              <a:rPr lang="en-US" altLang="en-US" sz="1800" dirty="0" err="1"/>
              <a:t>emergencia</a:t>
            </a:r>
            <a:r>
              <a:rPr lang="en-US" altLang="en-US" sz="1800" dirty="0"/>
              <a:t>, </a:t>
            </a:r>
            <a:r>
              <a:rPr lang="en-US" altLang="en-US" sz="1800" dirty="0" err="1"/>
              <a:t>especialmente</a:t>
            </a:r>
            <a:r>
              <a:rPr lang="en-US" altLang="en-US" sz="1800" dirty="0"/>
              <a:t> </a:t>
            </a:r>
            <a:r>
              <a:rPr lang="en-US" altLang="en-US" sz="1800" dirty="0" err="1"/>
              <a:t>máquinas</a:t>
            </a:r>
            <a:r>
              <a:rPr lang="en-US" altLang="en-US" sz="1800" dirty="0"/>
              <a:t> de </a:t>
            </a:r>
            <a:r>
              <a:rPr lang="en-US" altLang="en-US" sz="1800" dirty="0" err="1"/>
              <a:t>baja</a:t>
            </a:r>
            <a:r>
              <a:rPr lang="en-US" altLang="en-US" sz="1800" dirty="0"/>
              <a:t> </a:t>
            </a:r>
            <a:r>
              <a:rPr lang="en-US" altLang="en-US" sz="1800" dirty="0" err="1"/>
              <a:t>tensión</a:t>
            </a:r>
            <a:r>
              <a:rPr lang="en-US" altLang="en-US" sz="1800" dirty="0"/>
              <a:t> </a:t>
            </a:r>
            <a:r>
              <a:rPr lang="en-US" altLang="en-US" sz="1800" dirty="0" err="1"/>
              <a:t>en</a:t>
            </a:r>
            <a:r>
              <a:rPr lang="en-US" altLang="en-US" sz="1800" dirty="0"/>
              <a:t> </a:t>
            </a:r>
            <a:r>
              <a:rPr lang="en-US" altLang="en-US" sz="1800" dirty="0" err="1"/>
              <a:t>alta</a:t>
            </a:r>
            <a:r>
              <a:rPr lang="en-US" altLang="en-US" sz="1800" dirty="0"/>
              <a:t> mar.</a:t>
            </a:r>
          </a:p>
          <a:p>
            <a:pPr algn="just">
              <a:lnSpc>
                <a:spcPct val="100000"/>
              </a:lnSpc>
              <a:spcBef>
                <a:spcPct val="0"/>
              </a:spcBef>
              <a:buFontTx/>
              <a:buNone/>
            </a:pPr>
            <a:r>
              <a:rPr lang="en-US" altLang="en-US" sz="1800" dirty="0" err="1"/>
              <a:t>Por</a:t>
            </a:r>
            <a:r>
              <a:rPr lang="en-US" altLang="en-US" sz="1800" dirty="0"/>
              <a:t> lo </a:t>
            </a:r>
            <a:r>
              <a:rPr lang="en-US" altLang="en-US" sz="1800" dirty="0" err="1"/>
              <a:t>tanto</a:t>
            </a:r>
            <a:r>
              <a:rPr lang="en-US" altLang="en-US" sz="1800" dirty="0"/>
              <a:t>, </a:t>
            </a:r>
            <a:r>
              <a:rPr lang="en-US" altLang="en-US" sz="1800" dirty="0" err="1"/>
              <a:t>los</a:t>
            </a:r>
            <a:r>
              <a:rPr lang="en-US" altLang="en-US" sz="1800" dirty="0"/>
              <a:t> </a:t>
            </a:r>
            <a:r>
              <a:rPr lang="en-US" altLang="en-US" sz="1800" dirty="0" err="1"/>
              <a:t>siguientes</a:t>
            </a:r>
            <a:r>
              <a:rPr lang="en-US" altLang="en-US" sz="1800" dirty="0"/>
              <a:t> </a:t>
            </a:r>
            <a:r>
              <a:rPr lang="en-US" altLang="en-US" sz="1800" dirty="0" err="1"/>
              <a:t>relés</a:t>
            </a:r>
            <a:r>
              <a:rPr lang="en-US" altLang="en-US" sz="1800" dirty="0"/>
              <a:t> </a:t>
            </a:r>
            <a:r>
              <a:rPr lang="en-US" altLang="en-US" sz="1800" dirty="0" err="1"/>
              <a:t>en</a:t>
            </a:r>
            <a:r>
              <a:rPr lang="en-US" altLang="en-US" sz="1800" dirty="0"/>
              <a:t> la </a:t>
            </a:r>
            <a:r>
              <a:rPr lang="en-US" altLang="en-US" sz="1800" dirty="0" err="1"/>
              <a:t>subsección</a:t>
            </a:r>
            <a:r>
              <a:rPr lang="en-US" altLang="en-US" sz="1800" dirty="0"/>
              <a:t> 12.2.1 </a:t>
            </a:r>
            <a:r>
              <a:rPr lang="en-US" altLang="en-US" sz="1800" dirty="0" err="1"/>
              <a:t>pueden</a:t>
            </a:r>
            <a:r>
              <a:rPr lang="en-US" altLang="en-US" sz="1800" dirty="0"/>
              <a:t> </a:t>
            </a:r>
            <a:r>
              <a:rPr lang="en-US" altLang="en-US" sz="1800" dirty="0" err="1"/>
              <a:t>eliminarse</a:t>
            </a:r>
            <a:r>
              <a:rPr lang="en-US" altLang="en-US" sz="1800" dirty="0"/>
              <a:t> para </a:t>
            </a:r>
            <a:r>
              <a:rPr lang="en-US" altLang="en-US" sz="1800" dirty="0" err="1"/>
              <a:t>generadores</a:t>
            </a:r>
            <a:r>
              <a:rPr lang="en-US" altLang="en-US" sz="1800" dirty="0"/>
              <a:t> de </a:t>
            </a:r>
            <a:r>
              <a:rPr lang="en-US" altLang="en-US" sz="1800" dirty="0" err="1"/>
              <a:t>baja</a:t>
            </a:r>
            <a:r>
              <a:rPr lang="en-US" altLang="en-US" sz="1800" dirty="0"/>
              <a:t> </a:t>
            </a:r>
            <a:r>
              <a:rPr lang="en-US" altLang="en-US" sz="1800" dirty="0" err="1"/>
              <a:t>tensión</a:t>
            </a:r>
            <a:r>
              <a:rPr lang="en-US" altLang="en-US" sz="1800" dirty="0"/>
              <a:t>:</a:t>
            </a:r>
          </a:p>
          <a:p>
            <a:pPr algn="just">
              <a:lnSpc>
                <a:spcPct val="100000"/>
              </a:lnSpc>
              <a:spcBef>
                <a:spcPct val="0"/>
              </a:spcBef>
              <a:buFontTx/>
              <a:buNone/>
            </a:pPr>
            <a:endParaRPr lang="en-US" altLang="en-US" sz="1800" dirty="0"/>
          </a:p>
          <a:p>
            <a:pPr lvl="1" algn="just">
              <a:lnSpc>
                <a:spcPct val="100000"/>
              </a:lnSpc>
              <a:spcBef>
                <a:spcPct val="0"/>
              </a:spcBef>
              <a:buFontTx/>
              <a:buNone/>
            </a:pPr>
            <a:r>
              <a:rPr lang="en-US" altLang="en-US" sz="1800" b="1" dirty="0"/>
              <a:t>• </a:t>
            </a:r>
            <a:r>
              <a:rPr lang="en-US" altLang="en-US" sz="1800" b="1" dirty="0" err="1"/>
              <a:t>Secuencia</a:t>
            </a:r>
            <a:r>
              <a:rPr lang="en-US" altLang="en-US" sz="1800" b="1" dirty="0"/>
              <a:t> de </a:t>
            </a:r>
            <a:r>
              <a:rPr lang="en-US" altLang="en-US" sz="1800" b="1" dirty="0" err="1"/>
              <a:t>fase</a:t>
            </a:r>
            <a:r>
              <a:rPr lang="en-US" altLang="en-US" sz="1800" b="1" dirty="0"/>
              <a:t> </a:t>
            </a:r>
            <a:r>
              <a:rPr lang="en-US" altLang="en-US" sz="1800" b="1" dirty="0" err="1"/>
              <a:t>negativa</a:t>
            </a:r>
            <a:r>
              <a:rPr lang="en-US" altLang="en-US" sz="1800" b="1" dirty="0"/>
              <a:t> (46).</a:t>
            </a:r>
          </a:p>
          <a:p>
            <a:pPr lvl="1" algn="just">
              <a:lnSpc>
                <a:spcPct val="100000"/>
              </a:lnSpc>
              <a:spcBef>
                <a:spcPct val="0"/>
              </a:spcBef>
              <a:buFontTx/>
              <a:buNone/>
            </a:pPr>
            <a:r>
              <a:rPr lang="en-US" altLang="en-US" sz="1800" b="1" dirty="0"/>
              <a:t>• </a:t>
            </a:r>
            <a:r>
              <a:rPr lang="en-US" altLang="en-US" sz="1800" b="1" dirty="0" err="1"/>
              <a:t>Corriente</a:t>
            </a:r>
            <a:r>
              <a:rPr lang="en-US" altLang="en-US" sz="1800" b="1" dirty="0"/>
              <a:t> </a:t>
            </a:r>
            <a:r>
              <a:rPr lang="en-US" altLang="en-US" sz="1800" b="1" dirty="0" err="1"/>
              <a:t>diferencial</a:t>
            </a:r>
            <a:r>
              <a:rPr lang="en-US" altLang="en-US" sz="1800" b="1" dirty="0"/>
              <a:t> del </a:t>
            </a:r>
            <a:r>
              <a:rPr lang="en-US" altLang="en-US" sz="1800" b="1" dirty="0" err="1"/>
              <a:t>estator</a:t>
            </a:r>
            <a:r>
              <a:rPr lang="en-US" altLang="en-US" sz="1800" b="1" dirty="0"/>
              <a:t> (87).</a:t>
            </a:r>
          </a:p>
          <a:p>
            <a:pPr lvl="1" algn="just">
              <a:lnSpc>
                <a:spcPct val="100000"/>
              </a:lnSpc>
              <a:spcBef>
                <a:spcPct val="0"/>
              </a:spcBef>
              <a:buFontTx/>
              <a:buNone/>
            </a:pPr>
            <a:r>
              <a:rPr lang="en-US" altLang="en-US" sz="1800" b="1" dirty="0"/>
              <a:t>• </a:t>
            </a:r>
            <a:r>
              <a:rPr lang="en-US" altLang="en-US" sz="1800" b="1" dirty="0" err="1"/>
              <a:t>falla</a:t>
            </a:r>
            <a:r>
              <a:rPr lang="en-US" altLang="en-US" sz="1800" b="1" dirty="0"/>
              <a:t> a </a:t>
            </a:r>
            <a:r>
              <a:rPr lang="en-US" altLang="en-US" sz="1800" b="1" dirty="0" err="1"/>
              <a:t>tierra</a:t>
            </a:r>
            <a:r>
              <a:rPr lang="en-US" altLang="en-US" sz="1800" b="1" dirty="0"/>
              <a:t> de </a:t>
            </a:r>
            <a:r>
              <a:rPr lang="en-US" altLang="en-US" sz="1800" b="1" dirty="0" err="1"/>
              <a:t>devanado</a:t>
            </a:r>
            <a:r>
              <a:rPr lang="en-US" altLang="en-US" sz="1800" b="1" dirty="0"/>
              <a:t> de campo (58).</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err="1"/>
              <a:t>Además</a:t>
            </a:r>
            <a:r>
              <a:rPr lang="en-US" altLang="en-US" sz="1800" dirty="0"/>
              <a:t>, </a:t>
            </a:r>
            <a:r>
              <a:rPr lang="en-US" altLang="en-US" sz="1800" dirty="0" err="1"/>
              <a:t>es</a:t>
            </a:r>
            <a:r>
              <a:rPr lang="en-US" altLang="en-US" sz="1800" dirty="0"/>
              <a:t> </a:t>
            </a:r>
            <a:r>
              <a:rPr lang="en-US" altLang="en-US" sz="1800" dirty="0" err="1"/>
              <a:t>posible</a:t>
            </a:r>
            <a:r>
              <a:rPr lang="en-US" altLang="en-US" sz="1800" dirty="0"/>
              <a:t> que el </a:t>
            </a:r>
            <a:r>
              <a:rPr lang="en-US" altLang="en-US" sz="1800" dirty="0" err="1"/>
              <a:t>ajuste</a:t>
            </a:r>
            <a:r>
              <a:rPr lang="en-US" altLang="en-US" sz="1800" dirty="0"/>
              <a:t> de </a:t>
            </a:r>
            <a:r>
              <a:rPr lang="en-US" altLang="en-US" sz="1800" dirty="0" err="1"/>
              <a:t>corriente</a:t>
            </a:r>
            <a:r>
              <a:rPr lang="en-US" altLang="en-US" sz="1800" dirty="0"/>
              <a:t> del </a:t>
            </a:r>
            <a:r>
              <a:rPr lang="en-US" altLang="en-US" sz="1800" dirty="0" err="1"/>
              <a:t>relé</a:t>
            </a:r>
            <a:r>
              <a:rPr lang="en-US" altLang="en-US" sz="1800" dirty="0"/>
              <a:t> de </a:t>
            </a:r>
            <a:r>
              <a:rPr lang="en-US" altLang="en-US" sz="1800" dirty="0" err="1"/>
              <a:t>sobrecorriente</a:t>
            </a:r>
            <a:r>
              <a:rPr lang="en-US" altLang="en-US" sz="1800" dirty="0"/>
              <a:t> (51) </a:t>
            </a:r>
            <a:r>
              <a:rPr lang="en-US" altLang="en-US" sz="1800" dirty="0" err="1"/>
              <a:t>deba</a:t>
            </a:r>
            <a:r>
              <a:rPr lang="en-US" altLang="en-US" sz="1800" dirty="0"/>
              <a:t> </a:t>
            </a:r>
            <a:r>
              <a:rPr lang="en-US" altLang="en-US" sz="1800" dirty="0" err="1"/>
              <a:t>ser</a:t>
            </a:r>
            <a:r>
              <a:rPr lang="en-US" altLang="en-US" sz="1800" dirty="0"/>
              <a:t> mayor que para un </a:t>
            </a:r>
            <a:r>
              <a:rPr lang="en-US" altLang="en-US" sz="1800" dirty="0" err="1"/>
              <a:t>generador</a:t>
            </a:r>
            <a:r>
              <a:rPr lang="en-US" altLang="en-US" sz="1800" dirty="0"/>
              <a:t> de "</a:t>
            </a:r>
            <a:r>
              <a:rPr lang="en-US" altLang="en-US" sz="1800" dirty="0" err="1"/>
              <a:t>servicio</a:t>
            </a:r>
            <a:r>
              <a:rPr lang="en-US" altLang="en-US" sz="1800" dirty="0"/>
              <a:t> normal". </a:t>
            </a:r>
            <a:r>
              <a:rPr lang="en-US" altLang="en-US" sz="1800" dirty="0" err="1"/>
              <a:t>Es</a:t>
            </a:r>
            <a:r>
              <a:rPr lang="en-US" altLang="en-US" sz="1800" dirty="0"/>
              <a:t> </a:t>
            </a:r>
            <a:r>
              <a:rPr lang="en-US" altLang="en-US" sz="1800" dirty="0" err="1"/>
              <a:t>posible</a:t>
            </a:r>
            <a:r>
              <a:rPr lang="en-US" altLang="en-US" sz="1800" dirty="0"/>
              <a:t> que el </a:t>
            </a:r>
            <a:r>
              <a:rPr lang="en-US" altLang="en-US" sz="1800" dirty="0" err="1"/>
              <a:t>elemento</a:t>
            </a:r>
            <a:r>
              <a:rPr lang="en-US" altLang="en-US" sz="1800" dirty="0"/>
              <a:t> de </a:t>
            </a:r>
            <a:r>
              <a:rPr lang="en-US" altLang="en-US" sz="1800" dirty="0" err="1"/>
              <a:t>restricción</a:t>
            </a:r>
            <a:r>
              <a:rPr lang="en-US" altLang="en-US" sz="1800" dirty="0"/>
              <a:t> de </a:t>
            </a:r>
            <a:r>
              <a:rPr lang="en-US" altLang="en-US" sz="1800" dirty="0" err="1"/>
              <a:t>tensión</a:t>
            </a:r>
            <a:r>
              <a:rPr lang="en-US" altLang="en-US" sz="1800" dirty="0"/>
              <a:t> de un </a:t>
            </a:r>
            <a:r>
              <a:rPr lang="en-US" altLang="en-US" sz="1800" dirty="0" err="1"/>
              <a:t>relé</a:t>
            </a:r>
            <a:r>
              <a:rPr lang="en-US" altLang="en-US" sz="1800" dirty="0"/>
              <a:t> de 51 V no sea </a:t>
            </a:r>
            <a:r>
              <a:rPr lang="en-US" altLang="en-US" sz="1800" dirty="0" err="1"/>
              <a:t>particularmente</a:t>
            </a:r>
            <a:r>
              <a:rPr lang="en-US" altLang="en-US" sz="1800" dirty="0"/>
              <a:t> </a:t>
            </a:r>
            <a:r>
              <a:rPr lang="en-US" altLang="en-US" sz="1800" dirty="0" err="1"/>
              <a:t>beneficioso</a:t>
            </a:r>
            <a:r>
              <a:rPr lang="en-US" altLang="en-US" sz="1800" dirty="0"/>
              <a:t> para </a:t>
            </a:r>
            <a:r>
              <a:rPr lang="en-US" altLang="en-US" sz="1800" dirty="0" err="1"/>
              <a:t>generadores</a:t>
            </a:r>
            <a:r>
              <a:rPr lang="en-US" altLang="en-US" sz="1800" dirty="0"/>
              <a:t> de </a:t>
            </a:r>
            <a:r>
              <a:rPr lang="en-US" altLang="en-US" sz="1800" dirty="0" err="1"/>
              <a:t>emergencia</a:t>
            </a:r>
            <a:r>
              <a:rPr lang="en-US" altLang="en-US" sz="1800" dirty="0"/>
              <a:t> de </a:t>
            </a:r>
            <a:r>
              <a:rPr lang="en-US" altLang="en-US" sz="1800" dirty="0" err="1"/>
              <a:t>baja</a:t>
            </a:r>
            <a:r>
              <a:rPr lang="en-US" altLang="en-US" sz="1800" dirty="0"/>
              <a:t> </a:t>
            </a:r>
            <a:r>
              <a:rPr lang="en-US" altLang="en-US" sz="1800" dirty="0" err="1"/>
              <a:t>tensión</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endParaRPr lang="en-US" altLang="en-US" sz="1800" dirty="0"/>
          </a:p>
        </p:txBody>
      </p:sp>
    </p:spTree>
    <p:extLst>
      <p:ext uri="{BB962C8B-B14F-4D97-AF65-F5344CB8AC3E}">
        <p14:creationId xmlns:p14="http://schemas.microsoft.com/office/powerpoint/2010/main" val="2358241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ángulo 1"/>
          <p:cNvSpPr>
            <a:spLocks noChangeArrowheads="1"/>
          </p:cNvSpPr>
          <p:nvPr/>
        </p:nvSpPr>
        <p:spPr bwMode="auto">
          <a:xfrm>
            <a:off x="342900" y="369888"/>
            <a:ext cx="11536363"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dirty="0"/>
              <a:t>12.4 PROTECCIÓN DEL TRANSFORMADOR DE ALIMENTADORES</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err="1"/>
              <a:t>Sistemas</a:t>
            </a:r>
            <a:r>
              <a:rPr lang="en-US" altLang="en-US" sz="1800" dirty="0"/>
              <a:t> de </a:t>
            </a:r>
            <a:r>
              <a:rPr lang="en-US" altLang="en-US" sz="1800" dirty="0" err="1"/>
              <a:t>potencia</a:t>
            </a:r>
            <a:r>
              <a:rPr lang="en-US" altLang="en-US" sz="1800" dirty="0"/>
              <a:t> para </a:t>
            </a:r>
            <a:r>
              <a:rPr lang="en-US" altLang="en-US" sz="1800" dirty="0" err="1"/>
              <a:t>plataformas</a:t>
            </a:r>
            <a:r>
              <a:rPr lang="en-US" altLang="en-US" sz="1800" dirty="0"/>
              <a:t> </a:t>
            </a:r>
            <a:r>
              <a:rPr lang="en-US" altLang="en-US" sz="1800" dirty="0" err="1"/>
              <a:t>en</a:t>
            </a:r>
            <a:r>
              <a:rPr lang="en-US" altLang="en-US" sz="1800" dirty="0"/>
              <a:t> </a:t>
            </a:r>
            <a:r>
              <a:rPr lang="en-US" altLang="en-US" sz="1800" dirty="0" err="1"/>
              <a:t>alta</a:t>
            </a:r>
            <a:r>
              <a:rPr lang="en-US" altLang="en-US" sz="1800" dirty="0"/>
              <a:t> mar y </a:t>
            </a:r>
            <a:r>
              <a:rPr lang="en-US" altLang="en-US" sz="1800" dirty="0" err="1"/>
              <a:t>plantas</a:t>
            </a:r>
            <a:r>
              <a:rPr lang="en-US" altLang="en-US" sz="1800" dirty="0"/>
              <a:t> </a:t>
            </a:r>
            <a:r>
              <a:rPr lang="en-US" altLang="en-US" sz="1800" dirty="0" err="1"/>
              <a:t>en</a:t>
            </a:r>
            <a:r>
              <a:rPr lang="en-US" altLang="en-US" sz="1800" dirty="0"/>
              <a:t> </a:t>
            </a:r>
            <a:r>
              <a:rPr lang="en-US" altLang="en-US" sz="1800" dirty="0" err="1"/>
              <a:t>tierra</a:t>
            </a:r>
            <a:r>
              <a:rPr lang="en-US" altLang="en-US" sz="1800" dirty="0"/>
              <a:t>, que </a:t>
            </a:r>
            <a:r>
              <a:rPr lang="en-US" altLang="en-US" sz="1800" dirty="0" err="1"/>
              <a:t>rara</a:t>
            </a:r>
            <a:r>
              <a:rPr lang="en-US" altLang="en-US" sz="1800" dirty="0"/>
              <a:t> </a:t>
            </a:r>
            <a:r>
              <a:rPr lang="en-US" altLang="en-US" sz="1800" dirty="0" err="1"/>
              <a:t>vez</a:t>
            </a:r>
            <a:r>
              <a:rPr lang="en-US" altLang="en-US" sz="1800" dirty="0"/>
              <a:t> </a:t>
            </a:r>
            <a:r>
              <a:rPr lang="en-US" altLang="en-US" sz="1800" dirty="0" err="1"/>
              <a:t>tienen</a:t>
            </a:r>
            <a:r>
              <a:rPr lang="en-US" altLang="en-US" sz="1800" dirty="0"/>
              <a:t> </a:t>
            </a:r>
            <a:r>
              <a:rPr lang="en-US" altLang="en-US" sz="1800" dirty="0" err="1"/>
              <a:t>sus</a:t>
            </a:r>
            <a:r>
              <a:rPr lang="en-US" altLang="en-US" sz="1800" dirty="0"/>
              <a:t> </a:t>
            </a:r>
            <a:r>
              <a:rPr lang="en-US" altLang="en-US" sz="1800" dirty="0" err="1"/>
              <a:t>propios</a:t>
            </a:r>
            <a:r>
              <a:rPr lang="en-US" altLang="en-US" sz="1800" dirty="0"/>
              <a:t> </a:t>
            </a:r>
            <a:r>
              <a:rPr lang="en-US" altLang="en-US" sz="1800" dirty="0" err="1"/>
              <a:t>generadores</a:t>
            </a:r>
            <a:r>
              <a:rPr lang="en-US" altLang="en-US" sz="1800" dirty="0"/>
              <a:t>, </a:t>
            </a:r>
            <a:r>
              <a:rPr lang="en-US" altLang="en-US" sz="1800" dirty="0" err="1"/>
              <a:t>tienen</a:t>
            </a:r>
            <a:r>
              <a:rPr lang="en-US" altLang="en-US" sz="1800" dirty="0"/>
              <a:t> </a:t>
            </a:r>
            <a:r>
              <a:rPr lang="en-US" altLang="en-US" sz="1800" dirty="0" err="1"/>
              <a:t>transformadores</a:t>
            </a:r>
            <a:r>
              <a:rPr lang="en-US" altLang="en-US" sz="1800" dirty="0"/>
              <a:t> de </a:t>
            </a:r>
            <a:r>
              <a:rPr lang="en-US" altLang="en-US" sz="1800" dirty="0" err="1"/>
              <a:t>alimentación</a:t>
            </a:r>
            <a:r>
              <a:rPr lang="en-US" altLang="en-US" sz="1800" dirty="0"/>
              <a:t> con </a:t>
            </a:r>
            <a:r>
              <a:rPr lang="en-US" altLang="en-US" sz="1800" dirty="0" err="1"/>
              <a:t>valores</a:t>
            </a:r>
            <a:r>
              <a:rPr lang="en-US" altLang="en-US" sz="1800" dirty="0"/>
              <a:t> </a:t>
            </a:r>
            <a:r>
              <a:rPr lang="en-US" altLang="en-US" sz="1800" dirty="0" err="1"/>
              <a:t>nominales</a:t>
            </a:r>
            <a:r>
              <a:rPr lang="en-US" altLang="en-US" sz="1800" dirty="0"/>
              <a:t> </a:t>
            </a:r>
            <a:r>
              <a:rPr lang="en-US" altLang="en-US" sz="1800" dirty="0" err="1"/>
              <a:t>superiores</a:t>
            </a:r>
            <a:r>
              <a:rPr lang="en-US" altLang="en-US" sz="1800" dirty="0"/>
              <a:t> a </a:t>
            </a:r>
            <a:r>
              <a:rPr lang="en-US" altLang="en-US" sz="1800" dirty="0" err="1"/>
              <a:t>unos</a:t>
            </a:r>
            <a:r>
              <a:rPr lang="en-US" altLang="en-US" sz="1800" dirty="0"/>
              <a:t> 10 MVA. </a:t>
            </a:r>
            <a:r>
              <a:rPr lang="en-US" altLang="en-US" sz="1800" dirty="0" err="1"/>
              <a:t>Estos</a:t>
            </a:r>
            <a:r>
              <a:rPr lang="en-US" altLang="en-US" sz="1800" dirty="0"/>
              <a:t> </a:t>
            </a:r>
            <a:r>
              <a:rPr lang="en-US" altLang="en-US" sz="1800" dirty="0" err="1"/>
              <a:t>transformadores</a:t>
            </a:r>
            <a:r>
              <a:rPr lang="en-US" altLang="en-US" sz="1800" dirty="0"/>
              <a:t> </a:t>
            </a:r>
            <a:r>
              <a:rPr lang="en-US" altLang="en-US" sz="1800" dirty="0" err="1"/>
              <a:t>suelen</a:t>
            </a:r>
            <a:r>
              <a:rPr lang="en-US" altLang="en-US" sz="1800" dirty="0"/>
              <a:t> </a:t>
            </a:r>
            <a:r>
              <a:rPr lang="en-US" altLang="en-US" sz="1800" dirty="0" err="1"/>
              <a:t>alimentar</a:t>
            </a:r>
            <a:r>
              <a:rPr lang="en-US" altLang="en-US" sz="1800" dirty="0"/>
              <a:t> </a:t>
            </a:r>
            <a:r>
              <a:rPr lang="en-US" altLang="en-US" sz="1800" dirty="0" err="1"/>
              <a:t>radialmente</a:t>
            </a:r>
            <a:r>
              <a:rPr lang="en-US" altLang="en-US" sz="1800" dirty="0"/>
              <a:t> a </a:t>
            </a:r>
            <a:r>
              <a:rPr lang="en-US" altLang="en-US" sz="1800" dirty="0" err="1"/>
              <a:t>los</a:t>
            </a:r>
            <a:r>
              <a:rPr lang="en-US" altLang="en-US" sz="1800" dirty="0"/>
              <a:t> </a:t>
            </a:r>
            <a:r>
              <a:rPr lang="en-US" altLang="en-US" sz="1800" dirty="0" err="1" smtClean="0"/>
              <a:t>tableros</a:t>
            </a:r>
            <a:r>
              <a:rPr lang="en-US" altLang="en-US" sz="1800" dirty="0" smtClean="0"/>
              <a:t> </a:t>
            </a:r>
            <a:r>
              <a:rPr lang="en-US" altLang="en-US" sz="1800" dirty="0"/>
              <a:t>de </a:t>
            </a:r>
            <a:r>
              <a:rPr lang="en-US" altLang="en-US" sz="1800" dirty="0" err="1"/>
              <a:t>consumo</a:t>
            </a:r>
            <a:r>
              <a:rPr lang="en-US" altLang="en-US" sz="1800" dirty="0"/>
              <a:t>. </a:t>
            </a:r>
            <a:r>
              <a:rPr lang="en-US" altLang="en-US" sz="1800" dirty="0" err="1"/>
              <a:t>En</a:t>
            </a:r>
            <a:r>
              <a:rPr lang="en-US" altLang="en-US" sz="1800" dirty="0"/>
              <a:t> </a:t>
            </a:r>
            <a:r>
              <a:rPr lang="en-US" altLang="en-US" sz="1800" dirty="0" err="1"/>
              <a:t>estas</a:t>
            </a:r>
            <a:r>
              <a:rPr lang="en-US" altLang="en-US" sz="1800" dirty="0"/>
              <a:t> </a:t>
            </a:r>
            <a:r>
              <a:rPr lang="en-US" altLang="en-US" sz="1800" dirty="0" err="1"/>
              <a:t>situaciones</a:t>
            </a:r>
            <a:r>
              <a:rPr lang="en-US" altLang="en-US" sz="1800" dirty="0"/>
              <a:t> se </a:t>
            </a:r>
            <a:r>
              <a:rPr lang="en-US" altLang="en-US" sz="1800" dirty="0" err="1"/>
              <a:t>utilizan</a:t>
            </a:r>
            <a:r>
              <a:rPr lang="en-US" altLang="en-US" sz="1800" dirty="0"/>
              <a:t> </a:t>
            </a:r>
            <a:r>
              <a:rPr lang="en-US" altLang="en-US" sz="1800" dirty="0" err="1"/>
              <a:t>varios</a:t>
            </a:r>
            <a:r>
              <a:rPr lang="en-US" altLang="en-US" sz="1800" dirty="0"/>
              <a:t> </a:t>
            </a:r>
            <a:r>
              <a:rPr lang="en-US" altLang="en-US" sz="1800" dirty="0" err="1"/>
              <a:t>niveles</a:t>
            </a:r>
            <a:r>
              <a:rPr lang="en-US" altLang="en-US" sz="1800" dirty="0"/>
              <a:t> de </a:t>
            </a:r>
            <a:r>
              <a:rPr lang="en-US" altLang="en-US" sz="1800" dirty="0" err="1"/>
              <a:t>tensiones</a:t>
            </a:r>
            <a:r>
              <a:rPr lang="en-US" altLang="en-US" sz="1800" dirty="0"/>
              <a:t> </a:t>
            </a:r>
            <a:r>
              <a:rPr lang="en-US" altLang="en-US" sz="1800" dirty="0" err="1"/>
              <a:t>operativos</a:t>
            </a:r>
            <a:r>
              <a:rPr lang="en-US" altLang="en-US" sz="1800" dirty="0"/>
              <a:t>, </a:t>
            </a:r>
            <a:r>
              <a:rPr lang="en-US" altLang="en-US" sz="1800" dirty="0" err="1"/>
              <a:t>por</a:t>
            </a:r>
            <a:r>
              <a:rPr lang="en-US" altLang="en-US" sz="1800" dirty="0"/>
              <a:t> </a:t>
            </a:r>
            <a:r>
              <a:rPr lang="en-US" altLang="en-US" sz="1800" dirty="0" err="1"/>
              <a:t>ejemplo</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b="1" dirty="0"/>
              <a:t>a) </a:t>
            </a:r>
            <a:r>
              <a:rPr lang="en-US" altLang="en-US" sz="1800" b="1" dirty="0" err="1"/>
              <a:t>Generadores</a:t>
            </a:r>
            <a:r>
              <a:rPr lang="en-US" altLang="en-US" sz="1800" b="1" dirty="0"/>
              <a:t> y </a:t>
            </a:r>
            <a:r>
              <a:rPr lang="en-US" altLang="en-US" sz="1800" b="1" dirty="0" err="1" smtClean="0"/>
              <a:t>tableros</a:t>
            </a:r>
            <a:r>
              <a:rPr lang="en-US" altLang="en-US" sz="1800" b="1" dirty="0" smtClean="0"/>
              <a:t> </a:t>
            </a:r>
            <a:r>
              <a:rPr lang="en-US" altLang="en-US" sz="1800" b="1" dirty="0"/>
              <a:t>de </a:t>
            </a:r>
            <a:r>
              <a:rPr lang="en-US" altLang="en-US" sz="1800" b="1" dirty="0" err="1"/>
              <a:t>distribución</a:t>
            </a:r>
            <a:r>
              <a:rPr lang="en-US" altLang="en-US" sz="1800" b="1" dirty="0"/>
              <a:t> principal de AT.</a:t>
            </a:r>
          </a:p>
          <a:p>
            <a:pPr algn="just">
              <a:lnSpc>
                <a:spcPct val="100000"/>
              </a:lnSpc>
              <a:spcBef>
                <a:spcPct val="0"/>
              </a:spcBef>
              <a:buFontTx/>
              <a:buNone/>
            </a:pPr>
            <a:r>
              <a:rPr lang="en-US" altLang="en-US" sz="1800" dirty="0" err="1"/>
              <a:t>Tensiones</a:t>
            </a:r>
            <a:r>
              <a:rPr lang="en-US" altLang="en-US" sz="1800" dirty="0"/>
              <a:t>: 13.800, 11.000, 10.000, 6600, 6000 V,</a:t>
            </a:r>
          </a:p>
          <a:p>
            <a:pPr algn="just">
              <a:lnSpc>
                <a:spcPct val="100000"/>
              </a:lnSpc>
              <a:spcBef>
                <a:spcPct val="0"/>
              </a:spcBef>
              <a:buFontTx/>
              <a:buNone/>
            </a:pPr>
            <a:r>
              <a:rPr lang="en-US" altLang="en-US" sz="1800" dirty="0" err="1"/>
              <a:t>ocasionalmente</a:t>
            </a:r>
            <a:r>
              <a:rPr lang="en-US" altLang="en-US" sz="1800" dirty="0"/>
              <a:t> 4160 y 3000 V.</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b="1" dirty="0"/>
              <a:t>b) </a:t>
            </a:r>
            <a:r>
              <a:rPr lang="en-US" altLang="en-US" sz="1800" b="1" dirty="0" err="1" smtClean="0"/>
              <a:t>Tableros</a:t>
            </a:r>
            <a:r>
              <a:rPr lang="en-US" altLang="en-US" sz="1800" b="1" dirty="0" smtClean="0"/>
              <a:t> </a:t>
            </a:r>
            <a:r>
              <a:rPr lang="en-US" altLang="en-US" sz="1800" b="1" dirty="0"/>
              <a:t>de </a:t>
            </a:r>
            <a:r>
              <a:rPr lang="en-US" altLang="en-US" sz="1800" b="1" dirty="0" err="1"/>
              <a:t>distribución</a:t>
            </a:r>
            <a:r>
              <a:rPr lang="en-US" altLang="en-US" sz="1800" b="1" dirty="0"/>
              <a:t> </a:t>
            </a:r>
            <a:r>
              <a:rPr lang="en-US" altLang="en-US" sz="1800" b="1" dirty="0" err="1"/>
              <a:t>secundaria</a:t>
            </a:r>
            <a:r>
              <a:rPr lang="en-US" altLang="en-US" sz="1800" b="1" dirty="0"/>
              <a:t> AT y BT.</a:t>
            </a:r>
          </a:p>
          <a:p>
            <a:pPr algn="just">
              <a:lnSpc>
                <a:spcPct val="100000"/>
              </a:lnSpc>
              <a:spcBef>
                <a:spcPct val="0"/>
              </a:spcBef>
              <a:buFontTx/>
              <a:buNone/>
            </a:pPr>
            <a:r>
              <a:rPr lang="en-US" altLang="en-US" sz="1800" dirty="0" err="1"/>
              <a:t>Tensiones</a:t>
            </a:r>
            <a:r>
              <a:rPr lang="en-US" altLang="en-US" sz="1800" dirty="0"/>
              <a:t>: 6600, 6000, 4160, 3000, 600, 440, 400, 380 V.</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b="1" dirty="0"/>
              <a:t>c) </a:t>
            </a:r>
            <a:r>
              <a:rPr lang="en-US" altLang="en-US" sz="1800" b="1" dirty="0" err="1"/>
              <a:t>Subcircuitos</a:t>
            </a:r>
            <a:endParaRPr lang="en-US" altLang="en-US" sz="1800" b="1" dirty="0"/>
          </a:p>
          <a:p>
            <a:pPr algn="just">
              <a:lnSpc>
                <a:spcPct val="100000"/>
              </a:lnSpc>
              <a:spcBef>
                <a:spcPct val="0"/>
              </a:spcBef>
              <a:buFontTx/>
              <a:buNone/>
            </a:pPr>
            <a:r>
              <a:rPr lang="en-US" altLang="en-US" sz="1800" dirty="0" err="1"/>
              <a:t>Tensiones</a:t>
            </a:r>
            <a:r>
              <a:rPr lang="en-US" altLang="en-US" sz="1800" dirty="0"/>
              <a:t>: 254, 240, 230, 220, 120, 110 V.</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La </a:t>
            </a:r>
            <a:r>
              <a:rPr lang="en-US" altLang="en-US" sz="1800" dirty="0" err="1"/>
              <a:t>frecuencia</a:t>
            </a:r>
            <a:r>
              <a:rPr lang="en-US" altLang="en-US" sz="1800" dirty="0"/>
              <a:t> del </a:t>
            </a:r>
            <a:r>
              <a:rPr lang="en-US" altLang="en-US" sz="1800" dirty="0" err="1"/>
              <a:t>sistema</a:t>
            </a:r>
            <a:r>
              <a:rPr lang="en-US" altLang="en-US" sz="1800" dirty="0"/>
              <a:t> de </a:t>
            </a:r>
            <a:r>
              <a:rPr lang="en-US" altLang="en-US" sz="1800" dirty="0" err="1"/>
              <a:t>potencia</a:t>
            </a:r>
            <a:r>
              <a:rPr lang="en-US" altLang="en-US" sz="1800" dirty="0"/>
              <a:t> </a:t>
            </a:r>
            <a:r>
              <a:rPr lang="en-US" altLang="en-US" sz="1800" dirty="0" err="1"/>
              <a:t>es</a:t>
            </a:r>
            <a:r>
              <a:rPr lang="en-US" altLang="en-US" sz="1800" dirty="0"/>
              <a:t> de 50 o 60 Hz.</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La </a:t>
            </a:r>
            <a:r>
              <a:rPr lang="en-US" altLang="en-US" sz="1800" dirty="0" err="1"/>
              <a:t>construcción</a:t>
            </a:r>
            <a:r>
              <a:rPr lang="en-US" altLang="en-US" sz="1800" dirty="0"/>
              <a:t> de </a:t>
            </a:r>
            <a:r>
              <a:rPr lang="en-US" altLang="en-US" sz="1800" dirty="0" err="1"/>
              <a:t>los</a:t>
            </a:r>
            <a:r>
              <a:rPr lang="en-US" altLang="en-US" sz="1800" dirty="0"/>
              <a:t> </a:t>
            </a:r>
            <a:r>
              <a:rPr lang="en-US" altLang="en-US" sz="1800" dirty="0" err="1"/>
              <a:t>transformadores</a:t>
            </a:r>
            <a:r>
              <a:rPr lang="en-US" altLang="en-US" sz="1800" dirty="0"/>
              <a:t> </a:t>
            </a:r>
            <a:r>
              <a:rPr lang="en-US" altLang="en-US" sz="1800" dirty="0" err="1"/>
              <a:t>será</a:t>
            </a:r>
            <a:r>
              <a:rPr lang="en-US" altLang="en-US" sz="1800" dirty="0"/>
              <a:t> </a:t>
            </a:r>
            <a:r>
              <a:rPr lang="en-US" altLang="en-US" sz="1800" dirty="0" err="1"/>
              <a:t>aislada</a:t>
            </a:r>
            <a:r>
              <a:rPr lang="en-US" altLang="en-US" sz="1800" dirty="0"/>
              <a:t> </a:t>
            </a:r>
            <a:r>
              <a:rPr lang="en-US" altLang="en-US" sz="1800" dirty="0" err="1"/>
              <a:t>líquida</a:t>
            </a:r>
            <a:r>
              <a:rPr lang="en-US" altLang="en-US" sz="1800" dirty="0"/>
              <a:t> </a:t>
            </a:r>
            <a:r>
              <a:rPr lang="en-US" altLang="en-US" sz="1800" dirty="0" err="1"/>
              <a:t>en</a:t>
            </a:r>
            <a:r>
              <a:rPr lang="en-US" altLang="en-US" sz="1800" dirty="0"/>
              <a:t> un </a:t>
            </a:r>
            <a:r>
              <a:rPr lang="en-US" altLang="en-US" sz="1800" dirty="0" err="1"/>
              <a:t>tanque</a:t>
            </a:r>
            <a:r>
              <a:rPr lang="en-US" altLang="en-US" sz="1800" dirty="0"/>
              <a:t> de </a:t>
            </a:r>
            <a:r>
              <a:rPr lang="en-US" altLang="en-US" sz="1800" dirty="0" err="1"/>
              <a:t>acero</a:t>
            </a:r>
            <a:r>
              <a:rPr lang="en-US" altLang="en-US" sz="1800" dirty="0"/>
              <a:t> o </a:t>
            </a:r>
            <a:r>
              <a:rPr lang="en-US" altLang="en-US" sz="1800" dirty="0" err="1"/>
              <a:t>resina</a:t>
            </a:r>
            <a:r>
              <a:rPr lang="en-US" altLang="en-US" sz="1800" dirty="0"/>
              <a:t> colada </a:t>
            </a:r>
            <a:r>
              <a:rPr lang="en-US" altLang="en-US" sz="1800" dirty="0" err="1"/>
              <a:t>en</a:t>
            </a:r>
            <a:r>
              <a:rPr lang="en-US" altLang="en-US" sz="1800" dirty="0"/>
              <a:t> un </a:t>
            </a:r>
            <a:r>
              <a:rPr lang="en-US" altLang="en-US" sz="1800" dirty="0" err="1"/>
              <a:t>recinto</a:t>
            </a:r>
            <a:r>
              <a:rPr lang="en-US" altLang="en-US" sz="1800" dirty="0"/>
              <a:t> de </a:t>
            </a:r>
            <a:r>
              <a:rPr lang="en-US" altLang="en-US" sz="1800" dirty="0" err="1"/>
              <a:t>seguridad</a:t>
            </a:r>
            <a:r>
              <a:rPr lang="en-US" altLang="en-US" sz="1800" dirty="0"/>
              <a:t>. </a:t>
            </a:r>
            <a:r>
              <a:rPr lang="en-US" altLang="en-US" sz="1800" dirty="0" err="1"/>
              <a:t>Cualquiera</a:t>
            </a:r>
            <a:r>
              <a:rPr lang="en-US" altLang="en-US" sz="1800" dirty="0"/>
              <a:t> de </a:t>
            </a:r>
            <a:r>
              <a:rPr lang="en-US" altLang="en-US" sz="1800" dirty="0" err="1"/>
              <a:t>los</a:t>
            </a:r>
            <a:r>
              <a:rPr lang="en-US" altLang="en-US" sz="1800" dirty="0"/>
              <a:t> </a:t>
            </a:r>
            <a:r>
              <a:rPr lang="en-US" altLang="en-US" sz="1800" dirty="0" err="1"/>
              <a:t>tipos</a:t>
            </a:r>
            <a:r>
              <a:rPr lang="en-US" altLang="en-US" sz="1800" dirty="0"/>
              <a:t> se </a:t>
            </a:r>
            <a:r>
              <a:rPr lang="en-US" altLang="en-US" sz="1800" dirty="0" err="1"/>
              <a:t>puede</a:t>
            </a:r>
            <a:r>
              <a:rPr lang="en-US" altLang="en-US" sz="1800" dirty="0"/>
              <a:t> </a:t>
            </a:r>
            <a:r>
              <a:rPr lang="en-US" altLang="en-US" sz="1800" dirty="0" err="1"/>
              <a:t>utilizar</a:t>
            </a:r>
            <a:r>
              <a:rPr lang="en-US" altLang="en-US" sz="1800" dirty="0"/>
              <a:t> para </a:t>
            </a:r>
            <a:r>
              <a:rPr lang="en-US" altLang="en-US" sz="1800" dirty="0" err="1"/>
              <a:t>servicios</a:t>
            </a:r>
            <a:r>
              <a:rPr lang="en-US" altLang="en-US" sz="1800" dirty="0"/>
              <a:t> </a:t>
            </a:r>
            <a:r>
              <a:rPr lang="en-US" altLang="en-US" sz="1800" dirty="0" err="1"/>
              <a:t>exteriores</a:t>
            </a:r>
            <a:r>
              <a:rPr lang="en-US" altLang="en-US" sz="1800" dirty="0"/>
              <a:t> e </a:t>
            </a:r>
            <a:r>
              <a:rPr lang="en-US" altLang="en-US" sz="1800" dirty="0" err="1"/>
              <a:t>interiores</a:t>
            </a:r>
            <a:r>
              <a:rPr lang="en-US" altLang="en-US" sz="1800" dirty="0"/>
              <a:t>, </a:t>
            </a:r>
            <a:r>
              <a:rPr lang="en-US" altLang="en-US" sz="1800" dirty="0" err="1"/>
              <a:t>aunque</a:t>
            </a:r>
            <a:r>
              <a:rPr lang="en-US" altLang="en-US" sz="1800" dirty="0"/>
              <a:t> se </a:t>
            </a:r>
            <a:r>
              <a:rPr lang="en-US" altLang="en-US" sz="1800" dirty="0" err="1"/>
              <a:t>necesitará</a:t>
            </a:r>
            <a:r>
              <a:rPr lang="en-US" altLang="en-US" sz="1800" dirty="0"/>
              <a:t> </a:t>
            </a:r>
            <a:r>
              <a:rPr lang="en-US" altLang="en-US" sz="1800" dirty="0" err="1"/>
              <a:t>impermeabilización</a:t>
            </a:r>
            <a:r>
              <a:rPr lang="en-US" altLang="en-US" sz="1800" dirty="0"/>
              <a:t> para las </a:t>
            </a:r>
            <a:r>
              <a:rPr lang="en-US" altLang="en-US" sz="1800" dirty="0" err="1"/>
              <a:t>unidades</a:t>
            </a:r>
            <a:r>
              <a:rPr lang="en-US" altLang="en-US" sz="1800" dirty="0"/>
              <a:t> de </a:t>
            </a:r>
            <a:r>
              <a:rPr lang="en-US" altLang="en-US" sz="1800" dirty="0" err="1"/>
              <a:t>resina</a:t>
            </a:r>
            <a:r>
              <a:rPr lang="en-US" altLang="en-US" sz="1800" dirty="0"/>
              <a:t> colada.</a:t>
            </a:r>
          </a:p>
        </p:txBody>
      </p:sp>
    </p:spTree>
    <p:extLst>
      <p:ext uri="{BB962C8B-B14F-4D97-AF65-F5344CB8AC3E}">
        <p14:creationId xmlns:p14="http://schemas.microsoft.com/office/powerpoint/2010/main" val="4254183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ángulo 1"/>
          <p:cNvSpPr>
            <a:spLocks noChangeArrowheads="1"/>
          </p:cNvSpPr>
          <p:nvPr/>
        </p:nvSpPr>
        <p:spPr bwMode="auto">
          <a:xfrm>
            <a:off x="342900" y="369888"/>
            <a:ext cx="11536363" cy="3692525"/>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defRPr/>
            </a:pPr>
            <a:r>
              <a:rPr lang="en-US" altLang="en-US" sz="1800" dirty="0" smtClean="0"/>
              <a:t>Para </a:t>
            </a:r>
            <a:r>
              <a:rPr lang="en-US" altLang="en-US" sz="1800" dirty="0" err="1" smtClean="0"/>
              <a:t>transformadores</a:t>
            </a:r>
            <a:r>
              <a:rPr lang="en-US" altLang="en-US" sz="1800" dirty="0" smtClean="0"/>
              <a:t> con </a:t>
            </a:r>
            <a:r>
              <a:rPr lang="en-US" altLang="en-US" sz="1800" dirty="0" err="1" smtClean="0"/>
              <a:t>valores</a:t>
            </a:r>
            <a:r>
              <a:rPr lang="en-US" altLang="en-US" sz="1800" dirty="0" smtClean="0"/>
              <a:t> </a:t>
            </a:r>
            <a:r>
              <a:rPr lang="en-US" altLang="en-US" sz="1800" dirty="0" err="1" smtClean="0"/>
              <a:t>nominales</a:t>
            </a:r>
            <a:r>
              <a:rPr lang="en-US" altLang="en-US" sz="1800" dirty="0" smtClean="0"/>
              <a:t> de hasta 10 MVA, se proven </a:t>
            </a:r>
            <a:r>
              <a:rPr lang="en-US" altLang="en-US" sz="1800" dirty="0" err="1" smtClean="0"/>
              <a:t>los</a:t>
            </a:r>
            <a:r>
              <a:rPr lang="en-US" altLang="en-US" sz="1800" dirty="0" smtClean="0"/>
              <a:t> </a:t>
            </a:r>
            <a:r>
              <a:rPr lang="en-US" altLang="en-US" sz="1800" dirty="0" err="1" smtClean="0"/>
              <a:t>siguientes</a:t>
            </a:r>
            <a:r>
              <a:rPr lang="en-US" altLang="en-US" sz="1800" dirty="0" smtClean="0"/>
              <a:t> </a:t>
            </a:r>
            <a:r>
              <a:rPr lang="en-US" altLang="en-US" sz="1800" dirty="0" err="1" smtClean="0"/>
              <a:t>esquemas</a:t>
            </a:r>
            <a:r>
              <a:rPr lang="en-US" altLang="en-US" sz="1800" dirty="0" smtClean="0"/>
              <a:t> de </a:t>
            </a:r>
            <a:r>
              <a:rPr lang="en-US" altLang="en-US" sz="1800" dirty="0" err="1" smtClean="0"/>
              <a:t>protección</a:t>
            </a:r>
            <a:r>
              <a:rPr lang="en-US" altLang="en-US" sz="1800" dirty="0" smtClean="0"/>
              <a:t> </a:t>
            </a:r>
            <a:r>
              <a:rPr lang="en-US" altLang="en-US" sz="1800" dirty="0" err="1" smtClean="0"/>
              <a:t>normalmente</a:t>
            </a:r>
            <a:r>
              <a:rPr lang="en-US" altLang="en-US" sz="1800" dirty="0" smtClean="0"/>
              <a:t>:</a:t>
            </a:r>
          </a:p>
          <a:p>
            <a:pPr algn="just">
              <a:lnSpc>
                <a:spcPct val="100000"/>
              </a:lnSpc>
              <a:spcBef>
                <a:spcPct val="0"/>
              </a:spcBef>
              <a:buFontTx/>
              <a:buNone/>
              <a:defRPr/>
            </a:pPr>
            <a:r>
              <a:rPr lang="en-US" altLang="en-US" sz="1800" dirty="0" err="1" smtClean="0"/>
              <a:t>Esquemas</a:t>
            </a:r>
            <a:r>
              <a:rPr lang="en-US" altLang="en-US" sz="1800" dirty="0" smtClean="0"/>
              <a:t> </a:t>
            </a:r>
            <a:r>
              <a:rPr lang="en-US" altLang="en-US" sz="1800" dirty="0" err="1" smtClean="0"/>
              <a:t>típicos</a:t>
            </a:r>
            <a:r>
              <a:rPr lang="en-US" altLang="en-US" sz="1800" dirty="0" smtClean="0"/>
              <a:t> para </a:t>
            </a:r>
            <a:r>
              <a:rPr lang="en-US" altLang="en-US" sz="1800" dirty="0" err="1" smtClean="0"/>
              <a:t>diferentes</a:t>
            </a:r>
            <a:r>
              <a:rPr lang="en-US" altLang="en-US" sz="1800" dirty="0" smtClean="0"/>
              <a:t> </a:t>
            </a:r>
            <a:r>
              <a:rPr lang="en-US" altLang="en-US" sz="1800" dirty="0" err="1" smtClean="0"/>
              <a:t>configuraciones</a:t>
            </a:r>
            <a:r>
              <a:rPr lang="en-US" altLang="en-US" sz="1800" dirty="0" smtClean="0"/>
              <a:t> de </a:t>
            </a:r>
            <a:r>
              <a:rPr lang="en-US" altLang="en-US" sz="1800" dirty="0" err="1" smtClean="0"/>
              <a:t>transformadores</a:t>
            </a:r>
            <a:r>
              <a:rPr lang="en-US" altLang="en-US" sz="1800" dirty="0" smtClean="0"/>
              <a:t> que </a:t>
            </a:r>
            <a:r>
              <a:rPr lang="en-US" altLang="en-US" sz="1800" dirty="0" err="1" smtClean="0"/>
              <a:t>contienen</a:t>
            </a:r>
            <a:r>
              <a:rPr lang="en-US" altLang="en-US" sz="1800" dirty="0" smtClean="0"/>
              <a:t> la </a:t>
            </a:r>
            <a:r>
              <a:rPr lang="en-US" altLang="en-US" sz="1800" dirty="0" err="1" smtClean="0"/>
              <a:t>mayoría</a:t>
            </a:r>
            <a:r>
              <a:rPr lang="en-US" altLang="en-US" sz="1800" dirty="0" smtClean="0"/>
              <a:t> de </a:t>
            </a:r>
            <a:r>
              <a:rPr lang="en-US" altLang="en-US" sz="1800" dirty="0" err="1" smtClean="0"/>
              <a:t>los</a:t>
            </a:r>
            <a:r>
              <a:rPr lang="en-US" altLang="en-US" sz="1800" dirty="0" smtClean="0"/>
              <a:t> </a:t>
            </a:r>
            <a:r>
              <a:rPr lang="en-US" altLang="en-US" sz="1800" dirty="0" err="1" smtClean="0"/>
              <a:t>siguientes</a:t>
            </a:r>
            <a:r>
              <a:rPr lang="en-US" altLang="en-US" sz="1800" dirty="0" smtClean="0"/>
              <a:t> </a:t>
            </a:r>
            <a:r>
              <a:rPr lang="en-US" altLang="en-US" sz="1800" dirty="0" err="1" smtClean="0"/>
              <a:t>relés</a:t>
            </a:r>
            <a:r>
              <a:rPr lang="en-US" altLang="en-US" sz="1800" dirty="0" smtClean="0"/>
              <a:t> se </a:t>
            </a:r>
            <a:r>
              <a:rPr lang="en-US" altLang="en-US" sz="1800" dirty="0" err="1" smtClean="0"/>
              <a:t>muestran</a:t>
            </a:r>
            <a:r>
              <a:rPr lang="en-US" altLang="en-US" sz="1800" dirty="0" smtClean="0"/>
              <a:t> </a:t>
            </a:r>
            <a:r>
              <a:rPr lang="en-US" altLang="en-US" sz="1800" dirty="0" err="1" smtClean="0"/>
              <a:t>en</a:t>
            </a:r>
            <a:r>
              <a:rPr lang="en-US" altLang="en-US" sz="1800" dirty="0" smtClean="0"/>
              <a:t> las </a:t>
            </a:r>
            <a:r>
              <a:rPr lang="en-US" altLang="en-US" sz="1800" dirty="0" err="1" smtClean="0"/>
              <a:t>Figuras</a:t>
            </a:r>
            <a:r>
              <a:rPr lang="en-US" altLang="en-US" sz="1800" dirty="0" smtClean="0"/>
              <a:t> 12.9, 12.10 y 12.11.</a:t>
            </a:r>
          </a:p>
          <a:p>
            <a:pPr algn="just">
              <a:lnSpc>
                <a:spcPct val="100000"/>
              </a:lnSpc>
              <a:spcBef>
                <a:spcPct val="0"/>
              </a:spcBef>
              <a:buFontTx/>
              <a:buNone/>
              <a:defRPr/>
            </a:pPr>
            <a:endParaRPr lang="en-US" altLang="en-US" sz="1800" dirty="0" smtClean="0"/>
          </a:p>
          <a:p>
            <a:pPr marL="901700" indent="-473075" algn="just">
              <a:lnSpc>
                <a:spcPct val="100000"/>
              </a:lnSpc>
              <a:spcBef>
                <a:spcPct val="0"/>
              </a:spcBef>
              <a:buFont typeface="Wingdings" panose="05000000000000000000" pitchFamily="2" charset="2"/>
              <a:buChar char="q"/>
              <a:defRPr/>
            </a:pPr>
            <a:r>
              <a:rPr lang="en-US" altLang="en-US" sz="1800" b="1" dirty="0" err="1" smtClean="0"/>
              <a:t>Sobrecorriente</a:t>
            </a:r>
            <a:r>
              <a:rPr lang="en-US" altLang="en-US" sz="1800" b="1" dirty="0" smtClean="0"/>
              <a:t>.</a:t>
            </a:r>
          </a:p>
          <a:p>
            <a:pPr marL="901700" indent="-473075" algn="just">
              <a:lnSpc>
                <a:spcPct val="100000"/>
              </a:lnSpc>
              <a:spcBef>
                <a:spcPct val="0"/>
              </a:spcBef>
              <a:buFont typeface="Wingdings" panose="05000000000000000000" pitchFamily="2" charset="2"/>
              <a:buChar char="q"/>
              <a:defRPr/>
            </a:pPr>
            <a:r>
              <a:rPr lang="en-US" altLang="en-US" sz="1800" b="1" dirty="0" err="1" smtClean="0"/>
              <a:t>Corriente</a:t>
            </a:r>
            <a:r>
              <a:rPr lang="en-US" altLang="en-US" sz="1800" b="1" dirty="0" smtClean="0"/>
              <a:t> de </a:t>
            </a:r>
            <a:r>
              <a:rPr lang="en-US" altLang="en-US" sz="1800" b="1" dirty="0" err="1" smtClean="0"/>
              <a:t>ajuste</a:t>
            </a:r>
            <a:r>
              <a:rPr lang="en-US" altLang="en-US" sz="1800" b="1" dirty="0" smtClean="0"/>
              <a:t> alto o </a:t>
            </a:r>
            <a:r>
              <a:rPr lang="en-US" altLang="en-US" sz="1800" b="1" dirty="0" err="1" smtClean="0"/>
              <a:t>instantánea</a:t>
            </a:r>
            <a:r>
              <a:rPr lang="en-US" altLang="en-US" sz="1800" b="1" dirty="0" smtClean="0"/>
              <a:t>.</a:t>
            </a:r>
          </a:p>
          <a:p>
            <a:pPr marL="901700" indent="-473075" algn="just">
              <a:lnSpc>
                <a:spcPct val="100000"/>
              </a:lnSpc>
              <a:spcBef>
                <a:spcPct val="0"/>
              </a:spcBef>
              <a:buFont typeface="Wingdings" panose="05000000000000000000" pitchFamily="2" charset="2"/>
              <a:buChar char="q"/>
              <a:defRPr/>
            </a:pPr>
            <a:r>
              <a:rPr lang="en-US" altLang="en-US" sz="1800" b="1" dirty="0" err="1" smtClean="0"/>
              <a:t>Corriente</a:t>
            </a:r>
            <a:r>
              <a:rPr lang="en-US" altLang="en-US" sz="1800" b="1" dirty="0" smtClean="0"/>
              <a:t> de </a:t>
            </a:r>
            <a:r>
              <a:rPr lang="en-US" altLang="en-US" sz="1800" b="1" dirty="0" err="1" smtClean="0"/>
              <a:t>falla</a:t>
            </a:r>
            <a:r>
              <a:rPr lang="en-US" altLang="en-US" sz="1800" b="1" dirty="0" smtClean="0"/>
              <a:t> a </a:t>
            </a:r>
            <a:r>
              <a:rPr lang="en-US" altLang="en-US" sz="1800" b="1" dirty="0" err="1" smtClean="0"/>
              <a:t>tierra</a:t>
            </a:r>
            <a:r>
              <a:rPr lang="en-US" altLang="en-US" sz="1800" b="1" dirty="0" smtClean="0"/>
              <a:t> </a:t>
            </a:r>
            <a:r>
              <a:rPr lang="en-US" altLang="en-US" sz="1800" b="1" dirty="0" err="1" smtClean="0"/>
              <a:t>primaria</a:t>
            </a:r>
            <a:r>
              <a:rPr lang="en-US" altLang="en-US" sz="1800" b="1" dirty="0" smtClean="0"/>
              <a:t>.</a:t>
            </a:r>
          </a:p>
          <a:p>
            <a:pPr marL="901700" indent="-473075" algn="just">
              <a:lnSpc>
                <a:spcPct val="100000"/>
              </a:lnSpc>
              <a:spcBef>
                <a:spcPct val="0"/>
              </a:spcBef>
              <a:buFont typeface="Wingdings" panose="05000000000000000000" pitchFamily="2" charset="2"/>
              <a:buChar char="q"/>
              <a:defRPr/>
            </a:pPr>
            <a:r>
              <a:rPr lang="en-US" altLang="en-US" sz="1800" b="1" dirty="0" err="1" smtClean="0"/>
              <a:t>Corriente</a:t>
            </a:r>
            <a:r>
              <a:rPr lang="en-US" altLang="en-US" sz="1800" b="1" dirty="0" smtClean="0"/>
              <a:t> de </a:t>
            </a:r>
            <a:r>
              <a:rPr lang="en-US" altLang="en-US" sz="1800" b="1" dirty="0" err="1" smtClean="0"/>
              <a:t>falla</a:t>
            </a:r>
            <a:r>
              <a:rPr lang="en-US" altLang="en-US" sz="1800" b="1" dirty="0" smtClean="0"/>
              <a:t> a </a:t>
            </a:r>
            <a:r>
              <a:rPr lang="en-US" altLang="en-US" sz="1800" b="1" dirty="0" err="1" smtClean="0"/>
              <a:t>tierra</a:t>
            </a:r>
            <a:r>
              <a:rPr lang="en-US" altLang="en-US" sz="1800" b="1" dirty="0" smtClean="0"/>
              <a:t> </a:t>
            </a:r>
            <a:r>
              <a:rPr lang="en-US" altLang="en-US" sz="1800" b="1" dirty="0" err="1" smtClean="0"/>
              <a:t>secundaria</a:t>
            </a:r>
            <a:r>
              <a:rPr lang="en-US" altLang="en-US" sz="1800" b="1" dirty="0" smtClean="0"/>
              <a:t>.</a:t>
            </a:r>
          </a:p>
          <a:p>
            <a:pPr marL="901700" indent="-473075" algn="just">
              <a:lnSpc>
                <a:spcPct val="100000"/>
              </a:lnSpc>
              <a:spcBef>
                <a:spcPct val="0"/>
              </a:spcBef>
              <a:buFont typeface="Wingdings" panose="05000000000000000000" pitchFamily="2" charset="2"/>
              <a:buChar char="q"/>
              <a:defRPr/>
            </a:pPr>
            <a:r>
              <a:rPr lang="en-US" altLang="en-US" sz="1800" b="1" dirty="0" err="1" smtClean="0"/>
              <a:t>Corriente</a:t>
            </a:r>
            <a:r>
              <a:rPr lang="en-US" altLang="en-US" sz="1800" b="1" dirty="0" smtClean="0"/>
              <a:t> </a:t>
            </a:r>
            <a:r>
              <a:rPr lang="en-US" altLang="en-US" sz="1800" b="1" dirty="0" err="1" smtClean="0"/>
              <a:t>diferencial</a:t>
            </a:r>
            <a:r>
              <a:rPr lang="en-US" altLang="en-US" sz="1800" b="1" dirty="0" smtClean="0"/>
              <a:t>.</a:t>
            </a:r>
          </a:p>
          <a:p>
            <a:pPr marL="901700" indent="-473075" algn="just">
              <a:lnSpc>
                <a:spcPct val="100000"/>
              </a:lnSpc>
              <a:spcBef>
                <a:spcPct val="0"/>
              </a:spcBef>
              <a:buFont typeface="Wingdings" panose="05000000000000000000" pitchFamily="2" charset="2"/>
              <a:buChar char="q"/>
              <a:defRPr/>
            </a:pPr>
            <a:r>
              <a:rPr lang="en-US" altLang="en-US" sz="1800" b="1" dirty="0" err="1" smtClean="0"/>
              <a:t>Devanado</a:t>
            </a:r>
            <a:r>
              <a:rPr lang="en-US" altLang="en-US" sz="1800" b="1" dirty="0" smtClean="0"/>
              <a:t> y </a:t>
            </a:r>
            <a:r>
              <a:rPr lang="en-US" altLang="en-US" sz="1800" b="1" dirty="0" err="1" smtClean="0"/>
              <a:t>núcleo</a:t>
            </a:r>
            <a:r>
              <a:rPr lang="en-US" altLang="en-US" sz="1800" b="1" dirty="0" smtClean="0"/>
              <a:t> de </a:t>
            </a:r>
            <a:r>
              <a:rPr lang="en-US" altLang="en-US" sz="1800" b="1" dirty="0" err="1" smtClean="0"/>
              <a:t>alta</a:t>
            </a:r>
            <a:r>
              <a:rPr lang="en-US" altLang="en-US" sz="1800" b="1" dirty="0" smtClean="0"/>
              <a:t> </a:t>
            </a:r>
            <a:r>
              <a:rPr lang="en-US" altLang="en-US" sz="1800" b="1" dirty="0" err="1" smtClean="0"/>
              <a:t>temperatura</a:t>
            </a:r>
            <a:r>
              <a:rPr lang="en-US" altLang="en-US" sz="1800" b="1" dirty="0" smtClean="0"/>
              <a:t>.</a:t>
            </a:r>
          </a:p>
          <a:p>
            <a:pPr marL="901700" indent="-473075" algn="just">
              <a:lnSpc>
                <a:spcPct val="100000"/>
              </a:lnSpc>
              <a:spcBef>
                <a:spcPct val="0"/>
              </a:spcBef>
              <a:buFont typeface="Wingdings" panose="05000000000000000000" pitchFamily="2" charset="2"/>
              <a:buChar char="q"/>
              <a:defRPr/>
            </a:pPr>
            <a:r>
              <a:rPr lang="en-US" altLang="en-US" sz="1800" b="1" dirty="0" smtClean="0"/>
              <a:t> </a:t>
            </a:r>
            <a:r>
              <a:rPr lang="en-US" altLang="en-US" sz="1800" b="1" dirty="0" err="1" smtClean="0"/>
              <a:t>Protección</a:t>
            </a:r>
            <a:r>
              <a:rPr lang="en-US" altLang="en-US" sz="1800" b="1" dirty="0" smtClean="0"/>
              <a:t> contra </a:t>
            </a:r>
            <a:r>
              <a:rPr lang="en-US" altLang="en-US" sz="1800" b="1" dirty="0" err="1" smtClean="0"/>
              <a:t>sobretensiones</a:t>
            </a:r>
            <a:r>
              <a:rPr lang="en-US" altLang="en-US" sz="1800" b="1" dirty="0" smtClean="0"/>
              <a:t> del </a:t>
            </a:r>
            <a:r>
              <a:rPr lang="en-US" altLang="en-US" sz="1800" b="1" dirty="0" err="1" smtClean="0"/>
              <a:t>tanque</a:t>
            </a:r>
            <a:r>
              <a:rPr lang="en-US" altLang="en-US" sz="1800" b="1" dirty="0" smtClean="0"/>
              <a:t> de </a:t>
            </a:r>
            <a:r>
              <a:rPr lang="en-US" altLang="en-US" sz="1800" b="1" dirty="0" err="1" smtClean="0"/>
              <a:t>aceite</a:t>
            </a:r>
            <a:r>
              <a:rPr lang="en-US" altLang="en-US" sz="1800" b="1" dirty="0" smtClean="0"/>
              <a:t> Buchholz. </a:t>
            </a:r>
          </a:p>
          <a:p>
            <a:pPr algn="just">
              <a:lnSpc>
                <a:spcPct val="100000"/>
              </a:lnSpc>
              <a:spcBef>
                <a:spcPct val="0"/>
              </a:spcBef>
              <a:buFontTx/>
              <a:buNone/>
              <a:defRPr/>
            </a:pPr>
            <a:endParaRPr lang="es-ES" altLang="en-US" sz="1800" dirty="0" smtClean="0"/>
          </a:p>
        </p:txBody>
      </p:sp>
    </p:spTree>
    <p:extLst>
      <p:ext uri="{BB962C8B-B14F-4D97-AF65-F5344CB8AC3E}">
        <p14:creationId xmlns:p14="http://schemas.microsoft.com/office/powerpoint/2010/main" val="20202327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Rectángulo 1"/>
          <p:cNvSpPr>
            <a:spLocks noChangeArrowheads="1"/>
          </p:cNvSpPr>
          <p:nvPr/>
        </p:nvSpPr>
        <p:spPr bwMode="auto">
          <a:xfrm>
            <a:off x="392113" y="6307138"/>
            <a:ext cx="115363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dirty="0" err="1"/>
              <a:t>Figura</a:t>
            </a:r>
            <a:r>
              <a:rPr lang="en-US" altLang="en-US" sz="1800" b="1" dirty="0"/>
              <a:t> 12.9 </a:t>
            </a:r>
            <a:r>
              <a:rPr lang="en-US" altLang="en-US" sz="1800" b="1" dirty="0" err="1"/>
              <a:t>Dispositivos</a:t>
            </a:r>
            <a:r>
              <a:rPr lang="en-US" altLang="en-US" sz="1800" b="1" dirty="0"/>
              <a:t> de </a:t>
            </a:r>
            <a:r>
              <a:rPr lang="en-US" altLang="en-US" sz="1800" b="1" dirty="0" err="1"/>
              <a:t>protección</a:t>
            </a:r>
            <a:r>
              <a:rPr lang="en-US" altLang="en-US" sz="1800" b="1" dirty="0"/>
              <a:t> para un </a:t>
            </a:r>
            <a:r>
              <a:rPr lang="en-US" altLang="en-US" sz="1800" b="1" dirty="0" err="1"/>
              <a:t>transformador</a:t>
            </a:r>
            <a:r>
              <a:rPr lang="en-US" altLang="en-US" sz="1800" b="1" dirty="0"/>
              <a:t> de dos </a:t>
            </a:r>
            <a:r>
              <a:rPr lang="en-US" altLang="en-US" sz="1800" b="1" dirty="0" err="1"/>
              <a:t>devanados</a:t>
            </a:r>
            <a:r>
              <a:rPr lang="en-US" altLang="en-US" sz="1800" b="1" dirty="0"/>
              <a:t> con NER.</a:t>
            </a:r>
          </a:p>
        </p:txBody>
      </p:sp>
      <p:pic>
        <p:nvPicPr>
          <p:cNvPr id="578563"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6113" y="438150"/>
            <a:ext cx="8467725" cy="586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42319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ángulo 1"/>
          <p:cNvSpPr>
            <a:spLocks noChangeArrowheads="1"/>
          </p:cNvSpPr>
          <p:nvPr/>
        </p:nvSpPr>
        <p:spPr bwMode="auto">
          <a:xfrm>
            <a:off x="417513" y="6319838"/>
            <a:ext cx="115363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a:t>Figura 12.10 Dispositivos de protección para un transformador de dos devanados con neutro sólido. </a:t>
            </a:r>
          </a:p>
        </p:txBody>
      </p:sp>
      <p:pic>
        <p:nvPicPr>
          <p:cNvPr id="579587"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1463" y="350838"/>
            <a:ext cx="9167812" cy="596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2128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Rectángulo 1"/>
          <p:cNvSpPr>
            <a:spLocks noChangeArrowheads="1"/>
          </p:cNvSpPr>
          <p:nvPr/>
        </p:nvSpPr>
        <p:spPr bwMode="auto">
          <a:xfrm>
            <a:off x="530225" y="6307138"/>
            <a:ext cx="115363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a:t>Figura 12.11 Dispositivos de protección para un transformador de tres devanados</a:t>
            </a:r>
            <a:r>
              <a:rPr lang="en-US" altLang="en-US" sz="1800"/>
              <a:t>.</a:t>
            </a:r>
          </a:p>
        </p:txBody>
      </p:sp>
      <p:pic>
        <p:nvPicPr>
          <p:cNvPr id="580611"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66900" y="412750"/>
            <a:ext cx="8316913" cy="589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5782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ángulo 1"/>
          <p:cNvSpPr>
            <a:spLocks noChangeArrowheads="1"/>
          </p:cNvSpPr>
          <p:nvPr/>
        </p:nvSpPr>
        <p:spPr bwMode="auto">
          <a:xfrm>
            <a:off x="242888" y="157163"/>
            <a:ext cx="11536362" cy="6186487"/>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defRPr/>
            </a:pPr>
            <a:r>
              <a:rPr lang="en-US" altLang="en-US" sz="1800" dirty="0" smtClean="0"/>
              <a:t>El </a:t>
            </a:r>
            <a:r>
              <a:rPr lang="en-US" altLang="en-US" sz="1800" dirty="0" err="1" smtClean="0"/>
              <a:t>número</a:t>
            </a:r>
            <a:r>
              <a:rPr lang="en-US" altLang="en-US" sz="1800" dirty="0" smtClean="0"/>
              <a:t> de </a:t>
            </a:r>
            <a:r>
              <a:rPr lang="en-US" altLang="en-US" sz="1800" dirty="0" err="1" smtClean="0"/>
              <a:t>estos</a:t>
            </a:r>
            <a:r>
              <a:rPr lang="en-US" altLang="en-US" sz="1800" dirty="0" smtClean="0"/>
              <a:t> </a:t>
            </a:r>
            <a:r>
              <a:rPr lang="en-US" altLang="en-US" sz="1800" dirty="0" err="1" smtClean="0"/>
              <a:t>esquemas</a:t>
            </a:r>
            <a:r>
              <a:rPr lang="en-US" altLang="en-US" sz="1800" dirty="0" smtClean="0"/>
              <a:t> de </a:t>
            </a:r>
            <a:r>
              <a:rPr lang="en-US" altLang="en-US" sz="1800" dirty="0" err="1" smtClean="0"/>
              <a:t>protección</a:t>
            </a:r>
            <a:r>
              <a:rPr lang="en-US" altLang="en-US" sz="1800" dirty="0" smtClean="0"/>
              <a:t> </a:t>
            </a:r>
            <a:r>
              <a:rPr lang="en-US" altLang="en-US" sz="1800" dirty="0" err="1" smtClean="0"/>
              <a:t>aplicados</a:t>
            </a:r>
            <a:r>
              <a:rPr lang="en-US" altLang="en-US" sz="1800" dirty="0" smtClean="0"/>
              <a:t> a un </a:t>
            </a:r>
            <a:r>
              <a:rPr lang="en-US" altLang="en-US" sz="1800" dirty="0" err="1" smtClean="0"/>
              <a:t>transformador</a:t>
            </a:r>
            <a:r>
              <a:rPr lang="en-US" altLang="en-US" sz="1800" dirty="0" smtClean="0"/>
              <a:t> </a:t>
            </a:r>
            <a:r>
              <a:rPr lang="en-US" altLang="en-US" sz="1800" dirty="0" err="1" smtClean="0"/>
              <a:t>en</a:t>
            </a:r>
            <a:r>
              <a:rPr lang="en-US" altLang="en-US" sz="1800" dirty="0" smtClean="0"/>
              <a:t> particular </a:t>
            </a:r>
            <a:r>
              <a:rPr lang="en-US" altLang="en-US" sz="1800" dirty="0" err="1" smtClean="0"/>
              <a:t>depende</a:t>
            </a:r>
            <a:r>
              <a:rPr lang="en-US" altLang="en-US" sz="1800" dirty="0" smtClean="0"/>
              <a:t> de </a:t>
            </a:r>
            <a:r>
              <a:rPr lang="en-US" altLang="en-US" sz="1800" dirty="0" err="1" smtClean="0"/>
              <a:t>varios</a:t>
            </a:r>
            <a:r>
              <a:rPr lang="en-US" altLang="en-US" sz="1800" dirty="0" smtClean="0"/>
              <a:t> </a:t>
            </a:r>
            <a:r>
              <a:rPr lang="en-US" altLang="en-US" sz="1800" dirty="0" err="1" smtClean="0"/>
              <a:t>factores</a:t>
            </a:r>
            <a:r>
              <a:rPr lang="en-US" altLang="en-US" sz="1800" dirty="0" smtClean="0"/>
              <a:t>, </a:t>
            </a:r>
            <a:r>
              <a:rPr lang="en-US" altLang="en-US" sz="1800" dirty="0" err="1" smtClean="0"/>
              <a:t>por</a:t>
            </a:r>
            <a:r>
              <a:rPr lang="en-US" altLang="en-US" sz="1800" dirty="0" smtClean="0"/>
              <a:t> </a:t>
            </a:r>
            <a:r>
              <a:rPr lang="en-US" altLang="en-US" sz="1800" dirty="0" err="1" smtClean="0"/>
              <a:t>ejemplo</a:t>
            </a:r>
            <a:r>
              <a:rPr lang="en-US" altLang="en-US" sz="1800" dirty="0" smtClean="0"/>
              <a:t>: -</a:t>
            </a:r>
          </a:p>
          <a:p>
            <a:pPr marL="901700" indent="-560388" algn="just">
              <a:lnSpc>
                <a:spcPct val="100000"/>
              </a:lnSpc>
              <a:spcBef>
                <a:spcPct val="0"/>
              </a:spcBef>
              <a:buFont typeface="Wingdings" panose="05000000000000000000" pitchFamily="2" charset="2"/>
              <a:buChar char="q"/>
              <a:defRPr/>
            </a:pPr>
            <a:r>
              <a:rPr lang="en-US" altLang="en-US" sz="1800" b="1" dirty="0" err="1" smtClean="0"/>
              <a:t>Naturaleza</a:t>
            </a:r>
            <a:r>
              <a:rPr lang="en-US" altLang="en-US" sz="1800" b="1" dirty="0" smtClean="0"/>
              <a:t> </a:t>
            </a:r>
            <a:r>
              <a:rPr lang="en-US" altLang="en-US" sz="1800" b="1" dirty="0" err="1" smtClean="0"/>
              <a:t>crítica</a:t>
            </a:r>
            <a:r>
              <a:rPr lang="en-US" altLang="en-US" sz="1800" b="1" dirty="0" smtClean="0"/>
              <a:t> de la </a:t>
            </a:r>
            <a:r>
              <a:rPr lang="en-US" altLang="en-US" sz="1800" b="1" dirty="0" err="1" smtClean="0"/>
              <a:t>carga</a:t>
            </a:r>
            <a:r>
              <a:rPr lang="en-US" altLang="en-US" sz="1800" b="1" dirty="0" smtClean="0"/>
              <a:t>, </a:t>
            </a:r>
            <a:r>
              <a:rPr lang="en-US" altLang="en-US" sz="1800" b="1" dirty="0" err="1" smtClean="0"/>
              <a:t>p.ej</a:t>
            </a:r>
            <a:r>
              <a:rPr lang="en-US" altLang="en-US" sz="1800" b="1" dirty="0" smtClean="0"/>
              <a:t>. </a:t>
            </a:r>
            <a:r>
              <a:rPr lang="en-US" altLang="en-US" sz="1800" b="1" dirty="0" err="1" smtClean="0"/>
              <a:t>producción</a:t>
            </a:r>
            <a:r>
              <a:rPr lang="en-US" altLang="en-US" sz="1800" b="1" dirty="0" smtClean="0"/>
              <a:t> de </a:t>
            </a:r>
            <a:r>
              <a:rPr lang="en-US" altLang="en-US" sz="1800" b="1" dirty="0" err="1" smtClean="0"/>
              <a:t>emergencia</a:t>
            </a:r>
            <a:r>
              <a:rPr lang="en-US" altLang="en-US" sz="1800" b="1" dirty="0" smtClean="0"/>
              <a:t>, </a:t>
            </a:r>
            <a:r>
              <a:rPr lang="en-US" altLang="en-US" sz="1800" b="1" dirty="0" err="1" smtClean="0"/>
              <a:t>esencial</a:t>
            </a:r>
            <a:r>
              <a:rPr lang="en-US" altLang="en-US" sz="1800" b="1" dirty="0" smtClean="0"/>
              <a:t>, normal.</a:t>
            </a:r>
          </a:p>
          <a:p>
            <a:pPr marL="901700" indent="-560388" algn="just">
              <a:lnSpc>
                <a:spcPct val="100000"/>
              </a:lnSpc>
              <a:spcBef>
                <a:spcPct val="0"/>
              </a:spcBef>
              <a:buFont typeface="Wingdings" panose="05000000000000000000" pitchFamily="2" charset="2"/>
              <a:buChar char="q"/>
              <a:defRPr/>
            </a:pPr>
            <a:r>
              <a:rPr lang="en-US" altLang="en-US" sz="1800" b="1" dirty="0" err="1" smtClean="0"/>
              <a:t>Alimentador</a:t>
            </a:r>
            <a:r>
              <a:rPr lang="en-US" altLang="en-US" sz="1800" b="1" dirty="0" smtClean="0"/>
              <a:t> simple o </a:t>
            </a:r>
            <a:r>
              <a:rPr lang="en-US" altLang="en-US" sz="1800" b="1" dirty="0" err="1" smtClean="0"/>
              <a:t>duplicado</a:t>
            </a:r>
            <a:r>
              <a:rPr lang="en-US" altLang="en-US" sz="1800" b="1" dirty="0" smtClean="0"/>
              <a:t>.</a:t>
            </a:r>
          </a:p>
          <a:p>
            <a:pPr marL="901700" indent="-560388" algn="just">
              <a:lnSpc>
                <a:spcPct val="100000"/>
              </a:lnSpc>
              <a:spcBef>
                <a:spcPct val="0"/>
              </a:spcBef>
              <a:buFont typeface="Wingdings" panose="05000000000000000000" pitchFamily="2" charset="2"/>
              <a:buChar char="q"/>
              <a:defRPr/>
            </a:pPr>
            <a:r>
              <a:rPr lang="en-US" altLang="en-US" sz="1800" b="1" dirty="0" err="1" smtClean="0"/>
              <a:t>Régimen</a:t>
            </a:r>
            <a:r>
              <a:rPr lang="en-US" altLang="en-US" sz="1800" b="1" dirty="0" smtClean="0"/>
              <a:t> nominal de kVA del </a:t>
            </a:r>
            <a:r>
              <a:rPr lang="en-US" altLang="en-US" sz="1800" b="1" dirty="0" err="1" smtClean="0"/>
              <a:t>transformador</a:t>
            </a:r>
            <a:r>
              <a:rPr lang="en-US" altLang="en-US" sz="1800" b="1" dirty="0" smtClean="0"/>
              <a:t>.</a:t>
            </a:r>
          </a:p>
          <a:p>
            <a:pPr marL="901700" indent="-560388" algn="just">
              <a:lnSpc>
                <a:spcPct val="100000"/>
              </a:lnSpc>
              <a:spcBef>
                <a:spcPct val="0"/>
              </a:spcBef>
              <a:buFont typeface="Wingdings" panose="05000000000000000000" pitchFamily="2" charset="2"/>
              <a:buChar char="q"/>
              <a:defRPr/>
            </a:pPr>
            <a:r>
              <a:rPr lang="en-US" altLang="en-US" sz="1800" b="1" dirty="0" err="1" smtClean="0"/>
              <a:t>Tensión</a:t>
            </a:r>
            <a:r>
              <a:rPr lang="en-US" altLang="en-US" sz="1800" b="1" dirty="0" smtClean="0"/>
              <a:t> del </a:t>
            </a:r>
            <a:r>
              <a:rPr lang="en-US" altLang="en-US" sz="1800" b="1" dirty="0" err="1" smtClean="0"/>
              <a:t>devanado</a:t>
            </a:r>
            <a:r>
              <a:rPr lang="en-US" altLang="en-US" sz="1800" b="1" dirty="0" smtClean="0"/>
              <a:t> </a:t>
            </a:r>
            <a:r>
              <a:rPr lang="en-US" altLang="en-US" sz="1800" b="1" dirty="0" err="1" smtClean="0"/>
              <a:t>secundario</a:t>
            </a:r>
            <a:r>
              <a:rPr lang="en-US" altLang="en-US" sz="1800" b="1" dirty="0" smtClean="0"/>
              <a:t>.</a:t>
            </a:r>
          </a:p>
          <a:p>
            <a:pPr marL="901700" indent="-560388" algn="just">
              <a:lnSpc>
                <a:spcPct val="100000"/>
              </a:lnSpc>
              <a:spcBef>
                <a:spcPct val="0"/>
              </a:spcBef>
              <a:buFont typeface="Wingdings" panose="05000000000000000000" pitchFamily="2" charset="2"/>
              <a:buChar char="q"/>
              <a:defRPr/>
            </a:pPr>
            <a:r>
              <a:rPr lang="en-US" altLang="en-US" sz="1800" b="1" dirty="0" err="1" smtClean="0"/>
              <a:t>Dispositivo</a:t>
            </a:r>
            <a:r>
              <a:rPr lang="en-US" altLang="en-US" sz="1800" b="1" dirty="0" smtClean="0"/>
              <a:t> de </a:t>
            </a:r>
            <a:r>
              <a:rPr lang="en-US" altLang="en-US" sz="1800" b="1" dirty="0" err="1" smtClean="0"/>
              <a:t>conmutación</a:t>
            </a:r>
            <a:r>
              <a:rPr lang="en-US" altLang="en-US" sz="1800" b="1" dirty="0" smtClean="0"/>
              <a:t> de </a:t>
            </a:r>
            <a:r>
              <a:rPr lang="en-US" altLang="en-US" sz="1800" b="1" dirty="0" err="1" smtClean="0"/>
              <a:t>devanado</a:t>
            </a:r>
            <a:r>
              <a:rPr lang="en-US" altLang="en-US" sz="1800" b="1" dirty="0" smtClean="0"/>
              <a:t> </a:t>
            </a:r>
            <a:r>
              <a:rPr lang="en-US" altLang="en-US" sz="1800" b="1" dirty="0" err="1" smtClean="0"/>
              <a:t>primario</a:t>
            </a:r>
            <a:r>
              <a:rPr lang="en-US" altLang="en-US" sz="1800" b="1" dirty="0" smtClean="0"/>
              <a:t>.</a:t>
            </a:r>
          </a:p>
          <a:p>
            <a:pPr marL="901700" indent="-560388" algn="just">
              <a:lnSpc>
                <a:spcPct val="100000"/>
              </a:lnSpc>
              <a:spcBef>
                <a:spcPct val="0"/>
              </a:spcBef>
              <a:buFont typeface="Wingdings" panose="05000000000000000000" pitchFamily="2" charset="2"/>
              <a:buChar char="q"/>
              <a:defRPr/>
            </a:pPr>
            <a:r>
              <a:rPr lang="en-US" altLang="en-US" sz="1800" b="1" dirty="0" err="1" smtClean="0"/>
              <a:t>Ubicación</a:t>
            </a:r>
            <a:r>
              <a:rPr lang="en-US" altLang="en-US" sz="1800" b="1" dirty="0" smtClean="0"/>
              <a:t> </a:t>
            </a:r>
            <a:r>
              <a:rPr lang="en-US" altLang="en-US" sz="1800" b="1" dirty="0" err="1" smtClean="0"/>
              <a:t>física</a:t>
            </a:r>
            <a:r>
              <a:rPr lang="en-US" altLang="en-US" sz="1800" b="1" dirty="0" smtClean="0"/>
              <a:t> y </a:t>
            </a:r>
            <a:r>
              <a:rPr lang="en-US" altLang="en-US" sz="1800" b="1" dirty="0" err="1" smtClean="0"/>
              <a:t>disponibilidad</a:t>
            </a:r>
            <a:r>
              <a:rPr lang="en-US" altLang="en-US" sz="1800" b="1" dirty="0" smtClean="0"/>
              <a:t> de </a:t>
            </a:r>
            <a:r>
              <a:rPr lang="en-US" altLang="en-US" sz="1800" b="1" dirty="0" err="1" smtClean="0"/>
              <a:t>repuestos</a:t>
            </a:r>
            <a:r>
              <a:rPr lang="en-US" altLang="en-US" sz="1800" b="1" dirty="0" smtClean="0"/>
              <a:t> </a:t>
            </a:r>
            <a:r>
              <a:rPr lang="en-US" altLang="en-US" sz="1800" b="1" dirty="0" err="1" smtClean="0"/>
              <a:t>completos</a:t>
            </a:r>
            <a:r>
              <a:rPr lang="en-US" altLang="en-US" sz="1800" b="1" dirty="0" smtClean="0"/>
              <a:t> o </a:t>
            </a:r>
            <a:r>
              <a:rPr lang="en-US" altLang="en-US" sz="1800" b="1" dirty="0" err="1" smtClean="0"/>
              <a:t>repuestos</a:t>
            </a:r>
            <a:r>
              <a:rPr lang="en-US" altLang="en-US" sz="1800" b="1" dirty="0" smtClean="0"/>
              <a:t>.</a:t>
            </a:r>
          </a:p>
          <a:p>
            <a:pPr algn="just">
              <a:lnSpc>
                <a:spcPct val="100000"/>
              </a:lnSpc>
              <a:spcBef>
                <a:spcPct val="0"/>
              </a:spcBef>
              <a:buFontTx/>
              <a:buNone/>
              <a:defRPr/>
            </a:pPr>
            <a:r>
              <a:rPr lang="en-US" altLang="en-US" sz="1800" dirty="0" smtClean="0"/>
              <a:t>La </a:t>
            </a:r>
            <a:r>
              <a:rPr lang="en-US" altLang="en-US" sz="1800" dirty="0" err="1" smtClean="0"/>
              <a:t>figura</a:t>
            </a:r>
            <a:r>
              <a:rPr lang="en-US" altLang="en-US" sz="1800" dirty="0" smtClean="0"/>
              <a:t> 12.9 se </a:t>
            </a:r>
            <a:r>
              <a:rPr lang="en-US" altLang="en-US" sz="1800" dirty="0" err="1" smtClean="0"/>
              <a:t>aplica</a:t>
            </a:r>
            <a:r>
              <a:rPr lang="en-US" altLang="en-US" sz="1800" dirty="0" smtClean="0"/>
              <a:t> a un </a:t>
            </a:r>
            <a:r>
              <a:rPr lang="en-US" altLang="en-US" sz="1800" dirty="0" err="1" smtClean="0"/>
              <a:t>transformador</a:t>
            </a:r>
            <a:r>
              <a:rPr lang="en-US" altLang="en-US" sz="1800" dirty="0" smtClean="0"/>
              <a:t> delta-</a:t>
            </a:r>
            <a:r>
              <a:rPr lang="en-US" altLang="en-US" sz="1800" dirty="0" err="1" smtClean="0"/>
              <a:t>estrella</a:t>
            </a:r>
            <a:r>
              <a:rPr lang="en-US" altLang="en-US" sz="1800" dirty="0" smtClean="0"/>
              <a:t> que </a:t>
            </a:r>
            <a:r>
              <a:rPr lang="en-US" altLang="en-US" sz="1800" dirty="0" err="1" smtClean="0"/>
              <a:t>alimenta</a:t>
            </a:r>
            <a:r>
              <a:rPr lang="en-US" altLang="en-US" sz="1800" dirty="0" smtClean="0"/>
              <a:t> un </a:t>
            </a:r>
            <a:r>
              <a:rPr lang="en-US" altLang="en-US" sz="1800" dirty="0" err="1" smtClean="0"/>
              <a:t>tablero</a:t>
            </a:r>
            <a:r>
              <a:rPr lang="en-US" altLang="en-US" sz="1800" dirty="0" smtClean="0"/>
              <a:t> de </a:t>
            </a:r>
            <a:r>
              <a:rPr lang="en-US" altLang="en-US" sz="1800" dirty="0" err="1" smtClean="0"/>
              <a:t>distribución</a:t>
            </a:r>
            <a:r>
              <a:rPr lang="en-US" altLang="en-US" sz="1800" dirty="0" smtClean="0"/>
              <a:t> de </a:t>
            </a:r>
            <a:r>
              <a:rPr lang="en-US" altLang="en-US" sz="1800" dirty="0" err="1" smtClean="0"/>
              <a:t>alta</a:t>
            </a:r>
            <a:r>
              <a:rPr lang="en-US" altLang="en-US" sz="1800" dirty="0" smtClean="0"/>
              <a:t> o </a:t>
            </a:r>
            <a:r>
              <a:rPr lang="en-US" altLang="en-US" sz="1800" dirty="0" err="1" smtClean="0"/>
              <a:t>baja</a:t>
            </a:r>
            <a:r>
              <a:rPr lang="en-US" altLang="en-US" sz="1800" dirty="0" smtClean="0"/>
              <a:t> </a:t>
            </a:r>
            <a:r>
              <a:rPr lang="en-US" altLang="en-US" sz="1800" dirty="0" err="1" smtClean="0"/>
              <a:t>tensión</a:t>
            </a:r>
            <a:r>
              <a:rPr lang="en-US" altLang="en-US" sz="1800" dirty="0" smtClean="0"/>
              <a:t>.</a:t>
            </a:r>
          </a:p>
          <a:p>
            <a:pPr algn="just">
              <a:lnSpc>
                <a:spcPct val="100000"/>
              </a:lnSpc>
              <a:spcBef>
                <a:spcPct val="0"/>
              </a:spcBef>
              <a:buFontTx/>
              <a:buNone/>
              <a:defRPr/>
            </a:pPr>
            <a:r>
              <a:rPr lang="en-US" altLang="en-US" sz="1800" dirty="0" err="1" smtClean="0"/>
              <a:t>En</a:t>
            </a:r>
            <a:r>
              <a:rPr lang="en-US" altLang="en-US" sz="1800" dirty="0" smtClean="0"/>
              <a:t> </a:t>
            </a:r>
            <a:r>
              <a:rPr lang="en-US" altLang="en-US" sz="1800" dirty="0" err="1" smtClean="0"/>
              <a:t>este</a:t>
            </a:r>
            <a:r>
              <a:rPr lang="en-US" altLang="en-US" sz="1800" dirty="0" smtClean="0"/>
              <a:t> </a:t>
            </a:r>
            <a:r>
              <a:rPr lang="en-US" altLang="en-US" sz="1800" dirty="0" err="1" smtClean="0"/>
              <a:t>caso</a:t>
            </a:r>
            <a:r>
              <a:rPr lang="en-US" altLang="en-US" sz="1800" dirty="0" smtClean="0"/>
              <a:t>, el </a:t>
            </a:r>
            <a:r>
              <a:rPr lang="en-US" altLang="en-US" sz="1800" dirty="0" err="1" smtClean="0"/>
              <a:t>punto</a:t>
            </a:r>
            <a:r>
              <a:rPr lang="en-US" altLang="en-US" sz="1800" dirty="0" smtClean="0"/>
              <a:t> </a:t>
            </a:r>
            <a:r>
              <a:rPr lang="en-US" altLang="en-US" sz="1800" dirty="0" err="1" smtClean="0"/>
              <a:t>estrella</a:t>
            </a:r>
            <a:r>
              <a:rPr lang="en-US" altLang="en-US" sz="1800" dirty="0" smtClean="0"/>
              <a:t> del </a:t>
            </a:r>
            <a:r>
              <a:rPr lang="en-US" altLang="en-US" sz="1800" dirty="0" err="1" smtClean="0"/>
              <a:t>devanado</a:t>
            </a:r>
            <a:r>
              <a:rPr lang="en-US" altLang="en-US" sz="1800" dirty="0" smtClean="0"/>
              <a:t> </a:t>
            </a:r>
            <a:r>
              <a:rPr lang="en-US" altLang="en-US" sz="1800" dirty="0" err="1" smtClean="0"/>
              <a:t>secundario</a:t>
            </a:r>
            <a:r>
              <a:rPr lang="en-US" altLang="en-US" sz="1800" dirty="0" smtClean="0"/>
              <a:t> </a:t>
            </a:r>
            <a:r>
              <a:rPr lang="en-US" altLang="en-US" sz="1800" dirty="0" err="1" smtClean="0"/>
              <a:t>está</a:t>
            </a:r>
            <a:r>
              <a:rPr lang="en-US" altLang="en-US" sz="1800" dirty="0" smtClean="0"/>
              <a:t> </a:t>
            </a:r>
            <a:r>
              <a:rPr lang="en-US" altLang="en-US" sz="1800" dirty="0" err="1" smtClean="0"/>
              <a:t>conectado</a:t>
            </a:r>
            <a:r>
              <a:rPr lang="en-US" altLang="en-US" sz="1800" dirty="0" smtClean="0"/>
              <a:t> a </a:t>
            </a:r>
            <a:r>
              <a:rPr lang="en-US" altLang="en-US" sz="1800" dirty="0" err="1" smtClean="0"/>
              <a:t>tierra</a:t>
            </a:r>
            <a:r>
              <a:rPr lang="en-US" altLang="en-US" sz="1800" dirty="0" smtClean="0"/>
              <a:t> a </a:t>
            </a:r>
            <a:r>
              <a:rPr lang="en-US" altLang="en-US" sz="1800" dirty="0" err="1" smtClean="0"/>
              <a:t>través</a:t>
            </a:r>
            <a:r>
              <a:rPr lang="en-US" altLang="en-US" sz="1800" dirty="0" smtClean="0"/>
              <a:t> de </a:t>
            </a:r>
            <a:r>
              <a:rPr lang="en-US" altLang="en-US" sz="1800" dirty="0" err="1" smtClean="0"/>
              <a:t>una</a:t>
            </a:r>
            <a:r>
              <a:rPr lang="en-US" altLang="en-US" sz="1800" dirty="0" smtClean="0"/>
              <a:t> </a:t>
            </a:r>
            <a:r>
              <a:rPr lang="en-US" altLang="en-US" sz="1800" dirty="0" err="1" smtClean="0"/>
              <a:t>impedancia</a:t>
            </a:r>
            <a:r>
              <a:rPr lang="en-US" altLang="en-US" sz="1800" dirty="0" smtClean="0"/>
              <a:t>, que se </a:t>
            </a:r>
            <a:r>
              <a:rPr lang="en-US" altLang="en-US" sz="1800" dirty="0" err="1" smtClean="0"/>
              <a:t>muestra</a:t>
            </a:r>
            <a:r>
              <a:rPr lang="en-US" altLang="en-US" sz="1800" dirty="0" smtClean="0"/>
              <a:t> </a:t>
            </a:r>
            <a:r>
              <a:rPr lang="en-US" altLang="en-US" sz="1800" dirty="0" err="1" smtClean="0"/>
              <a:t>como</a:t>
            </a:r>
            <a:r>
              <a:rPr lang="en-US" altLang="en-US" sz="1800" dirty="0" smtClean="0"/>
              <a:t> </a:t>
            </a:r>
            <a:r>
              <a:rPr lang="en-US" altLang="en-US" sz="1800" dirty="0" err="1" smtClean="0"/>
              <a:t>una</a:t>
            </a:r>
            <a:r>
              <a:rPr lang="en-US" altLang="en-US" sz="1800" dirty="0" smtClean="0"/>
              <a:t> </a:t>
            </a:r>
            <a:r>
              <a:rPr lang="en-US" altLang="en-US" sz="1800" dirty="0" err="1" smtClean="0"/>
              <a:t>resistencia</a:t>
            </a:r>
            <a:r>
              <a:rPr lang="en-US" altLang="en-US" sz="1800" dirty="0" smtClean="0"/>
              <a:t>.</a:t>
            </a:r>
          </a:p>
          <a:p>
            <a:pPr algn="just">
              <a:lnSpc>
                <a:spcPct val="100000"/>
              </a:lnSpc>
              <a:spcBef>
                <a:spcPct val="0"/>
              </a:spcBef>
              <a:buFontTx/>
              <a:buNone/>
              <a:defRPr/>
            </a:pPr>
            <a:r>
              <a:rPr lang="en-US" altLang="en-US" sz="1800" dirty="0" smtClean="0"/>
              <a:t>El NER </a:t>
            </a:r>
            <a:r>
              <a:rPr lang="en-US" altLang="en-US" sz="1800" dirty="0" err="1" smtClean="0"/>
              <a:t>también</a:t>
            </a:r>
            <a:r>
              <a:rPr lang="en-US" altLang="en-US" sz="1800" dirty="0" smtClean="0"/>
              <a:t> </a:t>
            </a:r>
            <a:r>
              <a:rPr lang="en-US" altLang="en-US" sz="1800" dirty="0" err="1" smtClean="0"/>
              <a:t>puede</a:t>
            </a:r>
            <a:r>
              <a:rPr lang="en-US" altLang="en-US" sz="1800" dirty="0" smtClean="0"/>
              <a:t> </a:t>
            </a:r>
            <a:r>
              <a:rPr lang="en-US" altLang="en-US" sz="1800" dirty="0" err="1" smtClean="0"/>
              <a:t>ser</a:t>
            </a:r>
            <a:r>
              <a:rPr lang="en-US" altLang="en-US" sz="1800" dirty="0" smtClean="0"/>
              <a:t> un inductor de </a:t>
            </a:r>
            <a:r>
              <a:rPr lang="en-US" altLang="en-US" sz="1800" dirty="0" err="1" smtClean="0"/>
              <a:t>puesta</a:t>
            </a:r>
            <a:r>
              <a:rPr lang="en-US" altLang="en-US" sz="1800" dirty="0" smtClean="0"/>
              <a:t> a </a:t>
            </a:r>
            <a:r>
              <a:rPr lang="en-US" altLang="en-US" sz="1800" dirty="0" err="1" smtClean="0"/>
              <a:t>tierra</a:t>
            </a:r>
            <a:r>
              <a:rPr lang="en-US" altLang="en-US" sz="1800" dirty="0" smtClean="0"/>
              <a:t> o un </a:t>
            </a:r>
            <a:r>
              <a:rPr lang="en-US" altLang="en-US" sz="1800" dirty="0" err="1" smtClean="0"/>
              <a:t>transformador</a:t>
            </a:r>
            <a:r>
              <a:rPr lang="en-US" altLang="en-US" sz="1800" dirty="0" smtClean="0"/>
              <a:t> con </a:t>
            </a:r>
            <a:r>
              <a:rPr lang="en-US" altLang="en-US" sz="1800" dirty="0" err="1" smtClean="0"/>
              <a:t>alimentación</a:t>
            </a:r>
            <a:r>
              <a:rPr lang="en-US" altLang="en-US" sz="1800" dirty="0" smtClean="0"/>
              <a:t> a </a:t>
            </a:r>
            <a:r>
              <a:rPr lang="en-US" altLang="en-US" sz="1800" dirty="0" err="1" smtClean="0"/>
              <a:t>una</a:t>
            </a:r>
            <a:r>
              <a:rPr lang="en-US" altLang="en-US" sz="1800" dirty="0" smtClean="0"/>
              <a:t> </a:t>
            </a:r>
            <a:r>
              <a:rPr lang="en-US" altLang="en-US" sz="1800" dirty="0" err="1" smtClean="0"/>
              <a:t>carga</a:t>
            </a:r>
            <a:r>
              <a:rPr lang="en-US" altLang="en-US" sz="1800" dirty="0" smtClean="0"/>
              <a:t> de Resistencia con el </a:t>
            </a:r>
            <a:r>
              <a:rPr lang="en-US" altLang="en-US" sz="1800" dirty="0" err="1" smtClean="0"/>
              <a:t>devanado</a:t>
            </a:r>
            <a:r>
              <a:rPr lang="en-US" altLang="en-US" sz="1800" dirty="0" smtClean="0"/>
              <a:t> </a:t>
            </a:r>
            <a:r>
              <a:rPr lang="en-US" altLang="en-US" sz="1800" dirty="0" err="1" smtClean="0"/>
              <a:t>secundario</a:t>
            </a:r>
            <a:r>
              <a:rPr lang="en-US" altLang="en-US" sz="1800" dirty="0" smtClean="0"/>
              <a:t>, </a:t>
            </a:r>
            <a:r>
              <a:rPr lang="en-US" altLang="en-US" sz="1800" dirty="0" err="1" smtClean="0"/>
              <a:t>como</a:t>
            </a:r>
            <a:r>
              <a:rPr lang="en-US" altLang="en-US" sz="1800" dirty="0" smtClean="0"/>
              <a:t> se </a:t>
            </a:r>
            <a:r>
              <a:rPr lang="en-US" altLang="en-US" sz="1800" dirty="0" err="1" smtClean="0"/>
              <a:t>explica</a:t>
            </a:r>
            <a:r>
              <a:rPr lang="en-US" altLang="en-US" sz="1800" dirty="0" smtClean="0"/>
              <a:t> </a:t>
            </a:r>
            <a:r>
              <a:rPr lang="en-US" altLang="en-US" sz="1800" dirty="0" err="1" smtClean="0"/>
              <a:t>en</a:t>
            </a:r>
            <a:r>
              <a:rPr lang="en-US" altLang="en-US" sz="1800" dirty="0" smtClean="0"/>
              <a:t> la </a:t>
            </a:r>
            <a:r>
              <a:rPr lang="en-US" altLang="en-US" sz="1800" dirty="0" err="1" smtClean="0"/>
              <a:t>subsección</a:t>
            </a:r>
            <a:r>
              <a:rPr lang="en-US" altLang="en-US" sz="1800" dirty="0" smtClean="0"/>
              <a:t> 13.3.1. El </a:t>
            </a:r>
            <a:r>
              <a:rPr lang="en-US" altLang="en-US" sz="1800" dirty="0" err="1" smtClean="0"/>
              <a:t>uso</a:t>
            </a:r>
            <a:r>
              <a:rPr lang="en-US" altLang="en-US" sz="1800" dirty="0" smtClean="0"/>
              <a:t> de </a:t>
            </a:r>
            <a:r>
              <a:rPr lang="en-US" altLang="en-US" sz="1800" dirty="0" err="1" smtClean="0"/>
              <a:t>transformadores</a:t>
            </a:r>
            <a:r>
              <a:rPr lang="en-US" altLang="en-US" sz="1800" dirty="0" smtClean="0"/>
              <a:t> de </a:t>
            </a:r>
            <a:r>
              <a:rPr lang="en-US" altLang="en-US" sz="1800" dirty="0" err="1" smtClean="0"/>
              <a:t>puesta</a:t>
            </a:r>
            <a:r>
              <a:rPr lang="en-US" altLang="en-US" sz="1800" dirty="0" smtClean="0"/>
              <a:t> a </a:t>
            </a:r>
            <a:r>
              <a:rPr lang="en-US" altLang="en-US" sz="1800" dirty="0" err="1" smtClean="0"/>
              <a:t>tierra</a:t>
            </a:r>
            <a:r>
              <a:rPr lang="en-US" altLang="en-US" sz="1800" dirty="0" smtClean="0"/>
              <a:t> </a:t>
            </a:r>
            <a:r>
              <a:rPr lang="en-US" altLang="en-US" sz="1800" dirty="0" err="1" smtClean="0"/>
              <a:t>rara</a:t>
            </a:r>
            <a:r>
              <a:rPr lang="en-US" altLang="en-US" sz="1800" dirty="0" smtClean="0"/>
              <a:t> </a:t>
            </a:r>
            <a:r>
              <a:rPr lang="en-US" altLang="en-US" sz="1800" dirty="0" err="1" smtClean="0"/>
              <a:t>vez</a:t>
            </a:r>
            <a:r>
              <a:rPr lang="en-US" altLang="en-US" sz="1800" dirty="0" smtClean="0"/>
              <a:t> se </a:t>
            </a:r>
            <a:r>
              <a:rPr lang="en-US" altLang="en-US" sz="1800" dirty="0" err="1" smtClean="0"/>
              <a:t>encuentra</a:t>
            </a:r>
            <a:r>
              <a:rPr lang="en-US" altLang="en-US" sz="1800" dirty="0" smtClean="0"/>
              <a:t> </a:t>
            </a:r>
            <a:r>
              <a:rPr lang="en-US" altLang="en-US" sz="1800" dirty="0" err="1" smtClean="0"/>
              <a:t>en</a:t>
            </a:r>
            <a:r>
              <a:rPr lang="en-US" altLang="en-US" sz="1800" dirty="0" smtClean="0"/>
              <a:t> la </a:t>
            </a:r>
            <a:r>
              <a:rPr lang="en-US" altLang="en-US" sz="1800" dirty="0" err="1" smtClean="0"/>
              <a:t>industria</a:t>
            </a:r>
            <a:r>
              <a:rPr lang="en-US" altLang="en-US" sz="1800" dirty="0" smtClean="0"/>
              <a:t> del </a:t>
            </a:r>
            <a:r>
              <a:rPr lang="en-US" altLang="en-US" sz="1800" dirty="0" err="1" smtClean="0"/>
              <a:t>petroleo</a:t>
            </a:r>
            <a:r>
              <a:rPr lang="en-US" altLang="en-US" sz="1800" dirty="0" smtClean="0"/>
              <a:t>, se </a:t>
            </a:r>
            <a:r>
              <a:rPr lang="en-US" altLang="en-US" sz="1800" dirty="0" err="1" smtClean="0"/>
              <a:t>encuentra</a:t>
            </a:r>
            <a:r>
              <a:rPr lang="en-US" altLang="en-US" sz="1800" dirty="0" smtClean="0"/>
              <a:t> </a:t>
            </a:r>
            <a:r>
              <a:rPr lang="en-US" altLang="en-US" sz="1800" dirty="0" err="1" smtClean="0"/>
              <a:t>más</a:t>
            </a:r>
            <a:r>
              <a:rPr lang="en-US" altLang="en-US" sz="1800" dirty="0" smtClean="0"/>
              <a:t> </a:t>
            </a:r>
            <a:r>
              <a:rPr lang="en-US" altLang="en-US" sz="1800" dirty="0" err="1" smtClean="0"/>
              <a:t>comúnmente</a:t>
            </a:r>
            <a:r>
              <a:rPr lang="en-US" altLang="en-US" sz="1800" dirty="0" smtClean="0"/>
              <a:t> </a:t>
            </a:r>
            <a:r>
              <a:rPr lang="en-US" altLang="en-US" sz="1800" dirty="0" err="1" smtClean="0"/>
              <a:t>en</a:t>
            </a:r>
            <a:r>
              <a:rPr lang="en-US" altLang="en-US" sz="1800" dirty="0" smtClean="0"/>
              <a:t> </a:t>
            </a:r>
            <a:r>
              <a:rPr lang="en-US" altLang="en-US" sz="1800" dirty="0" err="1" smtClean="0"/>
              <a:t>sistemas</a:t>
            </a:r>
            <a:r>
              <a:rPr lang="en-US" altLang="en-US" sz="1800" dirty="0" smtClean="0"/>
              <a:t> </a:t>
            </a:r>
            <a:r>
              <a:rPr lang="en-US" altLang="en-US" sz="1800" dirty="0" err="1" smtClean="0"/>
              <a:t>Ealta</a:t>
            </a:r>
            <a:r>
              <a:rPr lang="en-US" altLang="en-US" sz="1800" dirty="0" smtClean="0"/>
              <a:t> </a:t>
            </a:r>
            <a:r>
              <a:rPr lang="en-US" altLang="en-US" sz="1800" dirty="0" err="1" smtClean="0"/>
              <a:t>tensión</a:t>
            </a:r>
            <a:r>
              <a:rPr lang="en-US" altLang="en-US" sz="1800" dirty="0" smtClean="0"/>
              <a:t> </a:t>
            </a:r>
            <a:r>
              <a:rPr lang="en-US" altLang="en-US" sz="1800" dirty="0" err="1" smtClean="0"/>
              <a:t>operados</a:t>
            </a:r>
            <a:r>
              <a:rPr lang="en-US" altLang="en-US" sz="1800" dirty="0" smtClean="0"/>
              <a:t> </a:t>
            </a:r>
            <a:r>
              <a:rPr lang="en-US" altLang="en-US" sz="1800" dirty="0" err="1" smtClean="0"/>
              <a:t>por</a:t>
            </a:r>
            <a:r>
              <a:rPr lang="en-US" altLang="en-US" sz="1800" dirty="0" smtClean="0"/>
              <a:t> </a:t>
            </a:r>
            <a:r>
              <a:rPr lang="en-US" altLang="en-US" sz="1800" dirty="0" err="1" smtClean="0"/>
              <a:t>empresas</a:t>
            </a:r>
            <a:r>
              <a:rPr lang="en-US" altLang="en-US" sz="1800" dirty="0" smtClean="0"/>
              <a:t> de </a:t>
            </a:r>
            <a:r>
              <a:rPr lang="en-US" altLang="en-US" sz="1800" dirty="0" err="1" smtClean="0"/>
              <a:t>servicios</a:t>
            </a:r>
            <a:r>
              <a:rPr lang="en-US" altLang="en-US" sz="1800" dirty="0" smtClean="0"/>
              <a:t> </a:t>
            </a:r>
            <a:r>
              <a:rPr lang="en-US" altLang="en-US" sz="1800" dirty="0" err="1" smtClean="0"/>
              <a:t>públicos</a:t>
            </a:r>
            <a:r>
              <a:rPr lang="en-US" altLang="en-US" sz="1800" dirty="0" smtClean="0"/>
              <a:t>.</a:t>
            </a:r>
          </a:p>
          <a:p>
            <a:pPr algn="just">
              <a:lnSpc>
                <a:spcPct val="100000"/>
              </a:lnSpc>
              <a:spcBef>
                <a:spcPct val="0"/>
              </a:spcBef>
              <a:buFontTx/>
              <a:buNone/>
              <a:defRPr/>
            </a:pPr>
            <a:r>
              <a:rPr lang="en-US" altLang="en-US" sz="1800" dirty="0" smtClean="0"/>
              <a:t>La </a:t>
            </a:r>
            <a:r>
              <a:rPr lang="en-US" altLang="en-US" sz="1800" dirty="0" err="1" smtClean="0"/>
              <a:t>figura</a:t>
            </a:r>
            <a:r>
              <a:rPr lang="en-US" altLang="en-US" sz="1800" dirty="0" smtClean="0"/>
              <a:t> 12.10 </a:t>
            </a:r>
            <a:r>
              <a:rPr lang="en-US" altLang="en-US" sz="1800" dirty="0" err="1" smtClean="0"/>
              <a:t>es</a:t>
            </a:r>
            <a:r>
              <a:rPr lang="en-US" altLang="en-US" sz="1800" dirty="0" smtClean="0"/>
              <a:t> </a:t>
            </a:r>
            <a:r>
              <a:rPr lang="en-US" altLang="en-US" sz="1800" dirty="0" err="1" smtClean="0"/>
              <a:t>casi</a:t>
            </a:r>
            <a:r>
              <a:rPr lang="en-US" altLang="en-US" sz="1800" dirty="0" smtClean="0"/>
              <a:t> </a:t>
            </a:r>
            <a:r>
              <a:rPr lang="en-US" altLang="en-US" sz="1800" dirty="0" err="1" smtClean="0"/>
              <a:t>igual</a:t>
            </a:r>
            <a:r>
              <a:rPr lang="en-US" altLang="en-US" sz="1800" dirty="0" smtClean="0"/>
              <a:t> a la </a:t>
            </a:r>
            <a:r>
              <a:rPr lang="en-US" altLang="en-US" sz="1800" dirty="0" err="1" smtClean="0"/>
              <a:t>figura</a:t>
            </a:r>
            <a:r>
              <a:rPr lang="en-US" altLang="en-US" sz="1800" dirty="0" smtClean="0"/>
              <a:t> 12.9, con la </a:t>
            </a:r>
            <a:r>
              <a:rPr lang="en-US" altLang="en-US" sz="1800" dirty="0" err="1" smtClean="0"/>
              <a:t>diferencia</a:t>
            </a:r>
            <a:r>
              <a:rPr lang="en-US" altLang="en-US" sz="1800" dirty="0" smtClean="0"/>
              <a:t> de que el </a:t>
            </a:r>
            <a:r>
              <a:rPr lang="en-US" altLang="en-US" sz="1800" dirty="0" err="1" smtClean="0"/>
              <a:t>punto</a:t>
            </a:r>
            <a:r>
              <a:rPr lang="en-US" altLang="en-US" sz="1800" dirty="0" smtClean="0"/>
              <a:t> de </a:t>
            </a:r>
            <a:r>
              <a:rPr lang="en-US" altLang="en-US" sz="1800" dirty="0" err="1" smtClean="0"/>
              <a:t>estrella</a:t>
            </a:r>
            <a:r>
              <a:rPr lang="en-US" altLang="en-US" sz="1800" dirty="0" smtClean="0"/>
              <a:t> del </a:t>
            </a:r>
            <a:r>
              <a:rPr lang="en-US" altLang="en-US" sz="1800" dirty="0" err="1" smtClean="0"/>
              <a:t>devanado</a:t>
            </a:r>
            <a:r>
              <a:rPr lang="en-US" altLang="en-US" sz="1800" dirty="0" smtClean="0"/>
              <a:t> </a:t>
            </a:r>
            <a:r>
              <a:rPr lang="en-US" altLang="en-US" sz="1800" dirty="0" err="1" smtClean="0"/>
              <a:t>secundario</a:t>
            </a:r>
            <a:r>
              <a:rPr lang="en-US" altLang="en-US" sz="1800" dirty="0" smtClean="0"/>
              <a:t> </a:t>
            </a:r>
            <a:r>
              <a:rPr lang="en-US" altLang="en-US" sz="1800" dirty="0" err="1" smtClean="0"/>
              <a:t>está</a:t>
            </a:r>
            <a:r>
              <a:rPr lang="en-US" altLang="en-US" sz="1800" dirty="0" smtClean="0"/>
              <a:t> </a:t>
            </a:r>
            <a:r>
              <a:rPr lang="en-US" altLang="en-US" sz="1800" dirty="0" err="1" smtClean="0"/>
              <a:t>sólidamente</a:t>
            </a:r>
            <a:r>
              <a:rPr lang="en-US" altLang="en-US" sz="1800" dirty="0" smtClean="0"/>
              <a:t> </a:t>
            </a:r>
            <a:r>
              <a:rPr lang="en-US" altLang="en-US" sz="1800" dirty="0" err="1" smtClean="0"/>
              <a:t>conectado</a:t>
            </a:r>
            <a:r>
              <a:rPr lang="en-US" altLang="en-US" sz="1800" dirty="0" smtClean="0"/>
              <a:t> a </a:t>
            </a:r>
            <a:r>
              <a:rPr lang="en-US" altLang="en-US" sz="1800" dirty="0" err="1" smtClean="0"/>
              <a:t>tierra</a:t>
            </a:r>
            <a:r>
              <a:rPr lang="en-US" altLang="en-US" sz="1800" dirty="0" smtClean="0"/>
              <a:t>, lo que </a:t>
            </a:r>
            <a:r>
              <a:rPr lang="en-US" altLang="en-US" sz="1800" dirty="0" err="1" smtClean="0"/>
              <a:t>suele</a:t>
            </a:r>
            <a:r>
              <a:rPr lang="en-US" altLang="en-US" sz="1800" dirty="0" smtClean="0"/>
              <a:t> </a:t>
            </a:r>
            <a:r>
              <a:rPr lang="en-US" altLang="en-US" sz="1800" dirty="0" err="1" smtClean="0"/>
              <a:t>ser</a:t>
            </a:r>
            <a:r>
              <a:rPr lang="en-US" altLang="en-US" sz="1800" dirty="0" smtClean="0"/>
              <a:t> el </a:t>
            </a:r>
            <a:r>
              <a:rPr lang="en-US" altLang="en-US" sz="1800" dirty="0" err="1" smtClean="0"/>
              <a:t>caso</a:t>
            </a:r>
            <a:r>
              <a:rPr lang="en-US" altLang="en-US" sz="1800" dirty="0" smtClean="0"/>
              <a:t> con </a:t>
            </a:r>
            <a:r>
              <a:rPr lang="en-US" altLang="en-US" sz="1800" dirty="0" err="1" smtClean="0"/>
              <a:t>los</a:t>
            </a:r>
            <a:r>
              <a:rPr lang="en-US" altLang="en-US" sz="1800" dirty="0" smtClean="0"/>
              <a:t> </a:t>
            </a:r>
            <a:r>
              <a:rPr lang="en-US" altLang="en-US" sz="1800" dirty="0" err="1" smtClean="0"/>
              <a:t>sistemas</a:t>
            </a:r>
            <a:r>
              <a:rPr lang="en-US" altLang="en-US" sz="1800" dirty="0" smtClean="0"/>
              <a:t> </a:t>
            </a:r>
            <a:r>
              <a:rPr lang="en-US" altLang="en-US" sz="1800" dirty="0" err="1" smtClean="0"/>
              <a:t>secundarios</a:t>
            </a:r>
            <a:r>
              <a:rPr lang="en-US" altLang="en-US" sz="1800" dirty="0" smtClean="0"/>
              <a:t> de </a:t>
            </a:r>
            <a:r>
              <a:rPr lang="en-US" altLang="en-US" sz="1800" dirty="0" err="1" smtClean="0"/>
              <a:t>baja</a:t>
            </a:r>
            <a:r>
              <a:rPr lang="en-US" altLang="en-US" sz="1800" dirty="0" smtClean="0"/>
              <a:t> </a:t>
            </a:r>
            <a:r>
              <a:rPr lang="en-US" altLang="en-US" sz="1800" dirty="0" err="1" smtClean="0"/>
              <a:t>tensión</a:t>
            </a:r>
            <a:r>
              <a:rPr lang="en-US" altLang="en-US" sz="1800" dirty="0" smtClean="0"/>
              <a:t>.</a:t>
            </a:r>
          </a:p>
          <a:p>
            <a:pPr algn="just">
              <a:lnSpc>
                <a:spcPct val="100000"/>
              </a:lnSpc>
              <a:spcBef>
                <a:spcPct val="0"/>
              </a:spcBef>
              <a:buFontTx/>
              <a:buNone/>
              <a:defRPr/>
            </a:pPr>
            <a:r>
              <a:rPr lang="en-US" altLang="en-US" sz="1800" dirty="0" smtClean="0"/>
              <a:t>La </a:t>
            </a:r>
            <a:r>
              <a:rPr lang="en-US" altLang="en-US" sz="1800" dirty="0" err="1" smtClean="0"/>
              <a:t>figura</a:t>
            </a:r>
            <a:r>
              <a:rPr lang="en-US" altLang="en-US" sz="1800" dirty="0" smtClean="0"/>
              <a:t> 12.11 </a:t>
            </a:r>
            <a:r>
              <a:rPr lang="en-US" altLang="en-US" sz="1800" dirty="0" err="1" smtClean="0"/>
              <a:t>es</a:t>
            </a:r>
            <a:r>
              <a:rPr lang="en-US" altLang="en-US" sz="1800" dirty="0" smtClean="0"/>
              <a:t> </a:t>
            </a:r>
            <a:r>
              <a:rPr lang="en-US" altLang="en-US" sz="1800" dirty="0" err="1" smtClean="0"/>
              <a:t>nuevamente</a:t>
            </a:r>
            <a:r>
              <a:rPr lang="en-US" altLang="en-US" sz="1800" dirty="0" smtClean="0"/>
              <a:t> similar a la </a:t>
            </a:r>
            <a:r>
              <a:rPr lang="en-US" altLang="en-US" sz="1800" dirty="0" err="1" smtClean="0"/>
              <a:t>figura</a:t>
            </a:r>
            <a:r>
              <a:rPr lang="en-US" altLang="en-US" sz="1800" dirty="0" smtClean="0"/>
              <a:t> 12.9 </a:t>
            </a:r>
            <a:r>
              <a:rPr lang="en-US" altLang="en-US" sz="1800" dirty="0" err="1" smtClean="0"/>
              <a:t>pero</a:t>
            </a:r>
            <a:r>
              <a:rPr lang="en-US" altLang="en-US" sz="1800" dirty="0" smtClean="0"/>
              <a:t> se </a:t>
            </a:r>
            <a:r>
              <a:rPr lang="en-US" altLang="en-US" sz="1800" dirty="0" err="1" smtClean="0"/>
              <a:t>aplica</a:t>
            </a:r>
            <a:r>
              <a:rPr lang="en-US" altLang="en-US" sz="1800" dirty="0" smtClean="0"/>
              <a:t> a un </a:t>
            </a:r>
            <a:r>
              <a:rPr lang="en-US" altLang="en-US" sz="1800" dirty="0" err="1" smtClean="0"/>
              <a:t>transformador</a:t>
            </a:r>
            <a:r>
              <a:rPr lang="en-US" altLang="en-US" sz="1800" dirty="0" smtClean="0"/>
              <a:t> de </a:t>
            </a:r>
            <a:r>
              <a:rPr lang="en-US" altLang="en-US" sz="1800" dirty="0" err="1" smtClean="0"/>
              <a:t>tres</a:t>
            </a:r>
            <a:r>
              <a:rPr lang="en-US" altLang="en-US" sz="1800" dirty="0" smtClean="0"/>
              <a:t> </a:t>
            </a:r>
            <a:r>
              <a:rPr lang="en-US" altLang="en-US" sz="1800" dirty="0" err="1" smtClean="0"/>
              <a:t>devanados</a:t>
            </a:r>
            <a:r>
              <a:rPr lang="en-US" altLang="en-US" sz="1800" dirty="0" smtClean="0"/>
              <a:t>. </a:t>
            </a:r>
          </a:p>
          <a:p>
            <a:pPr algn="just">
              <a:lnSpc>
                <a:spcPct val="100000"/>
              </a:lnSpc>
              <a:spcBef>
                <a:spcPct val="0"/>
              </a:spcBef>
              <a:buFontTx/>
              <a:buNone/>
              <a:defRPr/>
            </a:pPr>
            <a:r>
              <a:rPr lang="en-US" altLang="en-US" sz="1800" dirty="0" smtClean="0"/>
              <a:t>Los </a:t>
            </a:r>
            <a:r>
              <a:rPr lang="en-US" altLang="en-US" sz="1800" dirty="0" err="1" smtClean="0"/>
              <a:t>transformadores</a:t>
            </a:r>
            <a:r>
              <a:rPr lang="en-US" altLang="en-US" sz="1800" dirty="0" smtClean="0"/>
              <a:t> de </a:t>
            </a:r>
            <a:r>
              <a:rPr lang="en-US" altLang="en-US" sz="1800" dirty="0" err="1" smtClean="0"/>
              <a:t>tres</a:t>
            </a:r>
            <a:r>
              <a:rPr lang="en-US" altLang="en-US" sz="1800" dirty="0" smtClean="0"/>
              <a:t> </a:t>
            </a:r>
            <a:r>
              <a:rPr lang="en-US" altLang="en-US" sz="1800" dirty="0" err="1" smtClean="0"/>
              <a:t>devanados</a:t>
            </a:r>
            <a:r>
              <a:rPr lang="en-US" altLang="en-US" sz="1800" dirty="0" smtClean="0"/>
              <a:t> se </a:t>
            </a:r>
            <a:r>
              <a:rPr lang="en-US" altLang="en-US" sz="1800" dirty="0" err="1" smtClean="0"/>
              <a:t>utilizan</a:t>
            </a:r>
            <a:r>
              <a:rPr lang="en-US" altLang="en-US" sz="1800" dirty="0" smtClean="0"/>
              <a:t> </a:t>
            </a:r>
            <a:r>
              <a:rPr lang="en-US" altLang="en-US" sz="1800" dirty="0" err="1" smtClean="0"/>
              <a:t>ocasionalmente</a:t>
            </a:r>
            <a:r>
              <a:rPr lang="en-US" altLang="en-US" sz="1800" dirty="0" smtClean="0"/>
              <a:t> </a:t>
            </a:r>
            <a:r>
              <a:rPr lang="en-US" altLang="en-US" sz="1800" dirty="0" err="1" smtClean="0"/>
              <a:t>en</a:t>
            </a:r>
            <a:r>
              <a:rPr lang="en-US" altLang="en-US" sz="1800" dirty="0" smtClean="0"/>
              <a:t> la </a:t>
            </a:r>
            <a:r>
              <a:rPr lang="en-US" altLang="en-US" sz="1800" dirty="0" err="1" smtClean="0"/>
              <a:t>industria</a:t>
            </a:r>
            <a:r>
              <a:rPr lang="en-US" altLang="en-US" sz="1800" dirty="0" smtClean="0"/>
              <a:t> </a:t>
            </a:r>
            <a:r>
              <a:rPr lang="en-US" altLang="en-US" sz="1800" dirty="0" err="1" smtClean="0"/>
              <a:t>petrolera</a:t>
            </a:r>
            <a:r>
              <a:rPr lang="en-US" altLang="en-US" sz="1800" dirty="0" smtClean="0"/>
              <a:t>. La </a:t>
            </a:r>
            <a:r>
              <a:rPr lang="en-US" altLang="en-US" sz="1800" dirty="0" err="1" smtClean="0"/>
              <a:t>aplicación</a:t>
            </a:r>
            <a:r>
              <a:rPr lang="en-US" altLang="en-US" sz="1800" dirty="0" smtClean="0"/>
              <a:t> </a:t>
            </a:r>
            <a:r>
              <a:rPr lang="en-US" altLang="en-US" sz="1800" dirty="0" err="1" smtClean="0"/>
              <a:t>más</a:t>
            </a:r>
            <a:r>
              <a:rPr lang="en-US" altLang="en-US" sz="1800" dirty="0" smtClean="0"/>
              <a:t> </a:t>
            </a:r>
            <a:r>
              <a:rPr lang="en-US" altLang="en-US" sz="1800" dirty="0" err="1" smtClean="0"/>
              <a:t>común</a:t>
            </a:r>
            <a:r>
              <a:rPr lang="en-US" altLang="en-US" sz="1800" dirty="0" smtClean="0"/>
              <a:t> </a:t>
            </a:r>
            <a:r>
              <a:rPr lang="en-US" altLang="en-US" sz="1800" dirty="0" err="1" smtClean="0"/>
              <a:t>es</a:t>
            </a:r>
            <a:r>
              <a:rPr lang="en-US" altLang="en-US" sz="1800" dirty="0" smtClean="0"/>
              <a:t> con </a:t>
            </a:r>
            <a:r>
              <a:rPr lang="en-US" altLang="en-US" sz="1800" dirty="0" err="1" smtClean="0"/>
              <a:t>equipos</a:t>
            </a:r>
            <a:r>
              <a:rPr lang="en-US" altLang="en-US" sz="1800" dirty="0" smtClean="0"/>
              <a:t> de </a:t>
            </a:r>
            <a:r>
              <a:rPr lang="en-US" altLang="en-US" sz="1800" dirty="0" err="1" smtClean="0"/>
              <a:t>perforación</a:t>
            </a:r>
            <a:r>
              <a:rPr lang="en-US" altLang="en-US" sz="1800" dirty="0" smtClean="0"/>
              <a:t> que se </a:t>
            </a:r>
            <a:r>
              <a:rPr lang="en-US" altLang="en-US" sz="1800" dirty="0" err="1" smtClean="0"/>
              <a:t>encuentran</a:t>
            </a:r>
            <a:r>
              <a:rPr lang="en-US" altLang="en-US" sz="1800" dirty="0" smtClean="0"/>
              <a:t> </a:t>
            </a:r>
            <a:r>
              <a:rPr lang="en-US" altLang="en-US" sz="1800" dirty="0" err="1" smtClean="0"/>
              <a:t>en</a:t>
            </a:r>
            <a:r>
              <a:rPr lang="en-US" altLang="en-US" sz="1800" dirty="0" smtClean="0"/>
              <a:t> </a:t>
            </a:r>
            <a:r>
              <a:rPr lang="en-US" altLang="en-US" sz="1800" dirty="0" err="1" smtClean="0"/>
              <a:t>plataformas</a:t>
            </a:r>
            <a:r>
              <a:rPr lang="en-US" altLang="en-US" sz="1800" dirty="0" smtClean="0"/>
              <a:t> de </a:t>
            </a:r>
            <a:r>
              <a:rPr lang="en-US" altLang="en-US" sz="1800" dirty="0" err="1" smtClean="0"/>
              <a:t>producción</a:t>
            </a:r>
            <a:r>
              <a:rPr lang="en-US" altLang="en-US" sz="1800" dirty="0" smtClean="0"/>
              <a:t> </a:t>
            </a:r>
            <a:r>
              <a:rPr lang="en-US" altLang="en-US" sz="1800" dirty="0" err="1" smtClean="0"/>
              <a:t>en</a:t>
            </a:r>
            <a:r>
              <a:rPr lang="en-US" altLang="en-US" sz="1800" dirty="0" smtClean="0"/>
              <a:t> </a:t>
            </a:r>
            <a:r>
              <a:rPr lang="en-US" altLang="en-US" sz="1800" dirty="0" err="1" smtClean="0"/>
              <a:t>alta</a:t>
            </a:r>
            <a:r>
              <a:rPr lang="en-US" altLang="en-US" sz="1800" dirty="0" smtClean="0"/>
              <a:t> mar, </a:t>
            </a:r>
            <a:r>
              <a:rPr lang="en-US" altLang="en-US" sz="1800" dirty="0" err="1" smtClean="0"/>
              <a:t>donde</a:t>
            </a:r>
            <a:r>
              <a:rPr lang="en-US" altLang="en-US" sz="1800" dirty="0" smtClean="0"/>
              <a:t> </a:t>
            </a:r>
            <a:r>
              <a:rPr lang="en-US" altLang="en-US" sz="1800" dirty="0" err="1" smtClean="0"/>
              <a:t>comparten</a:t>
            </a:r>
            <a:r>
              <a:rPr lang="en-US" altLang="en-US" sz="1800" dirty="0" smtClean="0"/>
              <a:t> la </a:t>
            </a:r>
            <a:r>
              <a:rPr lang="en-US" altLang="en-US" sz="1800" dirty="0" err="1" smtClean="0"/>
              <a:t>energía</a:t>
            </a:r>
            <a:r>
              <a:rPr lang="en-US" altLang="en-US" sz="1800" dirty="0" smtClean="0"/>
              <a:t> </a:t>
            </a:r>
            <a:r>
              <a:rPr lang="en-US" altLang="en-US" sz="1800" dirty="0" err="1" smtClean="0"/>
              <a:t>generada</a:t>
            </a:r>
            <a:r>
              <a:rPr lang="en-US" altLang="en-US" sz="1800" dirty="0" smtClean="0"/>
              <a:t> </a:t>
            </a:r>
            <a:r>
              <a:rPr lang="en-US" altLang="en-US" sz="1800" dirty="0" err="1" smtClean="0"/>
              <a:t>por</a:t>
            </a:r>
            <a:r>
              <a:rPr lang="en-US" altLang="en-US" sz="1800" dirty="0" smtClean="0"/>
              <a:t> la planta de </a:t>
            </a:r>
            <a:r>
              <a:rPr lang="en-US" altLang="en-US" sz="1800" dirty="0" err="1" smtClean="0"/>
              <a:t>producción</a:t>
            </a:r>
            <a:r>
              <a:rPr lang="en-US" altLang="en-US" sz="1800" dirty="0" smtClean="0"/>
              <a:t>. Los </a:t>
            </a:r>
            <a:r>
              <a:rPr lang="en-US" altLang="en-US" sz="1800" dirty="0" err="1" smtClean="0"/>
              <a:t>sistemas</a:t>
            </a:r>
            <a:r>
              <a:rPr lang="en-US" altLang="en-US" sz="1800" dirty="0" smtClean="0"/>
              <a:t> de CC de la </a:t>
            </a:r>
            <a:r>
              <a:rPr lang="en-US" altLang="en-US" sz="1800" dirty="0" err="1" smtClean="0"/>
              <a:t>plataforma</a:t>
            </a:r>
            <a:r>
              <a:rPr lang="en-US" altLang="en-US" sz="1800" dirty="0" smtClean="0"/>
              <a:t> de </a:t>
            </a:r>
            <a:r>
              <a:rPr lang="en-US" altLang="en-US" sz="1800" dirty="0" err="1" smtClean="0"/>
              <a:t>perforación</a:t>
            </a:r>
            <a:r>
              <a:rPr lang="en-US" altLang="en-US" sz="1800" dirty="0" smtClean="0"/>
              <a:t> se </a:t>
            </a:r>
            <a:r>
              <a:rPr lang="en-US" altLang="en-US" sz="1800" dirty="0" err="1" smtClean="0"/>
              <a:t>alimentan</a:t>
            </a:r>
            <a:r>
              <a:rPr lang="en-US" altLang="en-US" sz="1800" dirty="0" smtClean="0"/>
              <a:t> de un </a:t>
            </a:r>
            <a:r>
              <a:rPr lang="en-US" altLang="en-US" sz="1800" dirty="0" err="1" smtClean="0"/>
              <a:t>sistema</a:t>
            </a:r>
            <a:r>
              <a:rPr lang="en-US" altLang="en-US" sz="1800" dirty="0" smtClean="0"/>
              <a:t> sin </a:t>
            </a:r>
            <a:r>
              <a:rPr lang="en-US" altLang="en-US" sz="1800" dirty="0" err="1" smtClean="0"/>
              <a:t>conexión</a:t>
            </a:r>
            <a:r>
              <a:rPr lang="en-US" altLang="en-US" sz="1800" dirty="0" smtClean="0"/>
              <a:t> a </a:t>
            </a:r>
            <a:r>
              <a:rPr lang="en-US" altLang="en-US" sz="1800" dirty="0" err="1" smtClean="0"/>
              <a:t>tierra</a:t>
            </a:r>
            <a:r>
              <a:rPr lang="en-US" altLang="en-US" sz="1800" dirty="0" smtClean="0"/>
              <a:t> de 600 V, lo que </a:t>
            </a:r>
            <a:r>
              <a:rPr lang="en-US" altLang="en-US" sz="1800" dirty="0" err="1" smtClean="0"/>
              <a:t>hace</a:t>
            </a:r>
            <a:r>
              <a:rPr lang="en-US" altLang="en-US" sz="1800" dirty="0" smtClean="0"/>
              <a:t> </a:t>
            </a:r>
            <a:r>
              <a:rPr lang="en-US" altLang="en-US" sz="1800" dirty="0" err="1" smtClean="0"/>
              <a:t>atractivo</a:t>
            </a:r>
            <a:r>
              <a:rPr lang="en-US" altLang="en-US" sz="1800" dirty="0" smtClean="0"/>
              <a:t> el </a:t>
            </a:r>
            <a:r>
              <a:rPr lang="en-US" altLang="en-US" sz="1800" dirty="0" err="1" smtClean="0"/>
              <a:t>uso</a:t>
            </a:r>
            <a:r>
              <a:rPr lang="en-US" altLang="en-US" sz="1800" dirty="0" smtClean="0"/>
              <a:t> de un </a:t>
            </a:r>
            <a:r>
              <a:rPr lang="en-US" altLang="en-US" sz="1800" dirty="0" err="1" smtClean="0"/>
              <a:t>devanado</a:t>
            </a:r>
            <a:r>
              <a:rPr lang="en-US" altLang="en-US" sz="1800" dirty="0" smtClean="0"/>
              <a:t> delta. </a:t>
            </a:r>
          </a:p>
        </p:txBody>
      </p:sp>
    </p:spTree>
    <p:extLst>
      <p:ext uri="{BB962C8B-B14F-4D97-AF65-F5344CB8AC3E}">
        <p14:creationId xmlns:p14="http://schemas.microsoft.com/office/powerpoint/2010/main" val="32254311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Rectángulo 1"/>
          <p:cNvSpPr>
            <a:spLocks noChangeArrowheads="1"/>
          </p:cNvSpPr>
          <p:nvPr/>
        </p:nvSpPr>
        <p:spPr bwMode="auto">
          <a:xfrm>
            <a:off x="242888" y="157163"/>
            <a:ext cx="11536362"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dirty="0"/>
              <a:t>Este </a:t>
            </a:r>
            <a:r>
              <a:rPr lang="en-US" altLang="en-US" sz="1800" dirty="0" err="1"/>
              <a:t>devanado</a:t>
            </a:r>
            <a:r>
              <a:rPr lang="en-US" altLang="en-US" sz="1800" dirty="0"/>
              <a:t> delta </a:t>
            </a:r>
            <a:r>
              <a:rPr lang="en-US" altLang="en-US" sz="1800" dirty="0" err="1"/>
              <a:t>actúa</a:t>
            </a:r>
            <a:r>
              <a:rPr lang="en-US" altLang="en-US" sz="1800" dirty="0"/>
              <a:t> </a:t>
            </a:r>
            <a:r>
              <a:rPr lang="en-US" altLang="en-US" sz="1800" dirty="0" err="1"/>
              <a:t>como</a:t>
            </a:r>
            <a:r>
              <a:rPr lang="en-US" altLang="en-US" sz="1800" dirty="0"/>
              <a:t> un </a:t>
            </a:r>
            <a:r>
              <a:rPr lang="en-US" altLang="en-US" sz="1800" dirty="0" err="1"/>
              <a:t>devanado</a:t>
            </a:r>
            <a:r>
              <a:rPr lang="en-US" altLang="en-US" sz="1800" dirty="0"/>
              <a:t> </a:t>
            </a:r>
            <a:r>
              <a:rPr lang="en-US" altLang="en-US" sz="1800" dirty="0" err="1"/>
              <a:t>terciario</a:t>
            </a:r>
            <a:r>
              <a:rPr lang="en-US" altLang="en-US" sz="1800" dirty="0"/>
              <a:t> </a:t>
            </a:r>
            <a:r>
              <a:rPr lang="en-US" altLang="en-US" sz="1800" dirty="0" err="1"/>
              <a:t>en</a:t>
            </a:r>
            <a:r>
              <a:rPr lang="en-US" altLang="en-US" sz="1800" dirty="0"/>
              <a:t> el </a:t>
            </a:r>
            <a:r>
              <a:rPr lang="en-US" altLang="en-US" sz="1800" dirty="0" err="1"/>
              <a:t>sentido</a:t>
            </a:r>
            <a:r>
              <a:rPr lang="en-US" altLang="en-US" sz="1800" dirty="0"/>
              <a:t> de que </a:t>
            </a:r>
            <a:r>
              <a:rPr lang="en-US" altLang="en-US" sz="1800" dirty="0" err="1"/>
              <a:t>ayuda</a:t>
            </a:r>
            <a:r>
              <a:rPr lang="en-US" altLang="en-US" sz="1800" dirty="0"/>
              <a:t> a </a:t>
            </a:r>
            <a:r>
              <a:rPr lang="en-US" altLang="en-US" sz="1800" dirty="0" err="1"/>
              <a:t>evitar</a:t>
            </a:r>
            <a:r>
              <a:rPr lang="en-US" altLang="en-US" sz="1800" dirty="0"/>
              <a:t> que </a:t>
            </a:r>
            <a:r>
              <a:rPr lang="en-US" altLang="en-US" sz="1800" dirty="0" err="1"/>
              <a:t>los</a:t>
            </a:r>
            <a:r>
              <a:rPr lang="en-US" altLang="en-US" sz="1800" dirty="0"/>
              <a:t> </a:t>
            </a:r>
            <a:r>
              <a:rPr lang="en-US" altLang="en-US" sz="1800" dirty="0" err="1"/>
              <a:t>armónicos</a:t>
            </a:r>
            <a:r>
              <a:rPr lang="en-US" altLang="en-US" sz="1800" dirty="0"/>
              <a:t> se </a:t>
            </a:r>
            <a:r>
              <a:rPr lang="en-US" altLang="en-US" sz="1800" dirty="0" err="1"/>
              <a:t>transfieran</a:t>
            </a:r>
            <a:r>
              <a:rPr lang="en-US" altLang="en-US" sz="1800" dirty="0"/>
              <a:t> al </a:t>
            </a:r>
            <a:r>
              <a:rPr lang="en-US" altLang="en-US" sz="1800" dirty="0" err="1"/>
              <a:t>devanado</a:t>
            </a:r>
            <a:r>
              <a:rPr lang="en-US" altLang="en-US" sz="1800" dirty="0"/>
              <a:t> </a:t>
            </a:r>
            <a:r>
              <a:rPr lang="en-US" altLang="en-US" sz="1800" dirty="0" err="1"/>
              <a:t>primario</a:t>
            </a:r>
            <a:r>
              <a:rPr lang="en-US" altLang="en-US" sz="1800" dirty="0"/>
              <a:t> y </a:t>
            </a:r>
            <a:r>
              <a:rPr lang="en-US" altLang="en-US" sz="1800" dirty="0" err="1"/>
              <a:t>sistema</a:t>
            </a:r>
            <a:r>
              <a:rPr lang="en-US" altLang="en-US" sz="1800" dirty="0"/>
              <a:t> de </a:t>
            </a:r>
            <a:r>
              <a:rPr lang="en-US" altLang="en-US" sz="1800" dirty="0" err="1"/>
              <a:t>alta</a:t>
            </a:r>
            <a:r>
              <a:rPr lang="en-US" altLang="en-US" sz="1800" dirty="0"/>
              <a:t> </a:t>
            </a:r>
            <a:r>
              <a:rPr lang="en-US" altLang="en-US" sz="1800" dirty="0" err="1"/>
              <a:t>tensión</a:t>
            </a:r>
            <a:r>
              <a:rPr lang="en-US" altLang="en-US" sz="1800" dirty="0"/>
              <a:t>.</a:t>
            </a:r>
          </a:p>
          <a:p>
            <a:pPr algn="just">
              <a:lnSpc>
                <a:spcPct val="100000"/>
              </a:lnSpc>
              <a:spcBef>
                <a:spcPct val="0"/>
              </a:spcBef>
              <a:buFontTx/>
              <a:buNone/>
            </a:pPr>
            <a:r>
              <a:rPr lang="en-US" altLang="en-US" sz="1800" dirty="0"/>
              <a:t>Los </a:t>
            </a:r>
            <a:r>
              <a:rPr lang="en-US" altLang="en-US" sz="1800" dirty="0" err="1"/>
              <a:t>transformadores</a:t>
            </a:r>
            <a:r>
              <a:rPr lang="en-US" altLang="en-US" sz="1800" dirty="0"/>
              <a:t> </a:t>
            </a:r>
            <a:r>
              <a:rPr lang="en-US" altLang="en-US" sz="1800" dirty="0" err="1"/>
              <a:t>utilizados</a:t>
            </a:r>
            <a:r>
              <a:rPr lang="en-US" altLang="en-US" sz="1800" dirty="0"/>
              <a:t> para </a:t>
            </a:r>
            <a:r>
              <a:rPr lang="en-US" altLang="en-US" sz="1800" dirty="0" err="1"/>
              <a:t>servicios</a:t>
            </a:r>
            <a:r>
              <a:rPr lang="en-US" altLang="en-US" sz="1800" dirty="0"/>
              <a:t> </a:t>
            </a:r>
            <a:r>
              <a:rPr lang="en-US" altLang="en-US" sz="1800" dirty="0" err="1"/>
              <a:t>en</a:t>
            </a:r>
            <a:r>
              <a:rPr lang="en-US" altLang="en-US" sz="1800" dirty="0"/>
              <a:t> </a:t>
            </a:r>
            <a:r>
              <a:rPr lang="en-US" altLang="en-US" sz="1800" dirty="0" err="1"/>
              <a:t>alta</a:t>
            </a:r>
            <a:r>
              <a:rPr lang="en-US" altLang="en-US" sz="1800" dirty="0"/>
              <a:t> mar </a:t>
            </a:r>
            <a:r>
              <a:rPr lang="en-US" altLang="en-US" sz="1800" dirty="0" err="1"/>
              <a:t>generalmente</a:t>
            </a:r>
            <a:r>
              <a:rPr lang="en-US" altLang="en-US" sz="1800" dirty="0"/>
              <a:t> </a:t>
            </a:r>
            <a:r>
              <a:rPr lang="en-US" altLang="en-US" sz="1800" dirty="0" err="1"/>
              <a:t>tendrán</a:t>
            </a:r>
            <a:r>
              <a:rPr lang="en-US" altLang="en-US" sz="1800" dirty="0"/>
              <a:t> </a:t>
            </a:r>
            <a:r>
              <a:rPr lang="en-US" altLang="en-US" sz="1800" dirty="0" err="1"/>
              <a:t>más</a:t>
            </a:r>
            <a:r>
              <a:rPr lang="en-US" altLang="en-US" sz="1800" dirty="0"/>
              <a:t> </a:t>
            </a:r>
            <a:r>
              <a:rPr lang="en-US" altLang="en-US" sz="1800" dirty="0" err="1"/>
              <a:t>esquemas</a:t>
            </a:r>
            <a:r>
              <a:rPr lang="en-US" altLang="en-US" sz="1800" dirty="0"/>
              <a:t> de </a:t>
            </a:r>
            <a:r>
              <a:rPr lang="en-US" altLang="en-US" sz="1800" dirty="0" err="1"/>
              <a:t>protección</a:t>
            </a:r>
            <a:r>
              <a:rPr lang="en-US" altLang="en-US" sz="1800" dirty="0"/>
              <a:t> </a:t>
            </a:r>
            <a:r>
              <a:rPr lang="en-US" altLang="en-US" sz="1800" dirty="0" err="1"/>
              <a:t>aplicados</a:t>
            </a:r>
            <a:r>
              <a:rPr lang="en-US" altLang="en-US" sz="1800" dirty="0"/>
              <a:t>, que las de </a:t>
            </a:r>
            <a:r>
              <a:rPr lang="en-US" altLang="en-US" sz="1800" dirty="0" err="1"/>
              <a:t>los</a:t>
            </a:r>
            <a:r>
              <a:rPr lang="en-US" altLang="en-US" sz="1800" dirty="0"/>
              <a:t> </a:t>
            </a:r>
            <a:r>
              <a:rPr lang="en-US" altLang="en-US" sz="1800" dirty="0" err="1"/>
              <a:t>servicios</a:t>
            </a:r>
            <a:r>
              <a:rPr lang="en-US" altLang="en-US" sz="1800" dirty="0"/>
              <a:t> </a:t>
            </a:r>
            <a:r>
              <a:rPr lang="en-US" altLang="en-US" sz="1800" dirty="0" err="1"/>
              <a:t>terrestres</a:t>
            </a:r>
            <a:r>
              <a:rPr lang="en-US" altLang="en-US" sz="1800" dirty="0"/>
              <a:t>. </a:t>
            </a:r>
            <a:r>
              <a:rPr lang="en-US" altLang="en-US" sz="1800" dirty="0" err="1"/>
              <a:t>Esto</a:t>
            </a:r>
            <a:r>
              <a:rPr lang="en-US" altLang="en-US" sz="1800" dirty="0"/>
              <a:t> se </a:t>
            </a:r>
            <a:r>
              <a:rPr lang="en-US" altLang="en-US" sz="1800" dirty="0" err="1"/>
              <a:t>debe</a:t>
            </a:r>
            <a:r>
              <a:rPr lang="en-US" altLang="en-US" sz="1800" dirty="0"/>
              <a:t> al </a:t>
            </a:r>
            <a:r>
              <a:rPr lang="en-US" altLang="en-US" sz="1800" dirty="0" err="1"/>
              <a:t>costo</a:t>
            </a:r>
            <a:r>
              <a:rPr lang="en-US" altLang="en-US" sz="1800" dirty="0"/>
              <a:t> de la </a:t>
            </a:r>
            <a:r>
              <a:rPr lang="en-US" altLang="en-US" sz="1800" dirty="0" err="1"/>
              <a:t>pérdida</a:t>
            </a:r>
            <a:r>
              <a:rPr lang="en-US" altLang="en-US" sz="1800" dirty="0"/>
              <a:t> de </a:t>
            </a:r>
            <a:r>
              <a:rPr lang="en-US" altLang="en-US" sz="1800" dirty="0" err="1"/>
              <a:t>producción</a:t>
            </a:r>
            <a:r>
              <a:rPr lang="en-US" altLang="en-US" sz="1800" dirty="0"/>
              <a:t> </a:t>
            </a:r>
            <a:r>
              <a:rPr lang="en-US" altLang="en-US" sz="1800" dirty="0" err="1"/>
              <a:t>causada</a:t>
            </a:r>
            <a:r>
              <a:rPr lang="en-US" altLang="en-US" sz="1800" dirty="0"/>
              <a:t> </a:t>
            </a:r>
            <a:r>
              <a:rPr lang="en-US" altLang="en-US" sz="1800" dirty="0" err="1"/>
              <a:t>por</a:t>
            </a:r>
            <a:r>
              <a:rPr lang="en-US" altLang="en-US" sz="1800" dirty="0"/>
              <a:t> </a:t>
            </a:r>
            <a:r>
              <a:rPr lang="en-US" altLang="en-US" sz="1800" dirty="0" err="1"/>
              <a:t>fallas</a:t>
            </a:r>
            <a:r>
              <a:rPr lang="en-US" altLang="en-US" sz="1800" dirty="0"/>
              <a:t> </a:t>
            </a:r>
            <a:r>
              <a:rPr lang="en-US" altLang="en-US" sz="1800" dirty="0" err="1"/>
              <a:t>en</a:t>
            </a:r>
            <a:r>
              <a:rPr lang="en-US" altLang="en-US" sz="1800" dirty="0"/>
              <a:t> las </a:t>
            </a:r>
            <a:r>
              <a:rPr lang="en-US" altLang="en-US" sz="1800" dirty="0" err="1"/>
              <a:t>principales</a:t>
            </a:r>
            <a:r>
              <a:rPr lang="en-US" altLang="en-US" sz="1800" dirty="0"/>
              <a:t> </a:t>
            </a:r>
            <a:r>
              <a:rPr lang="en-US" altLang="en-US" sz="1800" dirty="0" err="1"/>
              <a:t>fuentes</a:t>
            </a:r>
            <a:r>
              <a:rPr lang="en-US" altLang="en-US" sz="1800" dirty="0"/>
              <a:t> de </a:t>
            </a:r>
            <a:r>
              <a:rPr lang="en-US" altLang="en-US" sz="1800" dirty="0" err="1"/>
              <a:t>alimentación</a:t>
            </a:r>
            <a:r>
              <a:rPr lang="en-US" altLang="en-US" sz="1800" dirty="0"/>
              <a:t> y las </a:t>
            </a:r>
            <a:r>
              <a:rPr lang="en-US" altLang="en-US" sz="1800" dirty="0" err="1"/>
              <a:t>dificultades</a:t>
            </a:r>
            <a:r>
              <a:rPr lang="en-US" altLang="en-US" sz="1800" dirty="0"/>
              <a:t> que </a:t>
            </a:r>
            <a:r>
              <a:rPr lang="en-US" altLang="en-US" sz="1800" dirty="0" err="1"/>
              <a:t>surgen</a:t>
            </a:r>
            <a:r>
              <a:rPr lang="en-US" altLang="en-US" sz="1800" dirty="0"/>
              <a:t> </a:t>
            </a:r>
            <a:r>
              <a:rPr lang="en-US" altLang="en-US" sz="1800" dirty="0" err="1"/>
              <a:t>cuando</a:t>
            </a:r>
            <a:r>
              <a:rPr lang="en-US" altLang="en-US" sz="1800" dirty="0"/>
              <a:t> </a:t>
            </a:r>
            <a:r>
              <a:rPr lang="en-US" altLang="en-US" sz="1800" dirty="0" err="1"/>
              <a:t>es</a:t>
            </a:r>
            <a:r>
              <a:rPr lang="en-US" altLang="en-US" sz="1800" dirty="0"/>
              <a:t> </a:t>
            </a:r>
            <a:r>
              <a:rPr lang="en-US" altLang="en-US" sz="1800" dirty="0" err="1"/>
              <a:t>necesario</a:t>
            </a:r>
            <a:r>
              <a:rPr lang="en-US" altLang="en-US" sz="1800" dirty="0"/>
              <a:t> </a:t>
            </a:r>
            <a:r>
              <a:rPr lang="en-US" altLang="en-US" sz="1800" dirty="0" err="1"/>
              <a:t>reemplazar</a:t>
            </a:r>
            <a:r>
              <a:rPr lang="en-US" altLang="en-US" sz="1800" dirty="0"/>
              <a:t> </a:t>
            </a:r>
            <a:r>
              <a:rPr lang="en-US" altLang="en-US" sz="1800" dirty="0" err="1"/>
              <a:t>una</a:t>
            </a:r>
            <a:r>
              <a:rPr lang="en-US" altLang="en-US" sz="1800" dirty="0"/>
              <a:t> </a:t>
            </a:r>
            <a:r>
              <a:rPr lang="en-US" altLang="en-US" sz="1800" dirty="0" err="1"/>
              <a:t>unidad</a:t>
            </a:r>
            <a:r>
              <a:rPr lang="en-US" altLang="en-US" sz="1800" dirty="0"/>
              <a:t> </a:t>
            </a:r>
            <a:r>
              <a:rPr lang="en-US" altLang="en-US" sz="1800" dirty="0" err="1"/>
              <a:t>defectuosa</a:t>
            </a:r>
            <a:r>
              <a:rPr lang="en-US" altLang="en-US" sz="1800" dirty="0"/>
              <a:t>. Se </a:t>
            </a:r>
            <a:r>
              <a:rPr lang="en-US" altLang="en-US" sz="1800" dirty="0" err="1"/>
              <a:t>prefieren</a:t>
            </a:r>
            <a:r>
              <a:rPr lang="en-US" altLang="en-US" sz="1800" dirty="0"/>
              <a:t> a </a:t>
            </a:r>
            <a:r>
              <a:rPr lang="en-US" altLang="en-US" sz="1800" dirty="0" smtClean="0"/>
              <a:t>menudo </a:t>
            </a:r>
            <a:r>
              <a:rPr lang="en-US" altLang="en-US" sz="1800" dirty="0" err="1" smtClean="0"/>
              <a:t>los</a:t>
            </a:r>
            <a:r>
              <a:rPr lang="en-US" altLang="en-US" sz="1800" dirty="0" smtClean="0"/>
              <a:t> </a:t>
            </a:r>
            <a:r>
              <a:rPr lang="en-US" altLang="en-US" sz="1800" dirty="0" err="1"/>
              <a:t>transformadores</a:t>
            </a:r>
            <a:r>
              <a:rPr lang="en-US" altLang="en-US" sz="1800" dirty="0"/>
              <a:t> de </a:t>
            </a:r>
            <a:r>
              <a:rPr lang="en-US" altLang="en-US" sz="1800" dirty="0" err="1"/>
              <a:t>resina</a:t>
            </a:r>
            <a:r>
              <a:rPr lang="en-US" altLang="en-US" sz="1800" dirty="0"/>
              <a:t> </a:t>
            </a:r>
            <a:r>
              <a:rPr lang="en-US" altLang="en-US" sz="1800" dirty="0" err="1"/>
              <a:t>fundida</a:t>
            </a:r>
            <a:r>
              <a:rPr lang="en-US" altLang="en-US" sz="1800" dirty="0"/>
              <a:t> para </a:t>
            </a:r>
            <a:r>
              <a:rPr lang="en-US" altLang="en-US" sz="1800" dirty="0" err="1"/>
              <a:t>servicios</a:t>
            </a:r>
            <a:r>
              <a:rPr lang="en-US" altLang="en-US" sz="1800" dirty="0"/>
              <a:t> </a:t>
            </a:r>
            <a:r>
              <a:rPr lang="en-US" altLang="en-US" sz="1800" dirty="0" err="1"/>
              <a:t>en</a:t>
            </a:r>
            <a:r>
              <a:rPr lang="en-US" altLang="en-US" sz="1800" dirty="0"/>
              <a:t> </a:t>
            </a:r>
            <a:r>
              <a:rPr lang="en-US" altLang="en-US" sz="1800" dirty="0" err="1"/>
              <a:t>alta</a:t>
            </a:r>
            <a:r>
              <a:rPr lang="en-US" altLang="en-US" sz="1800" dirty="0"/>
              <a:t> </a:t>
            </a:r>
            <a:r>
              <a:rPr lang="en-US" altLang="en-US" sz="1800" dirty="0" smtClean="0"/>
              <a:t>mar </a:t>
            </a:r>
            <a:r>
              <a:rPr lang="en-US" altLang="en-US" sz="1800" dirty="0" err="1" smtClean="0"/>
              <a:t>debido</a:t>
            </a:r>
            <a:r>
              <a:rPr lang="en-US" altLang="en-US" sz="1800" dirty="0" smtClean="0"/>
              <a:t> </a:t>
            </a:r>
            <a:r>
              <a:rPr lang="en-US" altLang="en-US" sz="1800" dirty="0"/>
              <a:t>a </a:t>
            </a:r>
            <a:r>
              <a:rPr lang="en-US" altLang="en-US" sz="1800" dirty="0" err="1"/>
              <a:t>su</a:t>
            </a:r>
            <a:r>
              <a:rPr lang="en-US" altLang="en-US" sz="1800" dirty="0"/>
              <a:t> mayor </a:t>
            </a:r>
            <a:r>
              <a:rPr lang="en-US" altLang="en-US" sz="1800" dirty="0" err="1"/>
              <a:t>confiabilidad</a:t>
            </a:r>
            <a:r>
              <a:rPr lang="en-US" altLang="en-US" sz="1800" dirty="0"/>
              <a:t>, </a:t>
            </a:r>
            <a:r>
              <a:rPr lang="en-US" altLang="en-US" sz="1800" dirty="0" err="1"/>
              <a:t>más</a:t>
            </a:r>
            <a:r>
              <a:rPr lang="en-US" altLang="en-US" sz="1800" dirty="0"/>
              <a:t> simple y </a:t>
            </a:r>
            <a:r>
              <a:rPr lang="en-US" altLang="en-US" sz="1800" dirty="0" err="1"/>
              <a:t>más</a:t>
            </a:r>
            <a:r>
              <a:rPr lang="en-US" altLang="en-US" sz="1800" dirty="0"/>
              <a:t> </a:t>
            </a:r>
            <a:r>
              <a:rPr lang="en-US" altLang="en-US" sz="1800" dirty="0" err="1"/>
              <a:t>segura</a:t>
            </a:r>
            <a:r>
              <a:rPr lang="en-US" altLang="en-US" sz="1800" dirty="0"/>
              <a:t> </a:t>
            </a:r>
            <a:r>
              <a:rPr lang="en-US" altLang="en-US" sz="1800" dirty="0" err="1"/>
              <a:t>construcción</a:t>
            </a:r>
            <a:r>
              <a:rPr lang="en-US" altLang="en-US" sz="1800" dirty="0"/>
              <a:t>, y </a:t>
            </a:r>
            <a:r>
              <a:rPr lang="en-US" altLang="en-US" sz="1800" dirty="0" err="1"/>
              <a:t>facilidad</a:t>
            </a:r>
            <a:r>
              <a:rPr lang="en-US" altLang="en-US" sz="1800" dirty="0"/>
              <a:t> de </a:t>
            </a:r>
            <a:r>
              <a:rPr lang="en-US" altLang="en-US" sz="1800" dirty="0" err="1"/>
              <a:t>mantenimiento</a:t>
            </a:r>
            <a:r>
              <a:rPr lang="en-US" altLang="en-US" sz="1800" dirty="0"/>
              <a:t>.</a:t>
            </a:r>
          </a:p>
          <a:p>
            <a:pPr algn="just">
              <a:lnSpc>
                <a:spcPct val="100000"/>
              </a:lnSpc>
              <a:spcBef>
                <a:spcPct val="0"/>
              </a:spcBef>
              <a:buFontTx/>
              <a:buNone/>
            </a:pPr>
            <a:endParaRPr lang="es-ES" altLang="en-US" sz="1800" dirty="0"/>
          </a:p>
          <a:p>
            <a:pPr algn="just">
              <a:lnSpc>
                <a:spcPct val="100000"/>
              </a:lnSpc>
              <a:spcBef>
                <a:spcPct val="0"/>
              </a:spcBef>
              <a:buFontTx/>
              <a:buNone/>
            </a:pPr>
            <a:r>
              <a:rPr lang="en-US" altLang="en-US" sz="1800" b="1" dirty="0"/>
              <a:t>12.4.1 </a:t>
            </a:r>
            <a:r>
              <a:rPr lang="en-US" altLang="en-US" sz="1800" b="1" dirty="0" err="1"/>
              <a:t>Sobrecorriente</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err="1"/>
              <a:t>Es</a:t>
            </a:r>
            <a:r>
              <a:rPr lang="en-US" altLang="en-US" sz="1800" dirty="0"/>
              <a:t> </a:t>
            </a:r>
            <a:r>
              <a:rPr lang="en-US" altLang="en-US" sz="1800" dirty="0" err="1"/>
              <a:t>más</a:t>
            </a:r>
            <a:r>
              <a:rPr lang="en-US" altLang="en-US" sz="1800" dirty="0"/>
              <a:t> probable que </a:t>
            </a:r>
            <a:r>
              <a:rPr lang="en-US" altLang="en-US" sz="1800" dirty="0" err="1"/>
              <a:t>una</a:t>
            </a:r>
            <a:r>
              <a:rPr lang="en-US" altLang="en-US" sz="1800" dirty="0"/>
              <a:t> </a:t>
            </a:r>
            <a:r>
              <a:rPr lang="en-US" altLang="en-US" sz="1800" dirty="0" err="1"/>
              <a:t>situación</a:t>
            </a:r>
            <a:r>
              <a:rPr lang="en-US" altLang="en-US" sz="1800" dirty="0"/>
              <a:t> de </a:t>
            </a:r>
            <a:r>
              <a:rPr lang="en-US" altLang="en-US" sz="1800" dirty="0" err="1"/>
              <a:t>sobrecorriente</a:t>
            </a:r>
            <a:r>
              <a:rPr lang="en-US" altLang="en-US" sz="1800" dirty="0"/>
              <a:t> sea </a:t>
            </a:r>
            <a:r>
              <a:rPr lang="en-US" altLang="en-US" sz="1800" dirty="0" err="1"/>
              <a:t>causada</a:t>
            </a:r>
            <a:r>
              <a:rPr lang="en-US" altLang="en-US" sz="1800" dirty="0"/>
              <a:t> </a:t>
            </a:r>
            <a:r>
              <a:rPr lang="en-US" altLang="en-US" sz="1800" dirty="0" err="1"/>
              <a:t>por</a:t>
            </a:r>
            <a:r>
              <a:rPr lang="en-US" altLang="en-US" sz="1800" dirty="0"/>
              <a:t> </a:t>
            </a:r>
            <a:r>
              <a:rPr lang="en-US" altLang="en-US" sz="1800" dirty="0" err="1"/>
              <a:t>una</a:t>
            </a:r>
            <a:r>
              <a:rPr lang="en-US" altLang="en-US" sz="1800" dirty="0"/>
              <a:t> </a:t>
            </a:r>
            <a:r>
              <a:rPr lang="en-US" altLang="en-US" sz="1800" dirty="0" err="1"/>
              <a:t>carga</a:t>
            </a:r>
            <a:r>
              <a:rPr lang="en-US" altLang="en-US" sz="1800" dirty="0"/>
              <a:t> </a:t>
            </a:r>
            <a:r>
              <a:rPr lang="en-US" altLang="en-US" sz="1800" dirty="0" err="1"/>
              <a:t>secundaria</a:t>
            </a:r>
            <a:r>
              <a:rPr lang="en-US" altLang="en-US" sz="1800" dirty="0"/>
              <a:t> </a:t>
            </a:r>
            <a:r>
              <a:rPr lang="en-US" altLang="en-US" sz="1800" dirty="0" err="1"/>
              <a:t>excesiva</a:t>
            </a:r>
            <a:r>
              <a:rPr lang="en-US" altLang="en-US" sz="1800" dirty="0"/>
              <a:t> o </a:t>
            </a:r>
            <a:r>
              <a:rPr lang="en-US" altLang="en-US" sz="1800" dirty="0" err="1"/>
              <a:t>una</a:t>
            </a:r>
            <a:r>
              <a:rPr lang="en-US" altLang="en-US" sz="1800" dirty="0"/>
              <a:t> </a:t>
            </a:r>
            <a:r>
              <a:rPr lang="en-US" altLang="en-US" sz="1800" dirty="0" err="1"/>
              <a:t>falla</a:t>
            </a:r>
            <a:r>
              <a:rPr lang="en-US" altLang="en-US" sz="1800" dirty="0"/>
              <a:t> grave </a:t>
            </a:r>
            <a:r>
              <a:rPr lang="en-US" altLang="en-US" sz="1800" dirty="0" err="1"/>
              <a:t>en</a:t>
            </a:r>
            <a:r>
              <a:rPr lang="en-US" altLang="en-US" sz="1800" dirty="0"/>
              <a:t> el </a:t>
            </a:r>
            <a:r>
              <a:rPr lang="en-US" altLang="en-US" sz="1800" dirty="0" err="1" smtClean="0"/>
              <a:t>tablero</a:t>
            </a:r>
            <a:r>
              <a:rPr lang="en-US" altLang="en-US" sz="1800" dirty="0" smtClean="0"/>
              <a:t> </a:t>
            </a:r>
            <a:r>
              <a:rPr lang="en-US" altLang="en-US" sz="1800" dirty="0" err="1"/>
              <a:t>aguas</a:t>
            </a:r>
            <a:r>
              <a:rPr lang="en-US" altLang="en-US" sz="1800" dirty="0"/>
              <a:t> </a:t>
            </a:r>
            <a:r>
              <a:rPr lang="en-US" altLang="en-US" sz="1800" dirty="0" err="1"/>
              <a:t>abajo</a:t>
            </a:r>
            <a:r>
              <a:rPr lang="en-US" altLang="en-US" sz="1800" dirty="0"/>
              <a:t> que </a:t>
            </a:r>
            <a:r>
              <a:rPr lang="en-US" altLang="en-US" sz="1800" dirty="0" err="1"/>
              <a:t>una</a:t>
            </a:r>
            <a:r>
              <a:rPr lang="en-US" altLang="en-US" sz="1800" dirty="0"/>
              <a:t> </a:t>
            </a:r>
            <a:r>
              <a:rPr lang="en-US" altLang="en-US" sz="1800" dirty="0" err="1"/>
              <a:t>falla</a:t>
            </a:r>
            <a:r>
              <a:rPr lang="en-US" altLang="en-US" sz="1800" dirty="0"/>
              <a:t> </a:t>
            </a:r>
            <a:r>
              <a:rPr lang="en-US" altLang="en-US" sz="1800" dirty="0" err="1"/>
              <a:t>interna</a:t>
            </a:r>
            <a:r>
              <a:rPr lang="en-US" altLang="en-US" sz="1800" dirty="0"/>
              <a:t>. La </a:t>
            </a:r>
            <a:r>
              <a:rPr lang="en-US" altLang="en-US" sz="1800" dirty="0" err="1"/>
              <a:t>protección</a:t>
            </a:r>
            <a:r>
              <a:rPr lang="en-US" altLang="en-US" sz="1800" dirty="0"/>
              <a:t> contra </a:t>
            </a:r>
            <a:r>
              <a:rPr lang="en-US" altLang="en-US" sz="1800" dirty="0" err="1"/>
              <a:t>sobrecorriente</a:t>
            </a:r>
            <a:r>
              <a:rPr lang="en-US" altLang="en-US" sz="1800" dirty="0"/>
              <a:t> se </a:t>
            </a:r>
            <a:r>
              <a:rPr lang="en-US" altLang="en-US" sz="1800" dirty="0" err="1"/>
              <a:t>puede</a:t>
            </a:r>
            <a:r>
              <a:rPr lang="en-US" altLang="en-US" sz="1800" dirty="0"/>
              <a:t> </a:t>
            </a:r>
            <a:r>
              <a:rPr lang="en-US" altLang="en-US" sz="1800" dirty="0" err="1"/>
              <a:t>considerar</a:t>
            </a:r>
            <a:r>
              <a:rPr lang="en-US" altLang="en-US" sz="1800" dirty="0"/>
              <a:t> </a:t>
            </a:r>
            <a:r>
              <a:rPr lang="en-US" altLang="en-US" sz="1800" dirty="0" err="1"/>
              <a:t>como</a:t>
            </a:r>
            <a:r>
              <a:rPr lang="en-US" altLang="en-US" sz="1800" dirty="0"/>
              <a:t> </a:t>
            </a:r>
            <a:r>
              <a:rPr lang="en-US" altLang="en-US" sz="1800" dirty="0" err="1"/>
              <a:t>corrientes</a:t>
            </a:r>
            <a:r>
              <a:rPr lang="en-US" altLang="en-US" sz="1800" dirty="0"/>
              <a:t> que </a:t>
            </a:r>
            <a:r>
              <a:rPr lang="en-US" altLang="en-US" sz="1800" dirty="0" err="1"/>
              <a:t>están</a:t>
            </a:r>
            <a:r>
              <a:rPr lang="en-US" altLang="en-US" sz="1800" dirty="0"/>
              <a:t> </a:t>
            </a:r>
            <a:r>
              <a:rPr lang="en-US" altLang="en-US" sz="1800" dirty="0" err="1"/>
              <a:t>por</a:t>
            </a:r>
            <a:r>
              <a:rPr lang="en-US" altLang="en-US" sz="1800" dirty="0"/>
              <a:t> </a:t>
            </a:r>
            <a:r>
              <a:rPr lang="en-US" altLang="en-US" sz="1800" dirty="0" err="1"/>
              <a:t>encima</a:t>
            </a:r>
            <a:r>
              <a:rPr lang="en-US" altLang="en-US" sz="1800" dirty="0"/>
              <a:t> del 100% </a:t>
            </a:r>
            <a:r>
              <a:rPr lang="en-US" altLang="en-US" sz="1800" dirty="0" err="1"/>
              <a:t>pero</a:t>
            </a:r>
            <a:r>
              <a:rPr lang="en-US" altLang="en-US" sz="1800" dirty="0"/>
              <a:t> </a:t>
            </a:r>
            <a:r>
              <a:rPr lang="en-US" altLang="en-US" sz="1800" dirty="0" err="1"/>
              <a:t>por</a:t>
            </a:r>
            <a:r>
              <a:rPr lang="en-US" altLang="en-US" sz="1800" dirty="0"/>
              <a:t> </a:t>
            </a:r>
            <a:r>
              <a:rPr lang="en-US" altLang="en-US" sz="1800" dirty="0" err="1"/>
              <a:t>debajo</a:t>
            </a:r>
            <a:r>
              <a:rPr lang="en-US" altLang="en-US" sz="1800" dirty="0"/>
              <a:t> del 500% de la </a:t>
            </a:r>
            <a:r>
              <a:rPr lang="en-US" altLang="en-US" sz="1800" dirty="0" err="1"/>
              <a:t>corriente</a:t>
            </a:r>
            <a:r>
              <a:rPr lang="en-US" altLang="en-US" sz="1800" dirty="0"/>
              <a:t> nominal. Corrientes </a:t>
            </a:r>
            <a:r>
              <a:rPr lang="en-US" altLang="en-US" sz="1800" dirty="0" err="1"/>
              <a:t>superiores</a:t>
            </a:r>
            <a:r>
              <a:rPr lang="en-US" altLang="en-US" sz="1800" dirty="0"/>
              <a:t> al 500 % de </a:t>
            </a:r>
            <a:r>
              <a:rPr lang="en-US" altLang="en-US" sz="1800" dirty="0" smtClean="0"/>
              <a:t>la </a:t>
            </a:r>
            <a:r>
              <a:rPr lang="en-US" altLang="en-US" sz="1800" dirty="0" err="1" smtClean="0"/>
              <a:t>orriente</a:t>
            </a:r>
            <a:r>
              <a:rPr lang="en-US" altLang="en-US" sz="1800" dirty="0" smtClean="0"/>
              <a:t> </a:t>
            </a:r>
            <a:r>
              <a:rPr lang="en-US" altLang="en-US" sz="1800" dirty="0"/>
              <a:t>nominal </a:t>
            </a:r>
            <a:r>
              <a:rPr lang="en-US" altLang="en-US" sz="1800" dirty="0" err="1"/>
              <a:t>pueden</a:t>
            </a:r>
            <a:r>
              <a:rPr lang="en-US" altLang="en-US" sz="1800" dirty="0"/>
              <a:t> </a:t>
            </a:r>
            <a:r>
              <a:rPr lang="en-US" altLang="en-US" sz="1800" dirty="0" err="1"/>
              <a:t>considerarse</a:t>
            </a:r>
            <a:r>
              <a:rPr lang="en-US" altLang="en-US" sz="1800" dirty="0"/>
              <a:t> </a:t>
            </a:r>
            <a:r>
              <a:rPr lang="en-US" altLang="en-US" sz="1800" dirty="0" err="1"/>
              <a:t>como</a:t>
            </a:r>
            <a:r>
              <a:rPr lang="en-US" altLang="en-US" sz="1800" dirty="0"/>
              <a:t> </a:t>
            </a:r>
            <a:r>
              <a:rPr lang="en-US" altLang="en-US" sz="1800" dirty="0" err="1"/>
              <a:t>corrientes</a:t>
            </a:r>
            <a:r>
              <a:rPr lang="en-US" altLang="en-US" sz="1800" dirty="0"/>
              <a:t> de </a:t>
            </a:r>
            <a:r>
              <a:rPr lang="en-US" altLang="en-US" sz="1800" dirty="0" smtClean="0"/>
              <a:t>'</a:t>
            </a:r>
            <a:r>
              <a:rPr lang="en-US" altLang="en-US" sz="1800" dirty="0" err="1" smtClean="0"/>
              <a:t>ajuste</a:t>
            </a:r>
            <a:r>
              <a:rPr lang="en-US" altLang="en-US" sz="1800" dirty="0" smtClean="0"/>
              <a:t> alto </a:t>
            </a:r>
            <a:r>
              <a:rPr lang="en-US" altLang="en-US" sz="1800" dirty="0"/>
              <a:t>' o '</a:t>
            </a:r>
            <a:r>
              <a:rPr lang="en-US" altLang="en-US" sz="1800" dirty="0" err="1"/>
              <a:t>instantáneas</a:t>
            </a:r>
            <a:r>
              <a:rPr lang="en-US" altLang="en-US" sz="1800" dirty="0"/>
              <a:t>', y </a:t>
            </a:r>
            <a:r>
              <a:rPr lang="en-US" altLang="en-US" sz="1800" dirty="0" err="1"/>
              <a:t>estas</a:t>
            </a:r>
            <a:r>
              <a:rPr lang="en-US" altLang="en-US" sz="1800" dirty="0"/>
              <a:t> </a:t>
            </a:r>
            <a:r>
              <a:rPr lang="en-US" altLang="en-US" sz="1800" dirty="0" err="1"/>
              <a:t>están</a:t>
            </a:r>
            <a:r>
              <a:rPr lang="en-US" altLang="en-US" sz="1800" dirty="0"/>
              <a:t> </a:t>
            </a:r>
            <a:r>
              <a:rPr lang="en-US" altLang="en-US" sz="1800" dirty="0" err="1"/>
              <a:t>protegidas</a:t>
            </a:r>
            <a:r>
              <a:rPr lang="en-US" altLang="en-US" sz="1800" dirty="0"/>
              <a:t> de </a:t>
            </a:r>
            <a:r>
              <a:rPr lang="en-US" altLang="en-US" sz="1800" dirty="0" err="1"/>
              <a:t>una</a:t>
            </a:r>
            <a:r>
              <a:rPr lang="en-US" altLang="en-US" sz="1800" dirty="0"/>
              <a:t> </a:t>
            </a:r>
            <a:r>
              <a:rPr lang="en-US" altLang="en-US" sz="1800" dirty="0" err="1"/>
              <a:t>manera</a:t>
            </a:r>
            <a:r>
              <a:rPr lang="en-US" altLang="en-US" sz="1800" dirty="0"/>
              <a:t> </a:t>
            </a:r>
            <a:r>
              <a:rPr lang="en-US" altLang="en-US" sz="1800" dirty="0" err="1"/>
              <a:t>diferente</a:t>
            </a:r>
            <a:r>
              <a:rPr lang="en-US" altLang="en-US" sz="1800" dirty="0"/>
              <a:t> que para las </a:t>
            </a:r>
            <a:r>
              <a:rPr lang="en-US" altLang="en-US" sz="1800" dirty="0" err="1"/>
              <a:t>sobrecorrientes</a:t>
            </a:r>
            <a:r>
              <a:rPr lang="en-US" altLang="en-US" sz="1800" dirty="0"/>
              <a:t>. </a:t>
            </a:r>
            <a:r>
              <a:rPr lang="en-US" altLang="en-US" sz="1800" dirty="0" err="1"/>
              <a:t>Es</a:t>
            </a:r>
            <a:r>
              <a:rPr lang="en-US" altLang="en-US" sz="1800" dirty="0"/>
              <a:t> </a:t>
            </a:r>
            <a:r>
              <a:rPr lang="en-US" altLang="en-US" sz="1800" dirty="0" err="1"/>
              <a:t>factible</a:t>
            </a:r>
            <a:r>
              <a:rPr lang="en-US" altLang="en-US" sz="1800" dirty="0"/>
              <a:t>, </a:t>
            </a:r>
            <a:r>
              <a:rPr lang="en-US" altLang="en-US" sz="1800" dirty="0" err="1"/>
              <a:t>por</a:t>
            </a:r>
            <a:r>
              <a:rPr lang="en-US" altLang="en-US" sz="1800" dirty="0"/>
              <a:t> lo </a:t>
            </a:r>
            <a:r>
              <a:rPr lang="en-US" altLang="en-US" sz="1800" dirty="0" err="1"/>
              <a:t>tanto</a:t>
            </a:r>
            <a:r>
              <a:rPr lang="en-US" altLang="en-US" sz="1800" dirty="0"/>
              <a:t>, </a:t>
            </a:r>
            <a:r>
              <a:rPr lang="en-US" altLang="en-US" sz="1800" dirty="0" err="1"/>
              <a:t>tratar</a:t>
            </a:r>
            <a:r>
              <a:rPr lang="en-US" altLang="en-US" sz="1800" dirty="0"/>
              <a:t> las </a:t>
            </a:r>
            <a:r>
              <a:rPr lang="en-US" altLang="en-US" sz="1800" dirty="0" err="1"/>
              <a:t>sobrecorrientes</a:t>
            </a:r>
            <a:r>
              <a:rPr lang="en-US" altLang="en-US" sz="1800" dirty="0"/>
              <a:t> </a:t>
            </a:r>
            <a:r>
              <a:rPr lang="en-US" altLang="en-US" sz="1800" dirty="0" err="1"/>
              <a:t>como</a:t>
            </a:r>
            <a:r>
              <a:rPr lang="en-US" altLang="en-US" sz="1800" dirty="0"/>
              <a:t> </a:t>
            </a:r>
            <a:r>
              <a:rPr lang="en-US" altLang="en-US" sz="1800" dirty="0" err="1"/>
              <a:t>una</a:t>
            </a:r>
            <a:r>
              <a:rPr lang="en-US" altLang="en-US" sz="1800" dirty="0"/>
              <a:t> </a:t>
            </a:r>
            <a:r>
              <a:rPr lang="en-US" altLang="en-US" sz="1800" dirty="0" err="1"/>
              <a:t>condición</a:t>
            </a:r>
            <a:r>
              <a:rPr lang="en-US" altLang="en-US" sz="1800" dirty="0"/>
              <a:t> de "</a:t>
            </a:r>
            <a:r>
              <a:rPr lang="en-US" altLang="en-US" sz="1800" dirty="0" err="1"/>
              <a:t>falla</a:t>
            </a:r>
            <a:r>
              <a:rPr lang="en-US" altLang="en-US" sz="1800" dirty="0"/>
              <a:t> </a:t>
            </a:r>
            <a:r>
              <a:rPr lang="en-US" altLang="en-US" sz="1800" dirty="0" err="1"/>
              <a:t>pasante</a:t>
            </a:r>
            <a:r>
              <a:rPr lang="en-US" altLang="en-US" sz="1800" dirty="0"/>
              <a:t>“, y </a:t>
            </a:r>
            <a:r>
              <a:rPr lang="en-US" altLang="en-US" sz="1800" dirty="0" err="1"/>
              <a:t>detectarlas</a:t>
            </a:r>
            <a:r>
              <a:rPr lang="en-US" altLang="en-US" sz="1800" dirty="0"/>
              <a:t> </a:t>
            </a:r>
            <a:r>
              <a:rPr lang="en-US" altLang="en-US" sz="1800" dirty="0" err="1"/>
              <a:t>en</a:t>
            </a:r>
            <a:r>
              <a:rPr lang="en-US" altLang="en-US" sz="1800" dirty="0"/>
              <a:t> el </a:t>
            </a:r>
            <a:r>
              <a:rPr lang="en-US" altLang="en-US" sz="1800" dirty="0" err="1"/>
              <a:t>interruptor</a:t>
            </a:r>
            <a:r>
              <a:rPr lang="en-US" altLang="en-US" sz="1800" dirty="0"/>
              <a:t> de </a:t>
            </a:r>
            <a:r>
              <a:rPr lang="en-US" altLang="en-US" sz="1800" dirty="0" err="1"/>
              <a:t>devanado</a:t>
            </a:r>
            <a:r>
              <a:rPr lang="en-US" altLang="en-US" sz="1800" dirty="0"/>
              <a:t> </a:t>
            </a:r>
            <a:r>
              <a:rPr lang="en-US" altLang="en-US" sz="1800" dirty="0" err="1"/>
              <a:t>primario</a:t>
            </a:r>
            <a:r>
              <a:rPr lang="en-US" altLang="en-US" sz="1800" dirty="0"/>
              <a:t> o </a:t>
            </a:r>
            <a:r>
              <a:rPr lang="en-US" altLang="en-US" sz="1800" dirty="0" err="1"/>
              <a:t>secundario</a:t>
            </a:r>
            <a:r>
              <a:rPr lang="en-US" altLang="en-US" sz="1800" dirty="0"/>
              <a:t>, </a:t>
            </a:r>
            <a:r>
              <a:rPr lang="en-US" altLang="en-US" sz="1800" dirty="0" err="1"/>
              <a:t>pero</a:t>
            </a:r>
            <a:r>
              <a:rPr lang="en-US" altLang="en-US" sz="1800" dirty="0"/>
              <a:t> no </a:t>
            </a:r>
            <a:r>
              <a:rPr lang="en-US" altLang="en-US" sz="1800" dirty="0" err="1"/>
              <a:t>necesariamente</a:t>
            </a:r>
            <a:r>
              <a:rPr lang="en-US" altLang="en-US" sz="1800" dirty="0"/>
              <a:t> </a:t>
            </a:r>
            <a:r>
              <a:rPr lang="en-US" altLang="en-US" sz="1800" dirty="0" err="1"/>
              <a:t>en</a:t>
            </a:r>
            <a:r>
              <a:rPr lang="en-US" altLang="en-US" sz="1800" dirty="0"/>
              <a:t> ambos </a:t>
            </a:r>
            <a:r>
              <a:rPr lang="en-US" altLang="en-US" sz="1800" dirty="0" err="1"/>
              <a:t>devanados</a:t>
            </a:r>
            <a:r>
              <a:rPr lang="en-US" altLang="en-US" sz="1800" dirty="0"/>
              <a:t>. La </a:t>
            </a:r>
            <a:r>
              <a:rPr lang="en-US" altLang="en-US" sz="1800" dirty="0" err="1"/>
              <a:t>detección</a:t>
            </a:r>
            <a:r>
              <a:rPr lang="en-US" altLang="en-US" sz="1800" dirty="0"/>
              <a:t> de </a:t>
            </a:r>
            <a:r>
              <a:rPr lang="en-US" altLang="en-US" sz="1800" dirty="0" err="1"/>
              <a:t>sobrecorrientes</a:t>
            </a:r>
            <a:r>
              <a:rPr lang="en-US" altLang="en-US" sz="1800" dirty="0"/>
              <a:t> </a:t>
            </a:r>
            <a:r>
              <a:rPr lang="en-US" altLang="en-US" sz="1800" dirty="0" err="1"/>
              <a:t>en</a:t>
            </a:r>
            <a:r>
              <a:rPr lang="en-US" altLang="en-US" sz="1800" dirty="0"/>
              <a:t> ambos </a:t>
            </a:r>
            <a:r>
              <a:rPr lang="en-US" altLang="en-US" sz="1800" dirty="0" err="1"/>
              <a:t>devanados</a:t>
            </a:r>
            <a:r>
              <a:rPr lang="en-US" altLang="en-US" sz="1800" dirty="0"/>
              <a:t> </a:t>
            </a:r>
            <a:r>
              <a:rPr lang="en-US" altLang="en-US" sz="1800" dirty="0" err="1"/>
              <a:t>parece</a:t>
            </a:r>
            <a:r>
              <a:rPr lang="en-US" altLang="en-US" sz="1800" dirty="0"/>
              <a:t> </a:t>
            </a:r>
            <a:r>
              <a:rPr lang="en-US" altLang="en-US" sz="1800" dirty="0" err="1"/>
              <a:t>ser</a:t>
            </a:r>
            <a:r>
              <a:rPr lang="en-US" altLang="en-US" sz="1800" dirty="0"/>
              <a:t> un </a:t>
            </a:r>
            <a:r>
              <a:rPr lang="en-US" altLang="en-US" sz="1800" dirty="0" err="1"/>
              <a:t>requisito</a:t>
            </a:r>
            <a:r>
              <a:rPr lang="en-US" altLang="en-US" sz="1800" dirty="0"/>
              <a:t> </a:t>
            </a:r>
            <a:r>
              <a:rPr lang="en-US" altLang="en-US" sz="1800" dirty="0" err="1"/>
              <a:t>deseable</a:t>
            </a:r>
            <a:r>
              <a:rPr lang="en-US" altLang="en-US" sz="1800" dirty="0"/>
              <a:t>, </a:t>
            </a:r>
            <a:r>
              <a:rPr lang="en-US" altLang="en-US" sz="1800" dirty="0" err="1"/>
              <a:t>pero</a:t>
            </a:r>
            <a:r>
              <a:rPr lang="en-US" altLang="en-US" sz="1800" dirty="0"/>
              <a:t> </a:t>
            </a:r>
            <a:r>
              <a:rPr lang="en-US" altLang="en-US" sz="1800" dirty="0" err="1"/>
              <a:t>puede</a:t>
            </a:r>
            <a:r>
              <a:rPr lang="en-US" altLang="en-US" sz="1800" dirty="0"/>
              <a:t> </a:t>
            </a:r>
            <a:r>
              <a:rPr lang="en-US" altLang="en-US" sz="1800" dirty="0" err="1"/>
              <a:t>introducir</a:t>
            </a:r>
            <a:r>
              <a:rPr lang="en-US" altLang="en-US" sz="1800" dirty="0"/>
              <a:t> la </a:t>
            </a:r>
            <a:r>
              <a:rPr lang="en-US" altLang="en-US" sz="1800" dirty="0" err="1"/>
              <a:t>necesidad</a:t>
            </a:r>
            <a:r>
              <a:rPr lang="en-US" altLang="en-US" sz="1800" dirty="0"/>
              <a:t> de </a:t>
            </a:r>
            <a:r>
              <a:rPr lang="en-US" altLang="en-US" sz="1800" dirty="0" err="1"/>
              <a:t>coordinar</a:t>
            </a:r>
            <a:r>
              <a:rPr lang="en-US" altLang="en-US" sz="1800" dirty="0"/>
              <a:t> las </a:t>
            </a:r>
            <a:r>
              <a:rPr lang="en-US" altLang="en-US" sz="1800" dirty="0" err="1"/>
              <a:t>curvas</a:t>
            </a:r>
            <a:r>
              <a:rPr lang="en-US" altLang="en-US" sz="1800" dirty="0"/>
              <a:t> de </a:t>
            </a:r>
            <a:r>
              <a:rPr lang="en-US" altLang="en-US" sz="1800" dirty="0" err="1"/>
              <a:t>protección</a:t>
            </a:r>
            <a:r>
              <a:rPr lang="en-US" altLang="en-US" sz="1800" dirty="0"/>
              <a:t> de </a:t>
            </a:r>
            <a:r>
              <a:rPr lang="en-US" altLang="en-US" sz="1800" dirty="0" err="1"/>
              <a:t>los</a:t>
            </a:r>
            <a:r>
              <a:rPr lang="en-US" altLang="en-US" sz="1800" dirty="0"/>
              <a:t> dos </a:t>
            </a:r>
            <a:r>
              <a:rPr lang="en-US" altLang="en-US" sz="1800" dirty="0" err="1"/>
              <a:t>relés</a:t>
            </a:r>
            <a:r>
              <a:rPr lang="en-US" altLang="en-US" sz="1800" dirty="0"/>
              <a:t>.</a:t>
            </a:r>
          </a:p>
          <a:p>
            <a:pPr algn="just">
              <a:lnSpc>
                <a:spcPct val="100000"/>
              </a:lnSpc>
              <a:spcBef>
                <a:spcPct val="0"/>
              </a:spcBef>
              <a:buFontTx/>
              <a:buNone/>
            </a:pPr>
            <a:r>
              <a:rPr lang="en-US" altLang="en-US" sz="1800" dirty="0" err="1"/>
              <a:t>Estos</a:t>
            </a:r>
            <a:r>
              <a:rPr lang="en-US" altLang="en-US" sz="1800" dirty="0"/>
              <a:t> a menudo </a:t>
            </a:r>
            <a:r>
              <a:rPr lang="en-US" altLang="en-US" sz="1800" dirty="0" err="1"/>
              <a:t>podrían</a:t>
            </a:r>
            <a:r>
              <a:rPr lang="en-US" altLang="en-US" sz="1800" dirty="0"/>
              <a:t> </a:t>
            </a:r>
            <a:r>
              <a:rPr lang="en-US" altLang="en-US" sz="1800" dirty="0" err="1"/>
              <a:t>ser</a:t>
            </a:r>
            <a:r>
              <a:rPr lang="en-US" altLang="en-US" sz="1800" dirty="0"/>
              <a:t> </a:t>
            </a:r>
            <a:r>
              <a:rPr lang="en-US" altLang="en-US" sz="1800" dirty="0" err="1"/>
              <a:t>diferentes</a:t>
            </a:r>
            <a:r>
              <a:rPr lang="en-US" altLang="en-US" sz="1800" dirty="0"/>
              <a:t> </a:t>
            </a:r>
            <a:r>
              <a:rPr lang="en-US" altLang="en-US" sz="1800" dirty="0" err="1"/>
              <a:t>tipos</a:t>
            </a:r>
            <a:r>
              <a:rPr lang="en-US" altLang="en-US" sz="1800" dirty="0"/>
              <a:t> de </a:t>
            </a:r>
            <a:r>
              <a:rPr lang="en-US" altLang="en-US" sz="1800" dirty="0" err="1"/>
              <a:t>relés</a:t>
            </a:r>
            <a:r>
              <a:rPr lang="en-US" altLang="en-US" sz="1800" dirty="0"/>
              <a:t> o </a:t>
            </a:r>
            <a:r>
              <a:rPr lang="en-US" altLang="en-US" sz="1800" dirty="0" err="1"/>
              <a:t>incluso</a:t>
            </a:r>
            <a:r>
              <a:rPr lang="en-US" altLang="en-US" sz="1800" dirty="0"/>
              <a:t> </a:t>
            </a:r>
            <a:r>
              <a:rPr lang="en-US" altLang="en-US" sz="1800" dirty="0" err="1"/>
              <a:t>estar</a:t>
            </a:r>
            <a:r>
              <a:rPr lang="en-US" altLang="en-US" sz="1800" dirty="0"/>
              <a:t> </a:t>
            </a:r>
            <a:r>
              <a:rPr lang="en-US" altLang="en-US" sz="1800" dirty="0" err="1"/>
              <a:t>hechos</a:t>
            </a:r>
            <a:r>
              <a:rPr lang="en-US" altLang="en-US" sz="1800" dirty="0"/>
              <a:t> </a:t>
            </a:r>
            <a:r>
              <a:rPr lang="en-US" altLang="en-US" sz="1800" dirty="0" err="1"/>
              <a:t>por</a:t>
            </a:r>
            <a:r>
              <a:rPr lang="en-US" altLang="en-US" sz="1800" dirty="0"/>
              <a:t> </a:t>
            </a:r>
            <a:r>
              <a:rPr lang="en-US" altLang="en-US" sz="1800" dirty="0" err="1"/>
              <a:t>diferentes</a:t>
            </a:r>
            <a:r>
              <a:rPr lang="en-US" altLang="en-US" sz="1800" dirty="0"/>
              <a:t> </a:t>
            </a:r>
            <a:r>
              <a:rPr lang="en-US" altLang="en-US" sz="1800" dirty="0" err="1"/>
              <a:t>fabricantes</a:t>
            </a:r>
            <a:r>
              <a:rPr lang="en-US" altLang="en-US" sz="1800" dirty="0"/>
              <a:t>, </a:t>
            </a:r>
            <a:r>
              <a:rPr lang="en-US" altLang="en-US" sz="1800" dirty="0" err="1"/>
              <a:t>en</a:t>
            </a:r>
            <a:r>
              <a:rPr lang="en-US" altLang="en-US" sz="1800" dirty="0"/>
              <a:t> </a:t>
            </a:r>
            <a:r>
              <a:rPr lang="en-US" altLang="en-US" sz="1800" dirty="0" err="1"/>
              <a:t>cuyo</a:t>
            </a:r>
            <a:r>
              <a:rPr lang="en-US" altLang="en-US" sz="1800" dirty="0"/>
              <a:t> </a:t>
            </a:r>
            <a:r>
              <a:rPr lang="en-US" altLang="en-US" sz="1800" dirty="0" err="1"/>
              <a:t>caso</a:t>
            </a:r>
            <a:r>
              <a:rPr lang="en-US" altLang="en-US" sz="1800" dirty="0"/>
              <a:t> </a:t>
            </a:r>
            <a:r>
              <a:rPr lang="en-US" altLang="en-US" sz="1800" dirty="0" err="1"/>
              <a:t>sus</a:t>
            </a:r>
            <a:r>
              <a:rPr lang="en-US" altLang="en-US" sz="1800" dirty="0"/>
              <a:t> </a:t>
            </a:r>
            <a:r>
              <a:rPr lang="en-US" altLang="en-US" sz="1800" dirty="0" err="1"/>
              <a:t>curvas</a:t>
            </a:r>
            <a:r>
              <a:rPr lang="en-US" altLang="en-US" sz="1800" dirty="0"/>
              <a:t> </a:t>
            </a:r>
            <a:r>
              <a:rPr lang="en-US" altLang="en-US" sz="1800" dirty="0" err="1"/>
              <a:t>pueden</a:t>
            </a:r>
            <a:r>
              <a:rPr lang="en-US" altLang="en-US" sz="1800" dirty="0"/>
              <a:t> no </a:t>
            </a:r>
            <a:r>
              <a:rPr lang="en-US" altLang="en-US" sz="1800" dirty="0" err="1"/>
              <a:t>coincidir</a:t>
            </a:r>
            <a:r>
              <a:rPr lang="en-US" altLang="en-US" sz="1800" dirty="0"/>
              <a:t> </a:t>
            </a:r>
            <a:r>
              <a:rPr lang="en-US" altLang="en-US" sz="1800" dirty="0" err="1"/>
              <a:t>satisfactoriamente</a:t>
            </a:r>
            <a:r>
              <a:rPr lang="en-US" altLang="en-US" sz="1800" dirty="0"/>
              <a:t>. </a:t>
            </a:r>
            <a:r>
              <a:rPr lang="en-US" altLang="en-US" sz="1800" dirty="0" err="1"/>
              <a:t>Alternativamente</a:t>
            </a:r>
            <a:r>
              <a:rPr lang="en-US" altLang="en-US" sz="1800" dirty="0"/>
              <a:t>, </a:t>
            </a:r>
            <a:r>
              <a:rPr lang="en-US" altLang="en-US" sz="1800" dirty="0" err="1"/>
              <a:t>los</a:t>
            </a:r>
            <a:r>
              <a:rPr lang="en-US" altLang="en-US" sz="1800" dirty="0"/>
              <a:t> </a:t>
            </a:r>
            <a:r>
              <a:rPr lang="en-US" altLang="en-US" sz="1800" dirty="0" err="1"/>
              <a:t>relés</a:t>
            </a:r>
            <a:r>
              <a:rPr lang="en-US" altLang="en-US" sz="1800" dirty="0"/>
              <a:t>, o </a:t>
            </a:r>
            <a:r>
              <a:rPr lang="en-US" altLang="en-US" sz="1800" dirty="0" err="1"/>
              <a:t>sus</a:t>
            </a:r>
            <a:r>
              <a:rPr lang="en-US" altLang="en-US" sz="1800" dirty="0"/>
              <a:t> </a:t>
            </a:r>
            <a:r>
              <a:rPr lang="en-US" altLang="en-US" sz="1800" dirty="0" err="1"/>
              <a:t>curvas</a:t>
            </a:r>
            <a:r>
              <a:rPr lang="en-US" altLang="en-US" sz="1800" dirty="0"/>
              <a:t>, </a:t>
            </a:r>
            <a:r>
              <a:rPr lang="en-US" altLang="en-US" sz="1800" dirty="0" err="1"/>
              <a:t>podrían</a:t>
            </a:r>
            <a:r>
              <a:rPr lang="en-US" altLang="en-US" sz="1800" dirty="0"/>
              <a:t> </a:t>
            </a:r>
            <a:r>
              <a:rPr lang="en-US" altLang="en-US" sz="1800" dirty="0" err="1"/>
              <a:t>elegirse</a:t>
            </a:r>
            <a:r>
              <a:rPr lang="en-US" altLang="en-US" sz="1800" dirty="0"/>
              <a:t> para </a:t>
            </a:r>
            <a:r>
              <a:rPr lang="en-US" altLang="en-US" sz="1800" dirty="0" err="1"/>
              <a:t>ser</a:t>
            </a:r>
            <a:r>
              <a:rPr lang="en-US" altLang="en-US" sz="1800" dirty="0"/>
              <a:t> </a:t>
            </a:r>
            <a:r>
              <a:rPr lang="en-US" altLang="en-US" sz="1800" dirty="0" err="1"/>
              <a:t>iguales</a:t>
            </a:r>
            <a:r>
              <a:rPr lang="en-US" altLang="en-US" sz="1800" dirty="0"/>
              <a:t>, o </a:t>
            </a:r>
            <a:r>
              <a:rPr lang="en-US" altLang="en-US" sz="1800" dirty="0" err="1"/>
              <a:t>casi</a:t>
            </a:r>
            <a:r>
              <a:rPr lang="en-US" altLang="en-US" sz="1800" dirty="0"/>
              <a:t> </a:t>
            </a:r>
            <a:r>
              <a:rPr lang="en-US" altLang="en-US" sz="1800" dirty="0" err="1"/>
              <a:t>iguales</a:t>
            </a:r>
            <a:r>
              <a:rPr lang="en-US" altLang="en-US" sz="1800" dirty="0"/>
              <a:t>. </a:t>
            </a:r>
            <a:r>
              <a:rPr lang="en-US" altLang="en-US" sz="1800" dirty="0" err="1"/>
              <a:t>En</a:t>
            </a:r>
            <a:r>
              <a:rPr lang="en-US" altLang="en-US" sz="1800" dirty="0"/>
              <a:t> </a:t>
            </a:r>
            <a:r>
              <a:rPr lang="en-US" altLang="en-US" sz="1800" dirty="0" err="1"/>
              <a:t>este</a:t>
            </a:r>
            <a:r>
              <a:rPr lang="en-US" altLang="en-US" sz="1800" dirty="0"/>
              <a:t> </a:t>
            </a:r>
            <a:r>
              <a:rPr lang="en-US" altLang="en-US" sz="1800" dirty="0" err="1"/>
              <a:t>caso</a:t>
            </a:r>
            <a:r>
              <a:rPr lang="en-US" altLang="en-US" sz="1800" dirty="0"/>
              <a:t> </a:t>
            </a:r>
            <a:r>
              <a:rPr lang="en-US" altLang="en-US" sz="1800" dirty="0" err="1"/>
              <a:t>sus</a:t>
            </a:r>
            <a:r>
              <a:rPr lang="en-US" altLang="en-US" sz="1800" dirty="0"/>
              <a:t> </a:t>
            </a:r>
            <a:r>
              <a:rPr lang="en-US" altLang="en-US" sz="1800" dirty="0" err="1"/>
              <a:t>ajustes</a:t>
            </a:r>
            <a:r>
              <a:rPr lang="en-US" altLang="en-US" sz="1800" dirty="0"/>
              <a:t> </a:t>
            </a:r>
            <a:r>
              <a:rPr lang="en-US" altLang="en-US" sz="1800" dirty="0" err="1"/>
              <a:t>podran</a:t>
            </a:r>
            <a:r>
              <a:rPr lang="en-US" altLang="en-US" sz="1800" dirty="0"/>
              <a:t> </a:t>
            </a:r>
            <a:r>
              <a:rPr lang="en-US" altLang="en-US" sz="1800" dirty="0" err="1"/>
              <a:t>ser</a:t>
            </a:r>
            <a:r>
              <a:rPr lang="en-US" altLang="en-US" sz="1800" dirty="0"/>
              <a:t> </a:t>
            </a:r>
            <a:r>
              <a:rPr lang="en-US" altLang="en-US" sz="1800" dirty="0" err="1"/>
              <a:t>los</a:t>
            </a:r>
            <a:r>
              <a:rPr lang="en-US" altLang="en-US" sz="1800" dirty="0"/>
              <a:t> </a:t>
            </a:r>
            <a:r>
              <a:rPr lang="en-US" altLang="en-US" sz="1800" dirty="0" err="1"/>
              <a:t>mismos</a:t>
            </a:r>
            <a:r>
              <a:rPr lang="en-US" altLang="en-US" sz="1800" dirty="0"/>
              <a:t> y </a:t>
            </a:r>
            <a:r>
              <a:rPr lang="en-US" altLang="en-US" sz="1800" dirty="0" err="1"/>
              <a:t>cualquiera</a:t>
            </a:r>
            <a:r>
              <a:rPr lang="en-US" altLang="en-US" sz="1800" dirty="0"/>
              <a:t> que sea el </a:t>
            </a:r>
            <a:r>
              <a:rPr lang="en-US" altLang="en-US" sz="1800" dirty="0" err="1"/>
              <a:t>relé</a:t>
            </a:r>
            <a:r>
              <a:rPr lang="en-US" altLang="en-US" sz="1800" dirty="0"/>
              <a:t> que opera primero se </a:t>
            </a:r>
            <a:r>
              <a:rPr lang="en-US" altLang="en-US" sz="1800" dirty="0" err="1"/>
              <a:t>puede</a:t>
            </a:r>
            <a:r>
              <a:rPr lang="en-US" altLang="en-US" sz="1800" dirty="0"/>
              <a:t> </a:t>
            </a:r>
            <a:r>
              <a:rPr lang="en-US" altLang="en-US" sz="1800" dirty="0" err="1" smtClean="0"/>
              <a:t>utilizar</a:t>
            </a:r>
            <a:r>
              <a:rPr lang="en-US" altLang="en-US" sz="1800" dirty="0" smtClean="0"/>
              <a:t> para </a:t>
            </a:r>
            <a:r>
              <a:rPr lang="en-US" altLang="en-US" sz="1800" dirty="0" err="1"/>
              <a:t>disparar</a:t>
            </a:r>
            <a:r>
              <a:rPr lang="en-US" altLang="en-US" sz="1800" dirty="0"/>
              <a:t> </a:t>
            </a:r>
            <a:r>
              <a:rPr lang="en-US" altLang="en-US" sz="1800" dirty="0" err="1"/>
              <a:t>los</a:t>
            </a:r>
            <a:r>
              <a:rPr lang="en-US" altLang="en-US" sz="1800" dirty="0"/>
              <a:t> </a:t>
            </a:r>
            <a:r>
              <a:rPr lang="en-US" altLang="en-US" sz="1800" dirty="0" err="1"/>
              <a:t>interruptores</a:t>
            </a:r>
            <a:r>
              <a:rPr lang="en-US" altLang="en-US" sz="1800" dirty="0"/>
              <a:t> </a:t>
            </a:r>
            <a:r>
              <a:rPr lang="en-US" altLang="en-US" sz="1800" dirty="0" err="1"/>
              <a:t>automáticos</a:t>
            </a:r>
            <a:r>
              <a:rPr lang="en-US" altLang="en-US" sz="1800" dirty="0"/>
              <a:t> </a:t>
            </a:r>
            <a:r>
              <a:rPr lang="en-US" altLang="en-US" sz="1800" dirty="0" err="1"/>
              <a:t>en</a:t>
            </a:r>
            <a:r>
              <a:rPr lang="en-US" altLang="en-US" sz="1800" dirty="0"/>
              <a:t> ambos </a:t>
            </a:r>
            <a:r>
              <a:rPr lang="en-US" altLang="en-US" sz="1800" dirty="0" err="1"/>
              <a:t>devanados</a:t>
            </a:r>
            <a:r>
              <a:rPr lang="en-US" altLang="en-US" sz="1800" dirty="0"/>
              <a:t>, </a:t>
            </a:r>
            <a:r>
              <a:rPr lang="en-US" altLang="en-US" sz="1800" dirty="0" err="1"/>
              <a:t>ya</a:t>
            </a:r>
            <a:r>
              <a:rPr lang="en-US" altLang="en-US" sz="1800" dirty="0"/>
              <a:t> sea </a:t>
            </a:r>
            <a:r>
              <a:rPr lang="en-US" altLang="en-US" sz="1800" dirty="0" err="1"/>
              <a:t>directamente</a:t>
            </a:r>
            <a:r>
              <a:rPr lang="en-US" altLang="en-US" sz="1800" dirty="0"/>
              <a:t> o a </a:t>
            </a:r>
            <a:r>
              <a:rPr lang="en-US" altLang="en-US" sz="1800" dirty="0" err="1"/>
              <a:t>través</a:t>
            </a:r>
            <a:r>
              <a:rPr lang="en-US" altLang="en-US" sz="1800" dirty="0"/>
              <a:t> de </a:t>
            </a:r>
            <a:r>
              <a:rPr lang="en-US" altLang="en-US" sz="1800" dirty="0" err="1"/>
              <a:t>circuitos</a:t>
            </a:r>
            <a:r>
              <a:rPr lang="en-US" altLang="en-US" sz="1800" dirty="0"/>
              <a:t> de </a:t>
            </a:r>
            <a:r>
              <a:rPr lang="en-US" altLang="en-US" sz="1800" dirty="0" err="1"/>
              <a:t>interconexión</a:t>
            </a:r>
            <a:r>
              <a:rPr lang="en-US" altLang="en-US" sz="1800" dirty="0"/>
              <a:t>.</a:t>
            </a:r>
          </a:p>
          <a:p>
            <a:pPr algn="just">
              <a:lnSpc>
                <a:spcPct val="100000"/>
              </a:lnSpc>
              <a:spcBef>
                <a:spcPct val="0"/>
              </a:spcBef>
              <a:buFont typeface="Arial" panose="020B0604020202020204" pitchFamily="34" charset="0"/>
              <a:buNone/>
            </a:pPr>
            <a:endParaRPr lang="en-US" altLang="en-US" sz="1800" dirty="0"/>
          </a:p>
        </p:txBody>
      </p:sp>
    </p:spTree>
    <p:extLst>
      <p:ext uri="{BB962C8B-B14F-4D97-AF65-F5344CB8AC3E}">
        <p14:creationId xmlns:p14="http://schemas.microsoft.com/office/powerpoint/2010/main" val="18072608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ángulo 1"/>
          <p:cNvSpPr>
            <a:spLocks noChangeArrowheads="1"/>
          </p:cNvSpPr>
          <p:nvPr/>
        </p:nvSpPr>
        <p:spPr bwMode="auto">
          <a:xfrm>
            <a:off x="287338" y="192088"/>
            <a:ext cx="11525250" cy="6462712"/>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defRPr/>
            </a:pPr>
            <a:r>
              <a:rPr lang="en-US" altLang="en-US" sz="1800" dirty="0" smtClean="0"/>
              <a:t>La </a:t>
            </a:r>
            <a:r>
              <a:rPr lang="en-US" altLang="en-US" sz="1800" dirty="0" err="1" smtClean="0"/>
              <a:t>formas</a:t>
            </a:r>
            <a:r>
              <a:rPr lang="en-US" altLang="en-US" sz="1800" dirty="0" smtClean="0"/>
              <a:t> de las </a:t>
            </a:r>
            <a:r>
              <a:rPr lang="en-US" altLang="en-US" sz="1800" dirty="0" err="1" smtClean="0"/>
              <a:t>curvas</a:t>
            </a:r>
            <a:r>
              <a:rPr lang="en-US" altLang="en-US" sz="1800" dirty="0" smtClean="0"/>
              <a:t> </a:t>
            </a:r>
            <a:r>
              <a:rPr lang="en-US" altLang="en-US" sz="1800" dirty="0" err="1" smtClean="0"/>
              <a:t>características</a:t>
            </a:r>
            <a:r>
              <a:rPr lang="en-US" altLang="en-US" sz="1800" dirty="0" smtClean="0"/>
              <a:t> de </a:t>
            </a:r>
            <a:r>
              <a:rPr lang="en-US" altLang="en-US" sz="1800" dirty="0" err="1" smtClean="0"/>
              <a:t>los</a:t>
            </a:r>
            <a:r>
              <a:rPr lang="en-US" altLang="en-US" sz="1800" dirty="0" smtClean="0"/>
              <a:t> </a:t>
            </a:r>
            <a:r>
              <a:rPr lang="en-US" altLang="en-US" sz="1800" dirty="0" err="1" smtClean="0"/>
              <a:t>relés</a:t>
            </a:r>
            <a:r>
              <a:rPr lang="en-US" altLang="en-US" sz="1800" dirty="0" smtClean="0"/>
              <a:t> de </a:t>
            </a:r>
            <a:r>
              <a:rPr lang="en-US" altLang="en-US" sz="1800" dirty="0" err="1" smtClean="0"/>
              <a:t>sobreintensidad</a:t>
            </a:r>
            <a:r>
              <a:rPr lang="en-US" altLang="en-US" sz="1800" dirty="0" smtClean="0"/>
              <a:t> se </a:t>
            </a:r>
            <a:r>
              <a:rPr lang="en-US" altLang="en-US" sz="1800" dirty="0" err="1" smtClean="0"/>
              <a:t>puedes</a:t>
            </a:r>
            <a:r>
              <a:rPr lang="en-US" altLang="en-US" sz="1800" dirty="0" smtClean="0"/>
              <a:t> </a:t>
            </a:r>
            <a:r>
              <a:rPr lang="en-US" altLang="en-US" sz="1800" dirty="0" err="1" smtClean="0"/>
              <a:t>elegir</a:t>
            </a:r>
            <a:r>
              <a:rPr lang="en-US" altLang="en-US" sz="1800" dirty="0" smtClean="0"/>
              <a:t> entre </a:t>
            </a:r>
            <a:r>
              <a:rPr lang="en-US" altLang="en-US" sz="1800" dirty="0" err="1" smtClean="0"/>
              <a:t>varios</a:t>
            </a:r>
            <a:r>
              <a:rPr lang="en-US" altLang="en-US" sz="1800" dirty="0" smtClean="0"/>
              <a:t> </a:t>
            </a:r>
            <a:r>
              <a:rPr lang="en-US" altLang="en-US" sz="1800" dirty="0" err="1" smtClean="0"/>
              <a:t>estándares</a:t>
            </a:r>
            <a:r>
              <a:rPr lang="en-US" altLang="en-US" sz="1800" dirty="0" smtClean="0"/>
              <a:t>:</a:t>
            </a:r>
          </a:p>
          <a:p>
            <a:pPr marL="901700" indent="-473075" algn="just">
              <a:lnSpc>
                <a:spcPct val="100000"/>
              </a:lnSpc>
              <a:spcBef>
                <a:spcPct val="0"/>
              </a:spcBef>
              <a:buFont typeface="Wingdings" panose="05000000000000000000" pitchFamily="2" charset="2"/>
              <a:buChar char="q"/>
              <a:defRPr/>
            </a:pPr>
            <a:r>
              <a:rPr lang="en-US" altLang="en-US" sz="1800" b="1" dirty="0" err="1" smtClean="0"/>
              <a:t>Tiempo</a:t>
            </a:r>
            <a:r>
              <a:rPr lang="en-US" altLang="en-US" sz="1800" b="1" dirty="0" smtClean="0"/>
              <a:t> </a:t>
            </a:r>
            <a:r>
              <a:rPr lang="en-US" altLang="en-US" sz="1800" b="1" dirty="0" err="1" smtClean="0"/>
              <a:t>deﬁnido</a:t>
            </a:r>
            <a:r>
              <a:rPr lang="en-US" altLang="en-US" sz="1800" b="1" dirty="0" smtClean="0"/>
              <a:t>.</a:t>
            </a:r>
          </a:p>
          <a:p>
            <a:pPr marL="901700" indent="-473075" algn="just">
              <a:lnSpc>
                <a:spcPct val="100000"/>
              </a:lnSpc>
              <a:spcBef>
                <a:spcPct val="0"/>
              </a:spcBef>
              <a:buFont typeface="Wingdings" panose="05000000000000000000" pitchFamily="2" charset="2"/>
              <a:buChar char="q"/>
              <a:defRPr/>
            </a:pPr>
            <a:r>
              <a:rPr lang="en-US" altLang="en-US" sz="1800" b="1" dirty="0" err="1" smtClean="0"/>
              <a:t>Tiempo</a:t>
            </a:r>
            <a:r>
              <a:rPr lang="en-US" altLang="en-US" sz="1800" b="1" dirty="0" smtClean="0"/>
              <a:t> </a:t>
            </a:r>
            <a:r>
              <a:rPr lang="en-US" altLang="en-US" sz="1800" b="1" dirty="0" err="1" smtClean="0"/>
              <a:t>inverso</a:t>
            </a:r>
            <a:r>
              <a:rPr lang="en-US" altLang="en-US" sz="1800" b="1" dirty="0" smtClean="0"/>
              <a:t> </a:t>
            </a:r>
            <a:r>
              <a:rPr lang="en-US" altLang="en-US" sz="1800" b="1" dirty="0" err="1" smtClean="0"/>
              <a:t>estándar</a:t>
            </a:r>
            <a:r>
              <a:rPr lang="en-US" altLang="en-US" sz="1800" b="1" dirty="0" smtClean="0"/>
              <a:t>.</a:t>
            </a:r>
          </a:p>
          <a:p>
            <a:pPr marL="901700" indent="-473075" algn="just">
              <a:lnSpc>
                <a:spcPct val="100000"/>
              </a:lnSpc>
              <a:spcBef>
                <a:spcPct val="0"/>
              </a:spcBef>
              <a:buFont typeface="Wingdings" panose="05000000000000000000" pitchFamily="2" charset="2"/>
              <a:buChar char="q"/>
              <a:defRPr/>
            </a:pPr>
            <a:r>
              <a:rPr lang="en-US" altLang="en-US" sz="1800" b="1" dirty="0" err="1" smtClean="0"/>
              <a:t>Tiempo</a:t>
            </a:r>
            <a:r>
              <a:rPr lang="en-US" altLang="en-US" sz="1800" b="1" dirty="0" smtClean="0"/>
              <a:t> </a:t>
            </a:r>
            <a:r>
              <a:rPr lang="en-US" altLang="en-US" sz="1800" b="1" dirty="0" err="1" smtClean="0"/>
              <a:t>muy</a:t>
            </a:r>
            <a:r>
              <a:rPr lang="en-US" altLang="en-US" sz="1800" b="1" dirty="0" smtClean="0"/>
              <a:t> </a:t>
            </a:r>
            <a:r>
              <a:rPr lang="en-US" altLang="en-US" sz="1800" b="1" dirty="0" err="1" smtClean="0"/>
              <a:t>inverso</a:t>
            </a:r>
            <a:endParaRPr lang="en-US" altLang="en-US" sz="1800" b="1" dirty="0" smtClean="0"/>
          </a:p>
          <a:p>
            <a:pPr marL="901700" indent="-473075" algn="just">
              <a:lnSpc>
                <a:spcPct val="100000"/>
              </a:lnSpc>
              <a:spcBef>
                <a:spcPct val="0"/>
              </a:spcBef>
              <a:buFont typeface="Wingdings" panose="05000000000000000000" pitchFamily="2" charset="2"/>
              <a:buChar char="q"/>
              <a:defRPr/>
            </a:pPr>
            <a:r>
              <a:rPr lang="en-US" altLang="en-US" sz="1800" b="1" dirty="0" err="1" smtClean="0"/>
              <a:t>Tiempo</a:t>
            </a:r>
            <a:r>
              <a:rPr lang="en-US" altLang="en-US" sz="1800" b="1" dirty="0" smtClean="0"/>
              <a:t> </a:t>
            </a:r>
            <a:r>
              <a:rPr lang="en-US" altLang="en-US" sz="1800" b="1" dirty="0" err="1" smtClean="0"/>
              <a:t>extremadamente</a:t>
            </a:r>
            <a:r>
              <a:rPr lang="en-US" altLang="en-US" sz="1800" b="1" dirty="0" smtClean="0"/>
              <a:t> </a:t>
            </a:r>
            <a:r>
              <a:rPr lang="en-US" altLang="en-US" sz="1800" b="1" dirty="0" err="1" smtClean="0"/>
              <a:t>inverso</a:t>
            </a:r>
            <a:r>
              <a:rPr lang="en-US" altLang="en-US" sz="1800" b="1" dirty="0" smtClean="0"/>
              <a:t>.</a:t>
            </a:r>
          </a:p>
          <a:p>
            <a:pPr algn="just">
              <a:lnSpc>
                <a:spcPct val="100000"/>
              </a:lnSpc>
              <a:spcBef>
                <a:spcPct val="0"/>
              </a:spcBef>
              <a:buFontTx/>
              <a:buNone/>
              <a:defRPr/>
            </a:pPr>
            <a:r>
              <a:rPr lang="en-US" altLang="en-US" sz="1800" dirty="0" smtClean="0"/>
              <a:t>Los </a:t>
            </a:r>
            <a:r>
              <a:rPr lang="en-US" altLang="en-US" sz="1800" dirty="0" err="1" smtClean="0"/>
              <a:t>relés</a:t>
            </a:r>
            <a:r>
              <a:rPr lang="en-US" altLang="en-US" sz="1800" dirty="0" smtClean="0"/>
              <a:t> de </a:t>
            </a:r>
            <a:r>
              <a:rPr lang="en-US" altLang="en-US" sz="1800" dirty="0" err="1" smtClean="0"/>
              <a:t>tiempo</a:t>
            </a:r>
            <a:r>
              <a:rPr lang="en-US" altLang="en-US" sz="1800" dirty="0" smtClean="0"/>
              <a:t> </a:t>
            </a:r>
            <a:r>
              <a:rPr lang="en-US" altLang="en-US" sz="1800" dirty="0" err="1" smtClean="0"/>
              <a:t>definido</a:t>
            </a:r>
            <a:r>
              <a:rPr lang="en-US" altLang="en-US" sz="1800" dirty="0" smtClean="0"/>
              <a:t> se </a:t>
            </a:r>
            <a:r>
              <a:rPr lang="en-US" altLang="en-US" sz="1800" dirty="0" err="1" smtClean="0"/>
              <a:t>eligen</a:t>
            </a:r>
            <a:r>
              <a:rPr lang="en-US" altLang="en-US" sz="1800" dirty="0" smtClean="0"/>
              <a:t> </a:t>
            </a:r>
            <a:r>
              <a:rPr lang="en-US" altLang="en-US" sz="1800" dirty="0" err="1" smtClean="0"/>
              <a:t>cuando</a:t>
            </a:r>
            <a:r>
              <a:rPr lang="en-US" altLang="en-US" sz="1800" dirty="0" smtClean="0"/>
              <a:t> las </a:t>
            </a:r>
            <a:r>
              <a:rPr lang="en-US" altLang="en-US" sz="1800" dirty="0" err="1" smtClean="0"/>
              <a:t>cargas</a:t>
            </a:r>
            <a:r>
              <a:rPr lang="en-US" altLang="en-US" sz="1800" dirty="0" smtClean="0"/>
              <a:t> </a:t>
            </a:r>
            <a:r>
              <a:rPr lang="en-US" altLang="en-US" sz="1800" dirty="0" err="1" smtClean="0"/>
              <a:t>secundarias</a:t>
            </a:r>
            <a:r>
              <a:rPr lang="en-US" altLang="en-US" sz="1800" dirty="0" smtClean="0"/>
              <a:t> </a:t>
            </a:r>
            <a:r>
              <a:rPr lang="en-US" altLang="en-US" sz="1800" dirty="0" err="1" smtClean="0"/>
              <a:t>individuales</a:t>
            </a:r>
            <a:r>
              <a:rPr lang="en-US" altLang="en-US" sz="1800" dirty="0" smtClean="0"/>
              <a:t> son </a:t>
            </a:r>
            <a:r>
              <a:rPr lang="en-US" altLang="en-US" sz="1800" dirty="0" err="1" smtClean="0"/>
              <a:t>pequeñas</a:t>
            </a:r>
            <a:r>
              <a:rPr lang="en-US" altLang="en-US" sz="1800" dirty="0" smtClean="0"/>
              <a:t> en </a:t>
            </a:r>
            <a:r>
              <a:rPr lang="en-US" altLang="en-US" sz="1800" dirty="0" err="1" smtClean="0"/>
              <a:t>comparación</a:t>
            </a:r>
            <a:r>
              <a:rPr lang="en-US" altLang="en-US" sz="1800" dirty="0" smtClean="0"/>
              <a:t> con el valor nominal del </a:t>
            </a:r>
            <a:r>
              <a:rPr lang="en-US" altLang="en-US" sz="1800" dirty="0" err="1" smtClean="0"/>
              <a:t>transformador</a:t>
            </a:r>
            <a:r>
              <a:rPr lang="en-US" altLang="en-US" sz="1800" dirty="0" smtClean="0"/>
              <a:t>, y </a:t>
            </a:r>
            <a:r>
              <a:rPr lang="en-US" altLang="en-US" sz="1800" dirty="0" err="1" smtClean="0"/>
              <a:t>cuando</a:t>
            </a:r>
            <a:r>
              <a:rPr lang="en-US" altLang="en-US" sz="1800" dirty="0" smtClean="0"/>
              <a:t> los </a:t>
            </a:r>
            <a:r>
              <a:rPr lang="en-US" altLang="en-US" sz="1800" dirty="0" err="1" smtClean="0"/>
              <a:t>tiempos</a:t>
            </a:r>
            <a:r>
              <a:rPr lang="en-US" altLang="en-US" sz="1800" dirty="0" smtClean="0"/>
              <a:t> de </a:t>
            </a:r>
            <a:r>
              <a:rPr lang="en-US" altLang="en-US" sz="1800" dirty="0" err="1" smtClean="0"/>
              <a:t>arranque</a:t>
            </a:r>
            <a:r>
              <a:rPr lang="en-US" altLang="en-US" sz="1800" dirty="0" smtClean="0"/>
              <a:t> del motor son </a:t>
            </a:r>
            <a:r>
              <a:rPr lang="en-US" altLang="en-US" sz="1800" dirty="0" err="1" smtClean="0"/>
              <a:t>pequeños</a:t>
            </a:r>
            <a:r>
              <a:rPr lang="en-US" altLang="en-US" sz="1800" dirty="0" smtClean="0"/>
              <a:t>, es </a:t>
            </a:r>
            <a:r>
              <a:rPr lang="en-US" altLang="en-US" sz="1800" dirty="0" err="1" smtClean="0"/>
              <a:t>decir</a:t>
            </a:r>
            <a:r>
              <a:rPr lang="en-US" altLang="en-US" sz="1800" dirty="0" smtClean="0"/>
              <a:t>, hasta 1 </a:t>
            </a:r>
            <a:r>
              <a:rPr lang="en-US" altLang="en-US" sz="1800" dirty="0" err="1" smtClean="0"/>
              <a:t>segundo</a:t>
            </a:r>
            <a:r>
              <a:rPr lang="en-US" altLang="en-US" sz="1800" dirty="0" smtClean="0"/>
              <a:t>. </a:t>
            </a:r>
            <a:r>
              <a:rPr lang="en-US" altLang="en-US" sz="1800" dirty="0" err="1" smtClean="0"/>
              <a:t>Debe</a:t>
            </a:r>
            <a:r>
              <a:rPr lang="en-US" altLang="en-US" sz="1800" dirty="0" smtClean="0"/>
              <a:t> </a:t>
            </a:r>
            <a:r>
              <a:rPr lang="en-US" altLang="en-US" sz="1800" dirty="0" err="1" smtClean="0"/>
              <a:t>tomarse</a:t>
            </a:r>
            <a:r>
              <a:rPr lang="en-US" altLang="en-US" sz="1800" dirty="0" smtClean="0"/>
              <a:t> el </a:t>
            </a:r>
            <a:r>
              <a:rPr lang="en-US" altLang="en-US" sz="1800" dirty="0" err="1" smtClean="0"/>
              <a:t>cuidado</a:t>
            </a:r>
            <a:r>
              <a:rPr lang="en-US" altLang="en-US" sz="1800" dirty="0" smtClean="0"/>
              <a:t> para </a:t>
            </a:r>
            <a:r>
              <a:rPr lang="en-US" altLang="en-US" sz="1800" dirty="0" err="1" smtClean="0"/>
              <a:t>hacer</a:t>
            </a:r>
            <a:r>
              <a:rPr lang="en-US" altLang="en-US" sz="1800" dirty="0" smtClean="0"/>
              <a:t> </a:t>
            </a:r>
            <a:r>
              <a:rPr lang="en-US" altLang="en-US" sz="1800" dirty="0" err="1" smtClean="0"/>
              <a:t>coincidir</a:t>
            </a:r>
            <a:r>
              <a:rPr lang="en-US" altLang="en-US" sz="1800" dirty="0" smtClean="0"/>
              <a:t> </a:t>
            </a:r>
            <a:r>
              <a:rPr lang="en-US" altLang="en-US" sz="1800" dirty="0" err="1" smtClean="0"/>
              <a:t>los</a:t>
            </a:r>
            <a:r>
              <a:rPr lang="en-US" altLang="en-US" sz="1800" dirty="0" smtClean="0"/>
              <a:t> </a:t>
            </a:r>
            <a:r>
              <a:rPr lang="en-US" altLang="en-US" sz="1800" dirty="0" err="1" smtClean="0"/>
              <a:t>ajustes</a:t>
            </a:r>
            <a:r>
              <a:rPr lang="en-US" altLang="en-US" sz="1800" dirty="0" smtClean="0"/>
              <a:t> de </a:t>
            </a:r>
            <a:r>
              <a:rPr lang="en-US" altLang="en-US" sz="1800" dirty="0" err="1" smtClean="0"/>
              <a:t>tiempo</a:t>
            </a:r>
            <a:r>
              <a:rPr lang="en-US" altLang="en-US" sz="1800" dirty="0" smtClean="0"/>
              <a:t> de </a:t>
            </a:r>
            <a:r>
              <a:rPr lang="en-US" altLang="en-US" sz="1800" dirty="0" err="1" smtClean="0"/>
              <a:t>corriente</a:t>
            </a:r>
            <a:r>
              <a:rPr lang="en-US" altLang="en-US" sz="1800" dirty="0" smtClean="0"/>
              <a:t> con la </a:t>
            </a:r>
            <a:r>
              <a:rPr lang="en-US" altLang="en-US" sz="1800" dirty="0" err="1" smtClean="0"/>
              <a:t>característica</a:t>
            </a:r>
            <a:r>
              <a:rPr lang="en-US" altLang="en-US" sz="1800" dirty="0" smtClean="0"/>
              <a:t> </a:t>
            </a:r>
            <a:r>
              <a:rPr lang="en-US" altLang="en-US" sz="1800" dirty="0" err="1" smtClean="0"/>
              <a:t>térmica</a:t>
            </a:r>
            <a:r>
              <a:rPr lang="en-US" altLang="en-US" sz="1800" dirty="0" smtClean="0"/>
              <a:t> (I</a:t>
            </a:r>
            <a:r>
              <a:rPr lang="en-US" altLang="en-US" sz="1800" dirty="0" smtClean="0">
                <a:latin typeface="Arial" panose="020B0604020202020204" pitchFamily="34" charset="0"/>
                <a:cs typeface="Arial" panose="020B0604020202020204" pitchFamily="34" charset="0"/>
              </a:rPr>
              <a:t>²</a:t>
            </a:r>
            <a:r>
              <a:rPr lang="en-US" altLang="en-US" sz="1800" dirty="0" smtClean="0"/>
              <a:t>T) del </a:t>
            </a:r>
            <a:r>
              <a:rPr lang="en-US" altLang="en-US" sz="1800" dirty="0" err="1" smtClean="0"/>
              <a:t>transformador</a:t>
            </a:r>
            <a:r>
              <a:rPr lang="en-US" altLang="en-US" sz="1800" dirty="0" smtClean="0"/>
              <a:t>. (</a:t>
            </a:r>
            <a:r>
              <a:rPr lang="en-US" altLang="en-US" sz="1800" dirty="0" err="1" smtClean="0"/>
              <a:t>Una</a:t>
            </a:r>
            <a:r>
              <a:rPr lang="en-US" altLang="en-US" sz="1800" dirty="0" smtClean="0"/>
              <a:t> </a:t>
            </a:r>
            <a:r>
              <a:rPr lang="en-US" altLang="en-US" sz="1800" dirty="0" err="1" smtClean="0"/>
              <a:t>buena</a:t>
            </a:r>
            <a:r>
              <a:rPr lang="en-US" altLang="en-US" sz="1800" dirty="0" smtClean="0"/>
              <a:t> </a:t>
            </a:r>
            <a:r>
              <a:rPr lang="en-US" altLang="en-US" sz="1800" dirty="0" err="1" smtClean="0"/>
              <a:t>guía</a:t>
            </a:r>
            <a:r>
              <a:rPr lang="en-US" altLang="en-US" sz="1800" dirty="0" smtClean="0"/>
              <a:t> para </a:t>
            </a:r>
            <a:r>
              <a:rPr lang="en-US" altLang="en-US" sz="1800" dirty="0" err="1" smtClean="0"/>
              <a:t>estimar</a:t>
            </a:r>
            <a:r>
              <a:rPr lang="en-US" altLang="en-US" sz="1800" dirty="0" smtClean="0"/>
              <a:t> la </a:t>
            </a:r>
            <a:r>
              <a:rPr lang="en-US" altLang="en-US" sz="1800" dirty="0" err="1" smtClean="0"/>
              <a:t>característica</a:t>
            </a:r>
            <a:r>
              <a:rPr lang="en-US" altLang="en-US" sz="1800" dirty="0" smtClean="0"/>
              <a:t> I</a:t>
            </a:r>
            <a:r>
              <a:rPr lang="en-US" altLang="en-US" sz="1800" dirty="0" smtClean="0">
                <a:latin typeface="Arial" panose="020B0604020202020204" pitchFamily="34" charset="0"/>
                <a:cs typeface="Arial" panose="020B0604020202020204" pitchFamily="34" charset="0"/>
              </a:rPr>
              <a:t>²</a:t>
            </a:r>
            <a:r>
              <a:rPr lang="en-US" altLang="en-US" sz="1800" dirty="0" smtClean="0"/>
              <a:t>t para un </a:t>
            </a:r>
            <a:r>
              <a:rPr lang="en-US" altLang="en-US" sz="1800" dirty="0" err="1" smtClean="0"/>
              <a:t>transformador</a:t>
            </a:r>
            <a:r>
              <a:rPr lang="en-US" altLang="en-US" sz="1800" dirty="0" smtClean="0"/>
              <a:t> </a:t>
            </a:r>
            <a:r>
              <a:rPr lang="en-US" altLang="en-US" sz="1800" dirty="0" err="1" smtClean="0"/>
              <a:t>aislado</a:t>
            </a:r>
            <a:r>
              <a:rPr lang="en-US" altLang="en-US" sz="1800" dirty="0" smtClean="0"/>
              <a:t> </a:t>
            </a:r>
            <a:r>
              <a:rPr lang="en-US" altLang="en-US" sz="1800" dirty="0" err="1" smtClean="0"/>
              <a:t>en</a:t>
            </a:r>
            <a:r>
              <a:rPr lang="en-US" altLang="en-US" sz="1800" dirty="0" smtClean="0"/>
              <a:t> </a:t>
            </a:r>
            <a:r>
              <a:rPr lang="en-US" altLang="en-US" sz="1800" dirty="0" err="1" smtClean="0"/>
              <a:t>líquido</a:t>
            </a:r>
            <a:r>
              <a:rPr lang="en-US" altLang="en-US" sz="1800" dirty="0" smtClean="0"/>
              <a:t>, </a:t>
            </a:r>
            <a:r>
              <a:rPr lang="en-US" altLang="en-US" sz="1800" dirty="0" err="1" smtClean="0"/>
              <a:t>cuando</a:t>
            </a:r>
            <a:r>
              <a:rPr lang="en-US" altLang="en-US" sz="1800" dirty="0" smtClean="0"/>
              <a:t> </a:t>
            </a:r>
            <a:r>
              <a:rPr lang="en-US" altLang="en-US" sz="1800" dirty="0" err="1" smtClean="0"/>
              <a:t>los</a:t>
            </a:r>
            <a:r>
              <a:rPr lang="en-US" altLang="en-US" sz="1800" dirty="0" smtClean="0"/>
              <a:t> </a:t>
            </a:r>
            <a:r>
              <a:rPr lang="en-US" altLang="en-US" sz="1800" dirty="0" err="1" smtClean="0"/>
              <a:t>datos</a:t>
            </a:r>
            <a:r>
              <a:rPr lang="en-US" altLang="en-US" sz="1800" dirty="0" smtClean="0"/>
              <a:t> del </a:t>
            </a:r>
            <a:r>
              <a:rPr lang="en-US" altLang="en-US" sz="1800" dirty="0" err="1" smtClean="0"/>
              <a:t>fabricante</a:t>
            </a:r>
            <a:r>
              <a:rPr lang="en-US" altLang="en-US" sz="1800" dirty="0" smtClean="0"/>
              <a:t> no </a:t>
            </a:r>
            <a:r>
              <a:rPr lang="en-US" altLang="en-US" sz="1800" dirty="0" err="1" smtClean="0"/>
              <a:t>están</a:t>
            </a:r>
            <a:r>
              <a:rPr lang="en-US" altLang="en-US" sz="1800" dirty="0" smtClean="0"/>
              <a:t> </a:t>
            </a:r>
            <a:r>
              <a:rPr lang="en-US" altLang="en-US" sz="1800" dirty="0" err="1" smtClean="0"/>
              <a:t>disponibles</a:t>
            </a:r>
            <a:r>
              <a:rPr lang="en-US" altLang="en-US" sz="1800" dirty="0" smtClean="0"/>
              <a:t>, </a:t>
            </a:r>
            <a:r>
              <a:rPr lang="en-US" altLang="en-US" sz="1800" dirty="0" err="1" smtClean="0"/>
              <a:t>es</a:t>
            </a:r>
            <a:r>
              <a:rPr lang="en-US" altLang="en-US" sz="1800" dirty="0" smtClean="0"/>
              <a:t> el </a:t>
            </a:r>
            <a:r>
              <a:rPr lang="en-US" altLang="en-US" sz="1800" dirty="0" err="1" smtClean="0"/>
              <a:t>estándar</a:t>
            </a:r>
            <a:r>
              <a:rPr lang="en-US" altLang="en-US" sz="1800" dirty="0" smtClean="0"/>
              <a:t> ANSI/IEEE C57.12 – 1980 que </a:t>
            </a:r>
            <a:r>
              <a:rPr lang="en-US" altLang="en-US" sz="1800" dirty="0" err="1" smtClean="0"/>
              <a:t>tiene</a:t>
            </a:r>
            <a:r>
              <a:rPr lang="en-US" altLang="en-US" sz="1800" dirty="0" smtClean="0"/>
              <a:t> </a:t>
            </a:r>
            <a:r>
              <a:rPr lang="en-US" altLang="en-US" sz="1800" dirty="0" err="1" smtClean="0"/>
              <a:t>en</a:t>
            </a:r>
            <a:r>
              <a:rPr lang="en-US" altLang="en-US" sz="1800" dirty="0" smtClean="0"/>
              <a:t> </a:t>
            </a:r>
            <a:r>
              <a:rPr lang="en-US" altLang="en-US" sz="1800" dirty="0" err="1" smtClean="0"/>
              <a:t>cuenta</a:t>
            </a:r>
            <a:r>
              <a:rPr lang="en-US" altLang="en-US" sz="1800" dirty="0" smtClean="0"/>
              <a:t> la </a:t>
            </a:r>
            <a:r>
              <a:rPr lang="en-US" altLang="en-US" sz="1800" dirty="0" err="1" smtClean="0"/>
              <a:t>probabilidad</a:t>
            </a:r>
            <a:r>
              <a:rPr lang="en-US" altLang="en-US" sz="1800" dirty="0" smtClean="0"/>
              <a:t> de </a:t>
            </a:r>
            <a:r>
              <a:rPr lang="en-US" altLang="en-US" sz="1800" dirty="0" err="1" smtClean="0"/>
              <a:t>fallas</a:t>
            </a:r>
            <a:r>
              <a:rPr lang="en-US" altLang="en-US" sz="1800" dirty="0" smtClean="0"/>
              <a:t> </a:t>
            </a:r>
            <a:r>
              <a:rPr lang="en-US" altLang="en-US" sz="1800" dirty="0" err="1" smtClean="0"/>
              <a:t>pasantes</a:t>
            </a:r>
            <a:r>
              <a:rPr lang="en-US" altLang="en-US" sz="1800" dirty="0" smtClean="0"/>
              <a:t> </a:t>
            </a:r>
            <a:r>
              <a:rPr lang="en-US" altLang="en-US" sz="1800" dirty="0" err="1" smtClean="0"/>
              <a:t>frecuentes</a:t>
            </a:r>
            <a:r>
              <a:rPr lang="en-US" altLang="en-US" sz="1800" dirty="0" smtClean="0"/>
              <a:t> y las </a:t>
            </a:r>
            <a:r>
              <a:rPr lang="en-US" altLang="en-US" sz="1800" dirty="0" err="1" smtClean="0"/>
              <a:t>capacidades</a:t>
            </a:r>
            <a:r>
              <a:rPr lang="en-US" altLang="en-US" sz="1800" dirty="0" smtClean="0"/>
              <a:t> </a:t>
            </a:r>
            <a:r>
              <a:rPr lang="en-US" altLang="en-US" sz="1800" dirty="0" err="1" smtClean="0"/>
              <a:t>nominales</a:t>
            </a:r>
            <a:r>
              <a:rPr lang="en-US" altLang="en-US" sz="1800" dirty="0" smtClean="0"/>
              <a:t> de </a:t>
            </a:r>
            <a:r>
              <a:rPr lang="en-US" altLang="en-US" sz="1800" dirty="0" err="1" smtClean="0"/>
              <a:t>los</a:t>
            </a:r>
            <a:r>
              <a:rPr lang="en-US" altLang="en-US" sz="1800" dirty="0" smtClean="0"/>
              <a:t> </a:t>
            </a:r>
            <a:r>
              <a:rPr lang="en-US" altLang="en-US" sz="1800" dirty="0" err="1" smtClean="0"/>
              <a:t>transformadores</a:t>
            </a:r>
            <a:r>
              <a:rPr lang="en-US" altLang="en-US" sz="1800" dirty="0" smtClean="0"/>
              <a:t>. </a:t>
            </a:r>
            <a:r>
              <a:rPr lang="en-US" altLang="en-US" sz="1800" dirty="0" err="1" smtClean="0"/>
              <a:t>Nótese</a:t>
            </a:r>
            <a:r>
              <a:rPr lang="en-US" altLang="en-US" sz="1800" dirty="0" smtClean="0"/>
              <a:t>, </a:t>
            </a:r>
            <a:r>
              <a:rPr lang="en-US" altLang="en-US" sz="1800" dirty="0" err="1" smtClean="0"/>
              <a:t>en</a:t>
            </a:r>
            <a:r>
              <a:rPr lang="en-US" altLang="en-US" sz="1800" dirty="0" smtClean="0"/>
              <a:t> </a:t>
            </a:r>
            <a:r>
              <a:rPr lang="en-US" altLang="en-US" sz="1800" dirty="0" err="1" smtClean="0"/>
              <a:t>este</a:t>
            </a:r>
            <a:r>
              <a:rPr lang="en-US" altLang="en-US" sz="1800" dirty="0" smtClean="0"/>
              <a:t> </a:t>
            </a:r>
            <a:r>
              <a:rPr lang="en-US" altLang="en-US" sz="1800" dirty="0" err="1" smtClean="0"/>
              <a:t>sentido</a:t>
            </a:r>
            <a:r>
              <a:rPr lang="en-US" altLang="en-US" sz="1800" dirty="0" smtClean="0"/>
              <a:t>, se </a:t>
            </a:r>
            <a:r>
              <a:rPr lang="en-US" altLang="en-US" sz="1800" dirty="0" err="1" smtClean="0"/>
              <a:t>consideraría</a:t>
            </a:r>
            <a:r>
              <a:rPr lang="en-US" altLang="en-US" sz="1800" dirty="0" smtClean="0"/>
              <a:t> que las </a:t>
            </a:r>
            <a:r>
              <a:rPr lang="en-US" altLang="en-US" sz="1800" dirty="0" err="1" smtClean="0"/>
              <a:t>plantas</a:t>
            </a:r>
            <a:r>
              <a:rPr lang="en-US" altLang="en-US" sz="1800" dirty="0" smtClean="0"/>
              <a:t> que no </a:t>
            </a:r>
            <a:r>
              <a:rPr lang="en-US" altLang="en-US" sz="1800" dirty="0" err="1" smtClean="0"/>
              <a:t>utilizan</a:t>
            </a:r>
            <a:r>
              <a:rPr lang="en-US" altLang="en-US" sz="1800" dirty="0" smtClean="0"/>
              <a:t> o no se </a:t>
            </a:r>
            <a:r>
              <a:rPr lang="en-US" altLang="en-US" sz="1800" dirty="0" err="1" smtClean="0"/>
              <a:t>alimentan</a:t>
            </a:r>
            <a:r>
              <a:rPr lang="en-US" altLang="en-US" sz="1800" dirty="0" smtClean="0"/>
              <a:t> de </a:t>
            </a:r>
            <a:r>
              <a:rPr lang="en-US" altLang="en-US" sz="1800" dirty="0" err="1" smtClean="0"/>
              <a:t>líneas</a:t>
            </a:r>
            <a:r>
              <a:rPr lang="en-US" altLang="en-US" sz="1800" dirty="0" smtClean="0"/>
              <a:t> </a:t>
            </a:r>
            <a:r>
              <a:rPr lang="en-US" altLang="en-US" sz="1800" dirty="0" err="1" smtClean="0"/>
              <a:t>eléctricas</a:t>
            </a:r>
            <a:r>
              <a:rPr lang="en-US" altLang="en-US" sz="1800" dirty="0" smtClean="0"/>
              <a:t> </a:t>
            </a:r>
            <a:r>
              <a:rPr lang="en-US" altLang="en-US" sz="1800" dirty="0" err="1" smtClean="0"/>
              <a:t>aéreas</a:t>
            </a:r>
            <a:r>
              <a:rPr lang="en-US" altLang="en-US" sz="1800" dirty="0" smtClean="0"/>
              <a:t> </a:t>
            </a:r>
            <a:r>
              <a:rPr lang="en-US" altLang="en-US" sz="1800" dirty="0" err="1" smtClean="0"/>
              <a:t>tienen</a:t>
            </a:r>
            <a:r>
              <a:rPr lang="en-US" altLang="en-US" sz="1800" dirty="0" smtClean="0"/>
              <a:t> </a:t>
            </a:r>
            <a:r>
              <a:rPr lang="en-US" altLang="en-US" sz="1800" dirty="0" err="1" smtClean="0"/>
              <a:t>infrecuentes</a:t>
            </a:r>
            <a:r>
              <a:rPr lang="en-US" altLang="en-US" sz="1800" dirty="0" smtClean="0"/>
              <a:t> </a:t>
            </a:r>
            <a:r>
              <a:rPr lang="en-US" altLang="en-US" sz="1800" dirty="0" err="1" smtClean="0"/>
              <a:t>fallas</a:t>
            </a:r>
            <a:r>
              <a:rPr lang="en-US" altLang="en-US" sz="1800" dirty="0" smtClean="0"/>
              <a:t> </a:t>
            </a:r>
            <a:r>
              <a:rPr lang="en-US" altLang="en-US" sz="1800" dirty="0" err="1" smtClean="0"/>
              <a:t>pasantes</a:t>
            </a:r>
            <a:r>
              <a:rPr lang="en-US" altLang="en-US" sz="1800" dirty="0" smtClean="0"/>
              <a:t>.). Los </a:t>
            </a:r>
            <a:r>
              <a:rPr lang="en-US" altLang="en-US" sz="1800" dirty="0" err="1" smtClean="0"/>
              <a:t>relés</a:t>
            </a:r>
            <a:r>
              <a:rPr lang="en-US" altLang="en-US" sz="1800" dirty="0" smtClean="0"/>
              <a:t> de </a:t>
            </a:r>
            <a:r>
              <a:rPr lang="en-US" altLang="en-US" sz="1800" dirty="0" err="1" smtClean="0"/>
              <a:t>tiempo</a:t>
            </a:r>
            <a:r>
              <a:rPr lang="en-US" altLang="en-US" sz="1800" dirty="0" smtClean="0"/>
              <a:t> </a:t>
            </a:r>
            <a:r>
              <a:rPr lang="en-US" altLang="en-US" sz="1800" dirty="0" err="1" smtClean="0"/>
              <a:t>definido</a:t>
            </a:r>
            <a:r>
              <a:rPr lang="en-US" altLang="en-US" sz="1800" dirty="0" smtClean="0"/>
              <a:t> son </a:t>
            </a:r>
            <a:r>
              <a:rPr lang="en-US" altLang="en-US" sz="1800" dirty="0" err="1" smtClean="0"/>
              <a:t>los</a:t>
            </a:r>
            <a:r>
              <a:rPr lang="en-US" altLang="en-US" sz="1800" dirty="0" smtClean="0"/>
              <a:t> </a:t>
            </a:r>
            <a:r>
              <a:rPr lang="en-US" altLang="en-US" sz="1800" dirty="0" err="1" smtClean="0"/>
              <a:t>menos</a:t>
            </a:r>
            <a:r>
              <a:rPr lang="en-US" altLang="en-US" sz="1800" dirty="0" smtClean="0"/>
              <a:t> </a:t>
            </a:r>
            <a:r>
              <a:rPr lang="en-US" altLang="en-US" sz="1800" dirty="0" err="1" smtClean="0"/>
              <a:t>costosos</a:t>
            </a:r>
            <a:r>
              <a:rPr lang="en-US" altLang="en-US" sz="1800" dirty="0" smtClean="0"/>
              <a:t> de </a:t>
            </a:r>
            <a:r>
              <a:rPr lang="en-US" altLang="en-US" sz="1800" dirty="0" err="1" smtClean="0"/>
              <a:t>los</a:t>
            </a:r>
            <a:r>
              <a:rPr lang="en-US" altLang="en-US" sz="1800" dirty="0" smtClean="0"/>
              <a:t> </a:t>
            </a:r>
            <a:r>
              <a:rPr lang="en-US" altLang="en-US" sz="1800" dirty="0" err="1" smtClean="0"/>
              <a:t>cuatro</a:t>
            </a:r>
            <a:r>
              <a:rPr lang="en-US" altLang="en-US" sz="1800" dirty="0" smtClean="0"/>
              <a:t> </a:t>
            </a:r>
            <a:r>
              <a:rPr lang="en-US" altLang="en-US" sz="1800" dirty="0" err="1" smtClean="0"/>
              <a:t>tipos</a:t>
            </a:r>
            <a:r>
              <a:rPr lang="en-US" altLang="en-US" sz="1800" dirty="0" smtClean="0"/>
              <a:t> y </a:t>
            </a:r>
            <a:r>
              <a:rPr lang="en-US" altLang="en-US" sz="1800" dirty="0" err="1" smtClean="0"/>
              <a:t>fáciles</a:t>
            </a:r>
            <a:r>
              <a:rPr lang="en-US" altLang="en-US" sz="1800" dirty="0" smtClean="0"/>
              <a:t> de </a:t>
            </a:r>
            <a:r>
              <a:rPr lang="en-US" altLang="en-US" sz="1800" dirty="0" err="1" smtClean="0"/>
              <a:t>ajustar</a:t>
            </a:r>
            <a:r>
              <a:rPr lang="en-US" altLang="en-US" sz="1800" dirty="0" smtClean="0"/>
              <a:t>. </a:t>
            </a:r>
            <a:r>
              <a:rPr lang="en-US" altLang="en-US" sz="1800" dirty="0" err="1" smtClean="0"/>
              <a:t>Rara</a:t>
            </a:r>
            <a:r>
              <a:rPr lang="en-US" altLang="en-US" sz="1800" dirty="0" smtClean="0"/>
              <a:t> </a:t>
            </a:r>
            <a:r>
              <a:rPr lang="en-US" altLang="en-US" sz="1800" dirty="0" err="1" smtClean="0"/>
              <a:t>vez</a:t>
            </a:r>
            <a:r>
              <a:rPr lang="en-US" altLang="en-US" sz="1800" dirty="0" smtClean="0"/>
              <a:t> se </a:t>
            </a:r>
            <a:r>
              <a:rPr lang="en-US" altLang="en-US" sz="1800" dirty="0" err="1" smtClean="0"/>
              <a:t>utilizan</a:t>
            </a:r>
            <a:r>
              <a:rPr lang="en-US" altLang="en-US" sz="1800" dirty="0" smtClean="0"/>
              <a:t> para </a:t>
            </a:r>
            <a:r>
              <a:rPr lang="en-US" altLang="en-US" sz="1800" dirty="0" err="1" smtClean="0"/>
              <a:t>aplicaciones</a:t>
            </a:r>
            <a:r>
              <a:rPr lang="en-US" altLang="en-US" sz="1800" dirty="0" smtClean="0"/>
              <a:t> de </a:t>
            </a:r>
            <a:r>
              <a:rPr lang="en-US" altLang="en-US" sz="1800" dirty="0" err="1" smtClean="0"/>
              <a:t>plataformas</a:t>
            </a:r>
            <a:r>
              <a:rPr lang="en-US" altLang="en-US" sz="1800" dirty="0" smtClean="0"/>
              <a:t> marinas.</a:t>
            </a:r>
          </a:p>
          <a:p>
            <a:pPr algn="just">
              <a:lnSpc>
                <a:spcPct val="100000"/>
              </a:lnSpc>
              <a:spcBef>
                <a:spcPct val="0"/>
              </a:spcBef>
              <a:buFontTx/>
              <a:buNone/>
              <a:defRPr/>
            </a:pPr>
            <a:r>
              <a:rPr lang="en-US" altLang="en-US" sz="1800" dirty="0" err="1" smtClean="0"/>
              <a:t>Cuando</a:t>
            </a:r>
            <a:r>
              <a:rPr lang="en-US" altLang="en-US" sz="1800" dirty="0" smtClean="0"/>
              <a:t> </a:t>
            </a:r>
            <a:r>
              <a:rPr lang="en-US" altLang="en-US" sz="1800" dirty="0" err="1" smtClean="0"/>
              <a:t>una</a:t>
            </a:r>
            <a:r>
              <a:rPr lang="en-US" altLang="en-US" sz="1800" dirty="0" smtClean="0"/>
              <a:t> </a:t>
            </a:r>
            <a:r>
              <a:rPr lang="en-US" altLang="en-US" sz="1800" dirty="0" err="1" smtClean="0"/>
              <a:t>carga</a:t>
            </a:r>
            <a:r>
              <a:rPr lang="en-US" altLang="en-US" sz="1800" dirty="0" smtClean="0"/>
              <a:t> individual </a:t>
            </a:r>
            <a:r>
              <a:rPr lang="en-US" altLang="en-US" sz="1800" dirty="0" err="1" smtClean="0"/>
              <a:t>es</a:t>
            </a:r>
            <a:r>
              <a:rPr lang="en-US" altLang="en-US" sz="1800" dirty="0" smtClean="0"/>
              <a:t> un motor de </a:t>
            </a:r>
            <a:r>
              <a:rPr lang="en-US" altLang="en-US" sz="1800" dirty="0" err="1" smtClean="0"/>
              <a:t>inducción</a:t>
            </a:r>
            <a:r>
              <a:rPr lang="en-US" altLang="en-US" sz="1800" dirty="0" smtClean="0"/>
              <a:t> </a:t>
            </a:r>
            <a:r>
              <a:rPr lang="en-US" altLang="en-US" sz="1800" dirty="0" err="1" smtClean="0"/>
              <a:t>grande</a:t>
            </a:r>
            <a:r>
              <a:rPr lang="en-US" altLang="en-US" sz="1800" dirty="0" smtClean="0"/>
              <a:t> que </a:t>
            </a:r>
            <a:r>
              <a:rPr lang="en-US" altLang="en-US" sz="1800" dirty="0" err="1" smtClean="0"/>
              <a:t>arranca</a:t>
            </a:r>
            <a:r>
              <a:rPr lang="en-US" altLang="en-US" sz="1800" dirty="0" smtClean="0"/>
              <a:t> </a:t>
            </a:r>
            <a:r>
              <a:rPr lang="en-US" altLang="en-US" sz="1800" dirty="0" err="1" smtClean="0"/>
              <a:t>directamente</a:t>
            </a:r>
            <a:r>
              <a:rPr lang="en-US" altLang="en-US" sz="1800" dirty="0" smtClean="0"/>
              <a:t> </a:t>
            </a:r>
            <a:r>
              <a:rPr lang="en-US" altLang="en-US" sz="1800" dirty="0" err="1" smtClean="0"/>
              <a:t>en</a:t>
            </a:r>
            <a:r>
              <a:rPr lang="en-US" altLang="en-US" sz="1800" dirty="0" smtClean="0"/>
              <a:t> </a:t>
            </a:r>
            <a:r>
              <a:rPr lang="en-US" altLang="en-US" sz="1800" dirty="0" err="1" smtClean="0"/>
              <a:t>línea</a:t>
            </a:r>
            <a:r>
              <a:rPr lang="en-US" altLang="en-US" sz="1800" dirty="0" smtClean="0"/>
              <a:t> y </a:t>
            </a:r>
            <a:r>
              <a:rPr lang="en-US" altLang="en-US" sz="1800" dirty="0" err="1" smtClean="0"/>
              <a:t>tiene</a:t>
            </a:r>
            <a:r>
              <a:rPr lang="en-US" altLang="en-US" sz="1800" dirty="0" smtClean="0"/>
              <a:t> un largo </a:t>
            </a:r>
            <a:r>
              <a:rPr lang="en-US" altLang="en-US" sz="1800" dirty="0" err="1" smtClean="0"/>
              <a:t>tiempo</a:t>
            </a:r>
            <a:r>
              <a:rPr lang="en-US" altLang="en-US" sz="1800" dirty="0" smtClean="0"/>
              <a:t> de </a:t>
            </a:r>
            <a:r>
              <a:rPr lang="en-US" altLang="en-US" sz="1800" dirty="0" err="1" smtClean="0"/>
              <a:t>arranque</a:t>
            </a:r>
            <a:r>
              <a:rPr lang="en-US" altLang="en-US" sz="1800" dirty="0" smtClean="0"/>
              <a:t>, </a:t>
            </a:r>
            <a:r>
              <a:rPr lang="en-US" altLang="en-US" sz="1800" dirty="0" err="1" smtClean="0"/>
              <a:t>entonces</a:t>
            </a:r>
            <a:r>
              <a:rPr lang="en-US" altLang="en-US" sz="1800" dirty="0" smtClean="0"/>
              <a:t> </a:t>
            </a:r>
            <a:r>
              <a:rPr lang="en-US" altLang="en-US" sz="1800" dirty="0" err="1" smtClean="0"/>
              <a:t>los</a:t>
            </a:r>
            <a:r>
              <a:rPr lang="en-US" altLang="en-US" sz="1800" dirty="0" smtClean="0"/>
              <a:t> </a:t>
            </a:r>
            <a:r>
              <a:rPr lang="en-US" altLang="en-US" sz="1800" dirty="0" err="1" smtClean="0"/>
              <a:t>relés</a:t>
            </a:r>
            <a:r>
              <a:rPr lang="en-US" altLang="en-US" sz="1800" dirty="0" smtClean="0"/>
              <a:t> </a:t>
            </a:r>
            <a:r>
              <a:rPr lang="en-US" altLang="en-US" sz="1800" dirty="0" err="1" smtClean="0"/>
              <a:t>estándar</a:t>
            </a:r>
            <a:r>
              <a:rPr lang="en-US" altLang="en-US" sz="1800" dirty="0" smtClean="0"/>
              <a:t> o de </a:t>
            </a:r>
            <a:r>
              <a:rPr lang="en-US" altLang="en-US" sz="1800" dirty="0" err="1" smtClean="0"/>
              <a:t>tiempo</a:t>
            </a:r>
            <a:r>
              <a:rPr lang="en-US" altLang="en-US" sz="1800" dirty="0" smtClean="0"/>
              <a:t> </a:t>
            </a:r>
            <a:r>
              <a:rPr lang="en-US" altLang="en-US" sz="1800" dirty="0" err="1" smtClean="0"/>
              <a:t>muy</a:t>
            </a:r>
            <a:r>
              <a:rPr lang="en-US" altLang="en-US" sz="1800" dirty="0" smtClean="0"/>
              <a:t> </a:t>
            </a:r>
            <a:r>
              <a:rPr lang="en-US" altLang="en-US" sz="1800" dirty="0" err="1" smtClean="0"/>
              <a:t>inverso</a:t>
            </a:r>
            <a:r>
              <a:rPr lang="en-US" altLang="en-US" sz="1800" dirty="0" smtClean="0"/>
              <a:t> se </a:t>
            </a:r>
            <a:r>
              <a:rPr lang="en-US" altLang="en-US" sz="1800" dirty="0" err="1" smtClean="0"/>
              <a:t>eligen</a:t>
            </a:r>
            <a:r>
              <a:rPr lang="en-US" altLang="en-US" sz="1800" dirty="0" smtClean="0"/>
              <a:t> a menudo.</a:t>
            </a:r>
          </a:p>
          <a:p>
            <a:pPr algn="just">
              <a:lnSpc>
                <a:spcPct val="100000"/>
              </a:lnSpc>
              <a:spcBef>
                <a:spcPct val="0"/>
              </a:spcBef>
              <a:buFontTx/>
              <a:buNone/>
              <a:defRPr/>
            </a:pPr>
            <a:r>
              <a:rPr lang="en-US" altLang="en-US" sz="1800" dirty="0" smtClean="0"/>
              <a:t>Los </a:t>
            </a:r>
            <a:r>
              <a:rPr lang="en-US" altLang="en-US" sz="1800" dirty="0" err="1" smtClean="0"/>
              <a:t>relés</a:t>
            </a:r>
            <a:r>
              <a:rPr lang="en-US" altLang="en-US" sz="1800" dirty="0" smtClean="0"/>
              <a:t> </a:t>
            </a:r>
            <a:r>
              <a:rPr lang="en-US" altLang="en-US" sz="1800" dirty="0" err="1" smtClean="0"/>
              <a:t>muy</a:t>
            </a:r>
            <a:r>
              <a:rPr lang="en-US" altLang="en-US" sz="1800" dirty="0" smtClean="0"/>
              <a:t> y </a:t>
            </a:r>
            <a:r>
              <a:rPr lang="en-US" altLang="en-US" sz="1800" dirty="0" err="1" smtClean="0"/>
              <a:t>extremadamente</a:t>
            </a:r>
            <a:r>
              <a:rPr lang="en-US" altLang="en-US" sz="1800" dirty="0" smtClean="0"/>
              <a:t> </a:t>
            </a:r>
            <a:r>
              <a:rPr lang="en-US" altLang="en-US" sz="1800" dirty="0" err="1" smtClean="0"/>
              <a:t>inversos</a:t>
            </a:r>
            <a:r>
              <a:rPr lang="en-US" altLang="en-US" sz="1800" dirty="0" smtClean="0"/>
              <a:t> se </a:t>
            </a:r>
            <a:r>
              <a:rPr lang="en-US" altLang="en-US" sz="1800" dirty="0" err="1" smtClean="0"/>
              <a:t>utilizan</a:t>
            </a:r>
            <a:r>
              <a:rPr lang="en-US" altLang="en-US" sz="1800" dirty="0" smtClean="0"/>
              <a:t> en </a:t>
            </a:r>
            <a:r>
              <a:rPr lang="en-US" altLang="en-US" sz="1800" dirty="0" err="1" smtClean="0"/>
              <a:t>sistemas</a:t>
            </a:r>
            <a:r>
              <a:rPr lang="en-US" altLang="en-US" sz="1800" dirty="0" smtClean="0"/>
              <a:t> </a:t>
            </a:r>
            <a:r>
              <a:rPr lang="en-US" altLang="en-US" sz="1800" dirty="0" err="1" smtClean="0"/>
              <a:t>donde</a:t>
            </a:r>
            <a:r>
              <a:rPr lang="en-US" altLang="en-US" sz="1800" dirty="0" smtClean="0"/>
              <a:t> el </a:t>
            </a:r>
            <a:r>
              <a:rPr lang="en-US" altLang="en-US" sz="1800" dirty="0" err="1" smtClean="0"/>
              <a:t>nivel</a:t>
            </a:r>
            <a:r>
              <a:rPr lang="en-US" altLang="en-US" sz="1800" dirty="0" smtClean="0"/>
              <a:t> de </a:t>
            </a:r>
            <a:r>
              <a:rPr lang="en-US" altLang="en-US" sz="1800" dirty="0" err="1" smtClean="0"/>
              <a:t>falla</a:t>
            </a:r>
            <a:r>
              <a:rPr lang="en-US" altLang="en-US" sz="1800" dirty="0" smtClean="0"/>
              <a:t> </a:t>
            </a:r>
            <a:r>
              <a:rPr lang="en-US" altLang="en-US" sz="1800" dirty="0" err="1" smtClean="0"/>
              <a:t>aguas</a:t>
            </a:r>
            <a:r>
              <a:rPr lang="en-US" altLang="en-US" sz="1800" dirty="0" smtClean="0"/>
              <a:t> </a:t>
            </a:r>
            <a:r>
              <a:rPr lang="en-US" altLang="en-US" sz="1800" dirty="0" err="1" smtClean="0"/>
              <a:t>abajo</a:t>
            </a:r>
            <a:r>
              <a:rPr lang="en-US" altLang="en-US" sz="1800" dirty="0" smtClean="0"/>
              <a:t> es </a:t>
            </a:r>
            <a:r>
              <a:rPr lang="en-US" altLang="en-US" sz="1800" dirty="0" err="1" smtClean="0"/>
              <a:t>bajo</a:t>
            </a:r>
            <a:r>
              <a:rPr lang="en-US" altLang="en-US" sz="1800" dirty="0" smtClean="0"/>
              <a:t> en </a:t>
            </a:r>
            <a:r>
              <a:rPr lang="en-US" altLang="en-US" sz="1800" dirty="0" err="1" smtClean="0"/>
              <a:t>comparación</a:t>
            </a:r>
            <a:r>
              <a:rPr lang="en-US" altLang="en-US" sz="1800" dirty="0" smtClean="0"/>
              <a:t> con el </a:t>
            </a:r>
            <a:r>
              <a:rPr lang="en-US" altLang="en-US" sz="1800" dirty="0" err="1" smtClean="0"/>
              <a:t>disponible</a:t>
            </a:r>
            <a:r>
              <a:rPr lang="en-US" altLang="en-US" sz="1800" dirty="0" smtClean="0"/>
              <a:t> en el </a:t>
            </a:r>
            <a:r>
              <a:rPr lang="en-US" altLang="en-US" sz="1800" dirty="0" err="1" smtClean="0"/>
              <a:t>punto</a:t>
            </a:r>
            <a:r>
              <a:rPr lang="en-US" altLang="en-US" sz="1800" dirty="0" smtClean="0"/>
              <a:t> de </a:t>
            </a:r>
            <a:r>
              <a:rPr lang="en-US" altLang="en-US" sz="1800" dirty="0" err="1" smtClean="0"/>
              <a:t>suministro</a:t>
            </a:r>
            <a:r>
              <a:rPr lang="en-US" altLang="en-US" sz="1800" dirty="0" smtClean="0"/>
              <a:t> principal, </a:t>
            </a:r>
            <a:r>
              <a:rPr lang="en-US" altLang="en-US" sz="1800" dirty="0" err="1" smtClean="0"/>
              <a:t>p.ej</a:t>
            </a:r>
            <a:r>
              <a:rPr lang="en-US" altLang="en-US" sz="1800" dirty="0" smtClean="0"/>
              <a:t>. un </a:t>
            </a:r>
            <a:r>
              <a:rPr lang="en-US" altLang="en-US" sz="1800" dirty="0" err="1" smtClean="0"/>
              <a:t>tablero</a:t>
            </a:r>
            <a:r>
              <a:rPr lang="en-US" altLang="en-US" sz="1800" dirty="0" smtClean="0"/>
              <a:t> de </a:t>
            </a:r>
            <a:r>
              <a:rPr lang="en-US" altLang="en-US" sz="1800" dirty="0" err="1" smtClean="0"/>
              <a:t>distribución</a:t>
            </a:r>
            <a:r>
              <a:rPr lang="en-US" altLang="en-US" sz="1800" dirty="0" smtClean="0"/>
              <a:t> principal del </a:t>
            </a:r>
            <a:r>
              <a:rPr lang="en-US" altLang="en-US" sz="1800" dirty="0" err="1" smtClean="0"/>
              <a:t>generador</a:t>
            </a:r>
            <a:r>
              <a:rPr lang="en-US" altLang="en-US" sz="1800" dirty="0" smtClean="0"/>
              <a:t>.</a:t>
            </a:r>
          </a:p>
          <a:p>
            <a:pPr algn="just">
              <a:lnSpc>
                <a:spcPct val="100000"/>
              </a:lnSpc>
              <a:spcBef>
                <a:spcPct val="0"/>
              </a:spcBef>
              <a:buFontTx/>
              <a:buNone/>
              <a:defRPr/>
            </a:pPr>
            <a:r>
              <a:rPr lang="en-US" altLang="en-US" sz="1800" dirty="0" err="1" smtClean="0"/>
              <a:t>También</a:t>
            </a:r>
            <a:r>
              <a:rPr lang="en-US" altLang="en-US" sz="1800" dirty="0" smtClean="0"/>
              <a:t> se </a:t>
            </a:r>
            <a:r>
              <a:rPr lang="en-US" altLang="en-US" sz="1800" dirty="0" err="1" smtClean="0"/>
              <a:t>utilizan</a:t>
            </a:r>
            <a:r>
              <a:rPr lang="en-US" altLang="en-US" sz="1800" dirty="0" smtClean="0"/>
              <a:t> </a:t>
            </a:r>
            <a:r>
              <a:rPr lang="en-US" altLang="en-US" sz="1800" dirty="0" err="1" smtClean="0"/>
              <a:t>cuando</a:t>
            </a:r>
            <a:r>
              <a:rPr lang="en-US" altLang="en-US" sz="1800" dirty="0" smtClean="0"/>
              <a:t> </a:t>
            </a:r>
            <a:r>
              <a:rPr lang="en-US" altLang="en-US" sz="1800" dirty="0" err="1" smtClean="0"/>
              <a:t>es</a:t>
            </a:r>
            <a:r>
              <a:rPr lang="en-US" altLang="en-US" sz="1800" dirty="0" smtClean="0"/>
              <a:t> </a:t>
            </a:r>
            <a:r>
              <a:rPr lang="en-US" altLang="en-US" sz="1800" dirty="0" err="1" smtClean="0"/>
              <a:t>necesaria</a:t>
            </a:r>
            <a:r>
              <a:rPr lang="en-US" altLang="en-US" sz="1800" dirty="0" smtClean="0"/>
              <a:t> la </a:t>
            </a:r>
            <a:r>
              <a:rPr lang="en-US" altLang="en-US" sz="1800" dirty="0" err="1" smtClean="0"/>
              <a:t>coordinación</a:t>
            </a:r>
            <a:r>
              <a:rPr lang="en-US" altLang="en-US" sz="1800" dirty="0" smtClean="0"/>
              <a:t> con </a:t>
            </a:r>
            <a:r>
              <a:rPr lang="en-US" altLang="en-US" sz="1800" dirty="0" err="1" smtClean="0"/>
              <a:t>fusibles</a:t>
            </a:r>
            <a:r>
              <a:rPr lang="en-US" altLang="en-US" sz="1800" dirty="0" smtClean="0"/>
              <a:t> </a:t>
            </a:r>
            <a:r>
              <a:rPr lang="en-US" altLang="en-US" sz="1800" dirty="0" err="1" smtClean="0"/>
              <a:t>aguas</a:t>
            </a:r>
            <a:r>
              <a:rPr lang="en-US" altLang="en-US" sz="1800" dirty="0" smtClean="0"/>
              <a:t> </a:t>
            </a:r>
            <a:r>
              <a:rPr lang="en-US" altLang="en-US" sz="1800" dirty="0" err="1" smtClean="0"/>
              <a:t>arriba</a:t>
            </a:r>
            <a:r>
              <a:rPr lang="en-US" altLang="en-US" sz="1800" dirty="0" smtClean="0"/>
              <a:t> o </a:t>
            </a:r>
            <a:r>
              <a:rPr lang="en-US" altLang="en-US" sz="1800" dirty="0" err="1" smtClean="0"/>
              <a:t>aguas</a:t>
            </a:r>
            <a:r>
              <a:rPr lang="en-US" altLang="en-US" sz="1800" dirty="0" smtClean="0"/>
              <a:t> </a:t>
            </a:r>
            <a:r>
              <a:rPr lang="en-US" altLang="en-US" sz="1800" dirty="0" err="1" smtClean="0"/>
              <a:t>abajo</a:t>
            </a:r>
            <a:r>
              <a:rPr lang="en-US" altLang="en-US" sz="1800" dirty="0" smtClean="0"/>
              <a:t>.</a:t>
            </a:r>
          </a:p>
          <a:p>
            <a:pPr algn="just">
              <a:lnSpc>
                <a:spcPct val="100000"/>
              </a:lnSpc>
              <a:spcBef>
                <a:spcPct val="0"/>
              </a:spcBef>
              <a:buFontTx/>
              <a:buNone/>
              <a:defRPr/>
            </a:pPr>
            <a:r>
              <a:rPr lang="en-US" altLang="en-US" sz="1800" dirty="0" smtClean="0"/>
              <a:t>Los </a:t>
            </a:r>
            <a:r>
              <a:rPr lang="en-US" altLang="en-US" sz="1800" dirty="0" err="1" smtClean="0"/>
              <a:t>relés</a:t>
            </a:r>
            <a:r>
              <a:rPr lang="en-US" altLang="en-US" sz="1800" dirty="0" smtClean="0"/>
              <a:t> </a:t>
            </a:r>
            <a:r>
              <a:rPr lang="en-US" altLang="en-US" sz="1800" dirty="0" err="1" smtClean="0"/>
              <a:t>extremadamente</a:t>
            </a:r>
            <a:r>
              <a:rPr lang="en-US" altLang="en-US" sz="1800" dirty="0" smtClean="0"/>
              <a:t> </a:t>
            </a:r>
            <a:r>
              <a:rPr lang="en-US" altLang="en-US" sz="1800" dirty="0" err="1" smtClean="0"/>
              <a:t>inversos</a:t>
            </a:r>
            <a:r>
              <a:rPr lang="en-US" altLang="en-US" sz="1800" dirty="0" smtClean="0"/>
              <a:t> </a:t>
            </a:r>
            <a:r>
              <a:rPr lang="en-US" altLang="en-US" sz="1800" dirty="0" err="1" smtClean="0"/>
              <a:t>tienen</a:t>
            </a:r>
            <a:r>
              <a:rPr lang="en-US" altLang="en-US" sz="1800" dirty="0" smtClean="0"/>
              <a:t> </a:t>
            </a:r>
            <a:r>
              <a:rPr lang="en-US" altLang="en-US" sz="1800" dirty="0" err="1" smtClean="0"/>
              <a:t>una</a:t>
            </a:r>
            <a:r>
              <a:rPr lang="en-US" altLang="en-US" sz="1800" dirty="0" smtClean="0"/>
              <a:t> </a:t>
            </a:r>
            <a:r>
              <a:rPr lang="en-US" altLang="en-US" sz="1800" dirty="0" err="1" smtClean="0"/>
              <a:t>característica</a:t>
            </a:r>
            <a:r>
              <a:rPr lang="en-US" altLang="en-US" sz="1800" dirty="0" smtClean="0"/>
              <a:t> de ley del </a:t>
            </a:r>
            <a:r>
              <a:rPr lang="en-US" altLang="en-US" sz="1800" dirty="0" err="1" smtClean="0"/>
              <a:t>cuadrado</a:t>
            </a:r>
            <a:r>
              <a:rPr lang="en-US" altLang="en-US" sz="1800" dirty="0" smtClean="0"/>
              <a:t> </a:t>
            </a:r>
            <a:r>
              <a:rPr lang="en-US" altLang="en-US" sz="1800" dirty="0" err="1" smtClean="0"/>
              <a:t>inverso</a:t>
            </a:r>
            <a:r>
              <a:rPr lang="en-US" altLang="en-US" sz="1800" dirty="0" smtClean="0"/>
              <a:t>, que </a:t>
            </a:r>
            <a:r>
              <a:rPr lang="en-US" altLang="en-US" sz="1800" dirty="0" err="1" smtClean="0"/>
              <a:t>predomina</a:t>
            </a:r>
            <a:r>
              <a:rPr lang="en-US" altLang="en-US" sz="1800" dirty="0" smtClean="0"/>
              <a:t> </a:t>
            </a:r>
            <a:r>
              <a:rPr lang="en-US" altLang="en-US" sz="1800" dirty="0" err="1" smtClean="0"/>
              <a:t>en</a:t>
            </a:r>
            <a:r>
              <a:rPr lang="en-US" altLang="en-US" sz="1800" dirty="0" smtClean="0"/>
              <a:t> </a:t>
            </a:r>
            <a:r>
              <a:rPr lang="en-US" altLang="en-US" sz="1800" dirty="0" err="1" smtClean="0"/>
              <a:t>altas</a:t>
            </a:r>
            <a:r>
              <a:rPr lang="en-US" altLang="en-US" sz="1800" dirty="0" smtClean="0"/>
              <a:t> </a:t>
            </a:r>
            <a:r>
              <a:rPr lang="en-US" altLang="en-US" sz="1800" dirty="0" err="1" smtClean="0"/>
              <a:t>corrientes</a:t>
            </a:r>
            <a:r>
              <a:rPr lang="en-US" altLang="en-US" sz="1800" dirty="0" smtClean="0"/>
              <a:t> de </a:t>
            </a:r>
            <a:r>
              <a:rPr lang="en-US" altLang="en-US" sz="1800" dirty="0" err="1" smtClean="0"/>
              <a:t>falla</a:t>
            </a:r>
            <a:r>
              <a:rPr lang="en-US" altLang="en-US" sz="1800" dirty="0" smtClean="0"/>
              <a:t>. </a:t>
            </a:r>
            <a:r>
              <a:rPr lang="en-US" altLang="en-US" sz="1800" dirty="0" err="1" smtClean="0"/>
              <a:t>Por</a:t>
            </a:r>
            <a:r>
              <a:rPr lang="en-US" altLang="en-US" sz="1800" dirty="0" smtClean="0"/>
              <a:t> lo </a:t>
            </a:r>
            <a:r>
              <a:rPr lang="en-US" altLang="en-US" sz="1800" dirty="0" err="1" smtClean="0"/>
              <a:t>tanto</a:t>
            </a:r>
            <a:r>
              <a:rPr lang="en-US" altLang="en-US" sz="1800" dirty="0" smtClean="0"/>
              <a:t>, coincide </a:t>
            </a:r>
            <a:r>
              <a:rPr lang="en-US" altLang="en-US" sz="1800" dirty="0" err="1" smtClean="0"/>
              <a:t>estrechamente</a:t>
            </a:r>
            <a:r>
              <a:rPr lang="en-US" altLang="en-US" sz="1800" dirty="0" smtClean="0"/>
              <a:t> con las </a:t>
            </a:r>
            <a:r>
              <a:rPr lang="en-US" altLang="en-US" sz="1800" dirty="0" err="1" smtClean="0"/>
              <a:t>características</a:t>
            </a:r>
            <a:r>
              <a:rPr lang="en-US" altLang="en-US" sz="1800" dirty="0" smtClean="0"/>
              <a:t> I²t de cables, </a:t>
            </a:r>
            <a:r>
              <a:rPr lang="en-US" altLang="en-US" sz="1800" dirty="0" err="1" smtClean="0"/>
              <a:t>motores</a:t>
            </a:r>
            <a:r>
              <a:rPr lang="en-US" altLang="en-US" sz="1800" dirty="0" smtClean="0"/>
              <a:t>, </a:t>
            </a:r>
            <a:r>
              <a:rPr lang="en-US" altLang="en-US" sz="1800" dirty="0" err="1" smtClean="0"/>
              <a:t>transformadores</a:t>
            </a:r>
            <a:r>
              <a:rPr lang="en-US" altLang="en-US" sz="1800" dirty="0" smtClean="0"/>
              <a:t>, NER, etc.</a:t>
            </a:r>
          </a:p>
          <a:p>
            <a:pPr algn="just">
              <a:lnSpc>
                <a:spcPct val="100000"/>
              </a:lnSpc>
              <a:spcBef>
                <a:spcPct val="0"/>
              </a:spcBef>
              <a:buFontTx/>
              <a:buNone/>
              <a:defRPr/>
            </a:pPr>
            <a:endParaRPr lang="es-ES" altLang="en-US" sz="1800" dirty="0" smtClean="0"/>
          </a:p>
        </p:txBody>
      </p:sp>
    </p:spTree>
    <p:extLst>
      <p:ext uri="{BB962C8B-B14F-4D97-AF65-F5344CB8AC3E}">
        <p14:creationId xmlns:p14="http://schemas.microsoft.com/office/powerpoint/2010/main" val="14645024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ángulo 1"/>
          <p:cNvSpPr>
            <a:spLocks noChangeArrowheads="1"/>
          </p:cNvSpPr>
          <p:nvPr/>
        </p:nvSpPr>
        <p:spPr bwMode="auto">
          <a:xfrm>
            <a:off x="287338" y="192088"/>
            <a:ext cx="11525250"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dirty="0"/>
              <a:t>12.4.1.1 </a:t>
            </a:r>
            <a:r>
              <a:rPr lang="en-US" altLang="en-US" sz="1800" b="1" dirty="0" err="1"/>
              <a:t>Comparación</a:t>
            </a:r>
            <a:r>
              <a:rPr lang="en-US" altLang="en-US" sz="1800" b="1" dirty="0"/>
              <a:t> de </a:t>
            </a:r>
            <a:r>
              <a:rPr lang="en-US" altLang="en-US" sz="1800" b="1" dirty="0" err="1"/>
              <a:t>curvas</a:t>
            </a:r>
            <a:r>
              <a:rPr lang="en-US" altLang="en-US" sz="1800" b="1" dirty="0"/>
              <a:t> de </a:t>
            </a:r>
            <a:r>
              <a:rPr lang="en-US" altLang="en-US" sz="1800" b="1" dirty="0" err="1"/>
              <a:t>tiempo</a:t>
            </a:r>
            <a:r>
              <a:rPr lang="en-US" altLang="en-US" sz="1800" b="1" dirty="0"/>
              <a:t> </a:t>
            </a:r>
            <a:r>
              <a:rPr lang="en-US" altLang="en-US" sz="1800" b="1" dirty="0" err="1"/>
              <a:t>inverso</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Antes de que se </a:t>
            </a:r>
            <a:r>
              <a:rPr lang="en-US" altLang="en-US" sz="1800" dirty="0" err="1"/>
              <a:t>desarrollaran</a:t>
            </a:r>
            <a:r>
              <a:rPr lang="en-US" altLang="en-US" sz="1800" dirty="0"/>
              <a:t> </a:t>
            </a:r>
            <a:r>
              <a:rPr lang="en-US" altLang="en-US" sz="1800" dirty="0" err="1"/>
              <a:t>los</a:t>
            </a:r>
            <a:r>
              <a:rPr lang="en-US" altLang="en-US" sz="1800" dirty="0"/>
              <a:t> </a:t>
            </a:r>
            <a:r>
              <a:rPr lang="en-US" altLang="en-US" sz="1800" dirty="0" err="1"/>
              <a:t>relés</a:t>
            </a:r>
            <a:r>
              <a:rPr lang="en-US" altLang="en-US" sz="1800" dirty="0"/>
              <a:t> </a:t>
            </a:r>
            <a:r>
              <a:rPr lang="en-US" altLang="en-US" sz="1800" dirty="0" err="1"/>
              <a:t>electrónicos</a:t>
            </a:r>
            <a:r>
              <a:rPr lang="en-US" altLang="en-US" sz="1800" dirty="0"/>
              <a:t>, se </a:t>
            </a:r>
            <a:r>
              <a:rPr lang="en-US" altLang="en-US" sz="1800" dirty="0" err="1"/>
              <a:t>tomaba</a:t>
            </a:r>
            <a:r>
              <a:rPr lang="en-US" altLang="en-US" sz="1800" dirty="0"/>
              <a:t> </a:t>
            </a:r>
            <a:r>
              <a:rPr lang="en-US" altLang="en-US" sz="1800" dirty="0" err="1"/>
              <a:t>como</a:t>
            </a:r>
            <a:r>
              <a:rPr lang="en-US" altLang="en-US" sz="1800" dirty="0"/>
              <a:t> </a:t>
            </a:r>
            <a:r>
              <a:rPr lang="en-US" altLang="en-US" sz="1800" dirty="0" err="1"/>
              <a:t>referencia</a:t>
            </a:r>
            <a:r>
              <a:rPr lang="en-US" altLang="en-US" sz="1800" dirty="0"/>
              <a:t> la </a:t>
            </a:r>
            <a:r>
              <a:rPr lang="en-US" altLang="en-US" sz="1800" dirty="0" err="1"/>
              <a:t>característica</a:t>
            </a:r>
            <a:r>
              <a:rPr lang="en-US" altLang="en-US" sz="1800" dirty="0"/>
              <a:t> </a:t>
            </a:r>
            <a:r>
              <a:rPr lang="en-US" altLang="en-US" sz="1800" dirty="0" err="1"/>
              <a:t>inversa</a:t>
            </a:r>
            <a:r>
              <a:rPr lang="en-US" altLang="en-US" sz="1800" dirty="0"/>
              <a:t> </a:t>
            </a:r>
            <a:r>
              <a:rPr lang="en-US" altLang="en-US" sz="1800" dirty="0" err="1"/>
              <a:t>estándar</a:t>
            </a:r>
            <a:r>
              <a:rPr lang="en-US" altLang="en-US" sz="1800" dirty="0"/>
              <a:t>, </a:t>
            </a:r>
            <a:r>
              <a:rPr lang="en-US" altLang="en-US" sz="1800" dirty="0" err="1"/>
              <a:t>p.ej</a:t>
            </a:r>
            <a:r>
              <a:rPr lang="en-US" altLang="en-US" sz="1800" dirty="0" smtClean="0"/>
              <a:t>. </a:t>
            </a:r>
            <a:r>
              <a:rPr lang="en-US" altLang="en-US" sz="1800" dirty="0" err="1" smtClean="0"/>
              <a:t>en</a:t>
            </a:r>
            <a:r>
              <a:rPr lang="en-US" altLang="en-US" sz="1800" dirty="0" smtClean="0"/>
              <a:t> </a:t>
            </a:r>
            <a:r>
              <a:rPr lang="en-US" altLang="en-US" sz="1800" dirty="0"/>
              <a:t>BS142 para la </a:t>
            </a:r>
            <a:r>
              <a:rPr lang="en-US" altLang="en-US" sz="1800" dirty="0" err="1"/>
              <a:t>práctica</a:t>
            </a:r>
            <a:r>
              <a:rPr lang="en-US" altLang="en-US" sz="1800" dirty="0"/>
              <a:t> </a:t>
            </a:r>
            <a:r>
              <a:rPr lang="en-US" altLang="en-US" sz="1800" dirty="0" err="1"/>
              <a:t>en</a:t>
            </a:r>
            <a:r>
              <a:rPr lang="en-US" altLang="en-US" sz="1800" dirty="0"/>
              <a:t> el </a:t>
            </a:r>
            <a:r>
              <a:rPr lang="en-US" altLang="en-US" sz="1800" dirty="0" err="1"/>
              <a:t>Reino</a:t>
            </a:r>
            <a:r>
              <a:rPr lang="en-US" altLang="en-US" sz="1800" dirty="0"/>
              <a:t> </a:t>
            </a:r>
            <a:r>
              <a:rPr lang="en-US" altLang="en-US" sz="1800" dirty="0" err="1"/>
              <a:t>Unido</a:t>
            </a:r>
            <a:r>
              <a:rPr lang="en-US" altLang="en-US" sz="1800" dirty="0"/>
              <a:t>. Se </a:t>
            </a:r>
            <a:r>
              <a:rPr lang="en-US" altLang="en-US" sz="1800" dirty="0" err="1"/>
              <a:t>eligió</a:t>
            </a:r>
            <a:r>
              <a:rPr lang="en-US" altLang="en-US" sz="1800" dirty="0"/>
              <a:t> un </a:t>
            </a:r>
            <a:r>
              <a:rPr lang="en-US" altLang="en-US" sz="1800" dirty="0" err="1"/>
              <a:t>punto</a:t>
            </a:r>
            <a:r>
              <a:rPr lang="en-US" altLang="en-US" sz="1800" dirty="0"/>
              <a:t> de la </a:t>
            </a:r>
            <a:r>
              <a:rPr lang="en-US" altLang="en-US" sz="1800" dirty="0" err="1"/>
              <a:t>característica</a:t>
            </a:r>
            <a:r>
              <a:rPr lang="en-US" altLang="en-US" sz="1800" dirty="0"/>
              <a:t> para la </a:t>
            </a:r>
            <a:r>
              <a:rPr lang="en-US" altLang="en-US" sz="1800" dirty="0" err="1"/>
              <a:t>comparación</a:t>
            </a:r>
            <a:r>
              <a:rPr lang="en-US" altLang="en-US" sz="1800" dirty="0"/>
              <a:t> con </a:t>
            </a:r>
            <a:r>
              <a:rPr lang="en-US" altLang="en-US" sz="1800" dirty="0" err="1"/>
              <a:t>otros</a:t>
            </a:r>
            <a:r>
              <a:rPr lang="en-US" altLang="en-US" sz="1800" dirty="0"/>
              <a:t>, </a:t>
            </a:r>
            <a:r>
              <a:rPr lang="en-US" altLang="en-US" sz="1800" dirty="0" err="1"/>
              <a:t>p.ej</a:t>
            </a:r>
            <a:r>
              <a:rPr lang="en-US" altLang="en-US" sz="1800" dirty="0"/>
              <a:t>. </a:t>
            </a:r>
            <a:r>
              <a:rPr lang="en-US" altLang="en-US" sz="1800" dirty="0" err="1"/>
              <a:t>extremadamente</a:t>
            </a:r>
            <a:r>
              <a:rPr lang="en-US" altLang="en-US" sz="1800" dirty="0"/>
              <a:t> </a:t>
            </a:r>
            <a:r>
              <a:rPr lang="en-US" altLang="en-US" sz="1800" dirty="0" err="1"/>
              <a:t>inversa</a:t>
            </a:r>
            <a:r>
              <a:rPr lang="en-US" altLang="en-US" sz="1800" dirty="0"/>
              <a:t>. El </a:t>
            </a:r>
            <a:r>
              <a:rPr lang="en-US" altLang="en-US" sz="1800" dirty="0" err="1"/>
              <a:t>punto</a:t>
            </a:r>
            <a:r>
              <a:rPr lang="en-US" altLang="en-US" sz="1800" dirty="0"/>
              <a:t> de </a:t>
            </a:r>
            <a:r>
              <a:rPr lang="en-US" altLang="en-US" sz="1800" dirty="0" err="1"/>
              <a:t>referencia</a:t>
            </a:r>
            <a:r>
              <a:rPr lang="en-US" altLang="en-US" sz="1800" dirty="0"/>
              <a:t> </a:t>
            </a:r>
            <a:r>
              <a:rPr lang="en-US" altLang="en-US" sz="1800" dirty="0" err="1"/>
              <a:t>fue</a:t>
            </a:r>
            <a:r>
              <a:rPr lang="en-US" altLang="en-US" sz="1800" dirty="0"/>
              <a:t> 10 </a:t>
            </a:r>
            <a:r>
              <a:rPr lang="en-US" altLang="en-US" sz="1800" dirty="0" err="1"/>
              <a:t>veces</a:t>
            </a:r>
            <a:r>
              <a:rPr lang="en-US" altLang="en-US" sz="1800" dirty="0"/>
              <a:t> la </a:t>
            </a:r>
            <a:r>
              <a:rPr lang="en-US" altLang="en-US" sz="1800" dirty="0" err="1"/>
              <a:t>corriente</a:t>
            </a:r>
            <a:r>
              <a:rPr lang="en-US" altLang="en-US" sz="1800" dirty="0"/>
              <a:t> nominal del </a:t>
            </a:r>
            <a:r>
              <a:rPr lang="en-US" altLang="en-US" sz="1800" dirty="0" err="1"/>
              <a:t>relé</a:t>
            </a:r>
            <a:r>
              <a:rPr lang="en-US" altLang="en-US" sz="1800" dirty="0"/>
              <a:t> y un </a:t>
            </a:r>
            <a:r>
              <a:rPr lang="en-US" altLang="en-US" sz="1800" dirty="0" err="1"/>
              <a:t>tiempo</a:t>
            </a:r>
            <a:r>
              <a:rPr lang="en-US" altLang="en-US" sz="1800" dirty="0"/>
              <a:t> de </a:t>
            </a:r>
            <a:r>
              <a:rPr lang="en-US" altLang="en-US" sz="1800" dirty="0" err="1"/>
              <a:t>funcionamiento</a:t>
            </a:r>
            <a:r>
              <a:rPr lang="en-US" altLang="en-US" sz="1800" dirty="0"/>
              <a:t> de 3 s.</a:t>
            </a:r>
          </a:p>
          <a:p>
            <a:pPr algn="just">
              <a:lnSpc>
                <a:spcPct val="100000"/>
              </a:lnSpc>
              <a:spcBef>
                <a:spcPct val="0"/>
              </a:spcBef>
              <a:buFontTx/>
              <a:buNone/>
            </a:pPr>
            <a:r>
              <a:rPr lang="en-US" altLang="en-US" sz="1800" dirty="0"/>
              <a:t>La </a:t>
            </a:r>
            <a:r>
              <a:rPr lang="en-US" altLang="en-US" sz="1800" dirty="0" err="1"/>
              <a:t>mayoría</a:t>
            </a:r>
            <a:r>
              <a:rPr lang="en-US" altLang="en-US" sz="1800" dirty="0"/>
              <a:t> de la </a:t>
            </a:r>
            <a:r>
              <a:rPr lang="en-US" altLang="en-US" sz="1800" dirty="0" err="1"/>
              <a:t>literatura</a:t>
            </a:r>
            <a:r>
              <a:rPr lang="en-US" altLang="en-US" sz="1800" dirty="0"/>
              <a:t> </a:t>
            </a:r>
            <a:r>
              <a:rPr lang="en-US" altLang="en-US" sz="1800" dirty="0" err="1"/>
              <a:t>sobre</a:t>
            </a:r>
            <a:r>
              <a:rPr lang="en-US" altLang="en-US" sz="1800" dirty="0"/>
              <a:t> </a:t>
            </a:r>
            <a:r>
              <a:rPr lang="en-US" altLang="en-US" sz="1800" dirty="0" err="1"/>
              <a:t>relés</a:t>
            </a:r>
            <a:r>
              <a:rPr lang="en-US" altLang="en-US" sz="1800" dirty="0"/>
              <a:t> </a:t>
            </a:r>
            <a:r>
              <a:rPr lang="en-US" altLang="en-US" sz="1800" dirty="0" err="1"/>
              <a:t>modernos</a:t>
            </a:r>
            <a:r>
              <a:rPr lang="en-US" altLang="en-US" sz="1800" dirty="0"/>
              <a:t> y la IEC 60255 no </a:t>
            </a:r>
            <a:r>
              <a:rPr lang="en-US" altLang="en-US" sz="1800" dirty="0" err="1"/>
              <a:t>comparan</a:t>
            </a:r>
            <a:r>
              <a:rPr lang="en-US" altLang="en-US" sz="1800" dirty="0"/>
              <a:t> las </a:t>
            </a:r>
            <a:r>
              <a:rPr lang="en-US" altLang="en-US" sz="1800" dirty="0" err="1"/>
              <a:t>características</a:t>
            </a:r>
            <a:r>
              <a:rPr lang="en-US" altLang="en-US" sz="1800" dirty="0"/>
              <a:t> de </a:t>
            </a:r>
            <a:r>
              <a:rPr lang="en-US" altLang="en-US" sz="1800" dirty="0" err="1"/>
              <a:t>esta</a:t>
            </a:r>
            <a:r>
              <a:rPr lang="en-US" altLang="en-US" sz="1800" dirty="0"/>
              <a:t> </a:t>
            </a:r>
            <a:r>
              <a:rPr lang="en-US" altLang="en-US" sz="1800" dirty="0" err="1" smtClean="0"/>
              <a:t>manera</a:t>
            </a:r>
            <a:r>
              <a:rPr lang="en-US" altLang="en-US" sz="1800" dirty="0" smtClean="0"/>
              <a:t> </a:t>
            </a:r>
            <a:r>
              <a:rPr lang="en-US" altLang="en-US" sz="1800" dirty="0" err="1" smtClean="0"/>
              <a:t>En</a:t>
            </a:r>
            <a:r>
              <a:rPr lang="en-US" altLang="en-US" sz="1800" dirty="0" smtClean="0"/>
              <a:t> </a:t>
            </a:r>
            <a:r>
              <a:rPr lang="en-US" altLang="en-US" sz="1800" dirty="0" err="1"/>
              <a:t>cambio</a:t>
            </a:r>
            <a:r>
              <a:rPr lang="en-US" altLang="en-US" sz="1800" dirty="0"/>
              <a:t>, </a:t>
            </a:r>
            <a:r>
              <a:rPr lang="en-US" altLang="en-US" sz="1800" dirty="0" err="1"/>
              <a:t>usan</a:t>
            </a:r>
            <a:r>
              <a:rPr lang="en-US" altLang="en-US" sz="1800" dirty="0"/>
              <a:t> </a:t>
            </a:r>
            <a:r>
              <a:rPr lang="en-US" altLang="en-US" sz="1800" dirty="0" err="1"/>
              <a:t>una</a:t>
            </a:r>
            <a:r>
              <a:rPr lang="en-US" altLang="en-US" sz="1800" dirty="0"/>
              <a:t> </a:t>
            </a:r>
            <a:r>
              <a:rPr lang="en-US" altLang="en-US" sz="1800" dirty="0" err="1"/>
              <a:t>fórmula</a:t>
            </a:r>
            <a:r>
              <a:rPr lang="en-US" altLang="en-US" sz="1800" dirty="0"/>
              <a:t> </a:t>
            </a:r>
            <a:r>
              <a:rPr lang="en-US" altLang="en-US" sz="1800" dirty="0" err="1"/>
              <a:t>estandarizada</a:t>
            </a:r>
            <a:r>
              <a:rPr lang="en-US" altLang="en-US" sz="1800" dirty="0"/>
              <a:t> para </a:t>
            </a:r>
            <a:r>
              <a:rPr lang="en-US" altLang="en-US" sz="1800" dirty="0" err="1"/>
              <a:t>cada</a:t>
            </a:r>
            <a:r>
              <a:rPr lang="en-US" altLang="en-US" sz="1800" dirty="0"/>
              <a:t> </a:t>
            </a:r>
            <a:r>
              <a:rPr lang="en-US" altLang="en-US" sz="1800" dirty="0" err="1"/>
              <a:t>relé</a:t>
            </a:r>
            <a:r>
              <a:rPr lang="en-US" altLang="en-US" sz="1800" dirty="0"/>
              <a:t>,</a:t>
            </a:r>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n-US" altLang="en-US" sz="1800" dirty="0"/>
          </a:p>
          <a:p>
            <a:pPr algn="just">
              <a:lnSpc>
                <a:spcPct val="100000"/>
              </a:lnSpc>
              <a:spcBef>
                <a:spcPct val="0"/>
              </a:spcBef>
              <a:buFontTx/>
              <a:buNone/>
            </a:pPr>
            <a:endParaRPr lang="en-US" altLang="en-US" sz="1800" dirty="0"/>
          </a:p>
        </p:txBody>
      </p:sp>
      <p:pic>
        <p:nvPicPr>
          <p:cNvPr id="584707"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5463" y="2500313"/>
            <a:ext cx="55245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4708" name="Rectángulo 2"/>
          <p:cNvSpPr>
            <a:spLocks noChangeArrowheads="1"/>
          </p:cNvSpPr>
          <p:nvPr/>
        </p:nvSpPr>
        <p:spPr bwMode="auto">
          <a:xfrm>
            <a:off x="6288088" y="2500313"/>
            <a:ext cx="55245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a:t>Donde el numerador es una constante que cae dentro del rango del multiplicador de tiempo del relé.</a:t>
            </a:r>
          </a:p>
          <a:p>
            <a:pPr algn="just">
              <a:lnSpc>
                <a:spcPct val="100000"/>
              </a:lnSpc>
              <a:spcBef>
                <a:spcPct val="0"/>
              </a:spcBef>
              <a:buFontTx/>
              <a:buNone/>
            </a:pPr>
            <a:r>
              <a:rPr lang="en-US" altLang="en-US" sz="1800"/>
              <a:t>Si el numerador se modifica 'temporalmente', las características se pueden comparar de manera similar al método más antiguo de BS142. Se puede hacer una buena comparación pictórica eligiendo elpunto común para estar en 5 veces la corriente nominal y 5 s de tiempo de operación. Los numeradores modificados son</a:t>
            </a:r>
          </a:p>
          <a:p>
            <a:pPr algn="just">
              <a:lnSpc>
                <a:spcPct val="100000"/>
              </a:lnSpc>
              <a:spcBef>
                <a:spcPct val="0"/>
              </a:spcBef>
              <a:buFontTx/>
              <a:buNone/>
            </a:pPr>
            <a:r>
              <a:rPr lang="en-US" altLang="en-US" sz="1800"/>
              <a:t>0.1636, 20.0 y 120.0 respectivamente. </a:t>
            </a:r>
          </a:p>
          <a:p>
            <a:pPr algn="just">
              <a:lnSpc>
                <a:spcPct val="100000"/>
              </a:lnSpc>
              <a:spcBef>
                <a:spcPct val="0"/>
              </a:spcBef>
              <a:buFontTx/>
              <a:buNone/>
            </a:pPr>
            <a:r>
              <a:rPr lang="en-US" altLang="en-US" sz="1800"/>
              <a:t>Las tres características se muestran en la Figura 12.12. Es factible con relés electrónicos modernos para usar cualquier valor del exponente en el denominador. La Figura 12.13 muestra una familia de curvas en las que se incluyen valores intermedios del exponente, es decir, 0,5, 1,5 y 3.0.</a:t>
            </a:r>
          </a:p>
          <a:p>
            <a:pPr algn="just">
              <a:lnSpc>
                <a:spcPct val="100000"/>
              </a:lnSpc>
              <a:spcBef>
                <a:spcPct val="0"/>
              </a:spcBef>
              <a:buFontTx/>
              <a:buNone/>
            </a:pPr>
            <a:endParaRPr lang="en-US" altLang="en-US" sz="1800"/>
          </a:p>
        </p:txBody>
      </p:sp>
    </p:spTree>
    <p:extLst>
      <p:ext uri="{BB962C8B-B14F-4D97-AF65-F5344CB8AC3E}">
        <p14:creationId xmlns:p14="http://schemas.microsoft.com/office/powerpoint/2010/main" val="38986714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ángulo 1"/>
          <p:cNvSpPr>
            <a:spLocks noChangeArrowheads="1"/>
          </p:cNvSpPr>
          <p:nvPr/>
        </p:nvSpPr>
        <p:spPr bwMode="auto">
          <a:xfrm>
            <a:off x="6475413" y="6061075"/>
            <a:ext cx="54991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a:t>Figura 12.13 Diversas características de tiempo inverso no estándar de un relé.</a:t>
            </a:r>
          </a:p>
        </p:txBody>
      </p:sp>
      <p:pic>
        <p:nvPicPr>
          <p:cNvPr id="585731"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1863" y="438150"/>
            <a:ext cx="4129087" cy="540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5732" name="Imagen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15175" y="438150"/>
            <a:ext cx="4159250" cy="540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5733" name="Rectángulo 5"/>
          <p:cNvSpPr>
            <a:spLocks noChangeArrowheads="1"/>
          </p:cNvSpPr>
          <p:nvPr/>
        </p:nvSpPr>
        <p:spPr bwMode="auto">
          <a:xfrm>
            <a:off x="379413" y="6061075"/>
            <a:ext cx="609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a:t>Figura 12.12 Diversas características estándar de tiempo inverso de un relé de sobrecorriente dependiente del tiempo.</a:t>
            </a:r>
          </a:p>
        </p:txBody>
      </p:sp>
    </p:spTree>
    <p:extLst>
      <p:ext uri="{BB962C8B-B14F-4D97-AF65-F5344CB8AC3E}">
        <p14:creationId xmlns:p14="http://schemas.microsoft.com/office/powerpoint/2010/main" val="19080096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ángulo 1"/>
          <p:cNvSpPr>
            <a:spLocks noChangeArrowheads="1"/>
          </p:cNvSpPr>
          <p:nvPr/>
        </p:nvSpPr>
        <p:spPr bwMode="auto">
          <a:xfrm>
            <a:off x="287338" y="192088"/>
            <a:ext cx="11525250" cy="535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dirty="0"/>
              <a:t>12.4.2 </a:t>
            </a:r>
            <a:r>
              <a:rPr lang="en-US" altLang="en-US" sz="1800" b="1" dirty="0" err="1"/>
              <a:t>Corriente</a:t>
            </a:r>
            <a:r>
              <a:rPr lang="en-US" altLang="en-US" sz="1800" b="1" dirty="0"/>
              <a:t> </a:t>
            </a:r>
            <a:r>
              <a:rPr lang="en-US" altLang="en-US" sz="1800" b="1" dirty="0" err="1"/>
              <a:t>instantánea</a:t>
            </a:r>
            <a:r>
              <a:rPr lang="en-US" altLang="en-US" sz="1800" b="1" dirty="0"/>
              <a:t> o de </a:t>
            </a:r>
            <a:r>
              <a:rPr lang="en-US" altLang="en-US" sz="1800" b="1" dirty="0" err="1"/>
              <a:t>ajuste</a:t>
            </a:r>
            <a:r>
              <a:rPr lang="en-US" altLang="en-US" sz="1800" b="1" dirty="0"/>
              <a:t> alto</a:t>
            </a:r>
          </a:p>
          <a:p>
            <a:pPr algn="just">
              <a:lnSpc>
                <a:spcPct val="100000"/>
              </a:lnSpc>
              <a:spcBef>
                <a:spcPct val="0"/>
              </a:spcBef>
              <a:buFontTx/>
              <a:buNone/>
            </a:pPr>
            <a:r>
              <a:rPr lang="en-US" altLang="en-US" sz="1800" b="1" dirty="0"/>
              <a:t>12.4.2.1 </a:t>
            </a:r>
            <a:r>
              <a:rPr lang="en-US" altLang="en-US" sz="1800" b="1" dirty="0" err="1"/>
              <a:t>Consideraciones</a:t>
            </a:r>
            <a:r>
              <a:rPr lang="en-US" altLang="en-US" sz="1800" b="1" dirty="0"/>
              <a:t> </a:t>
            </a:r>
            <a:r>
              <a:rPr lang="en-US" altLang="en-US" sz="1800" b="1" dirty="0" err="1"/>
              <a:t>básicas</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El </a:t>
            </a:r>
            <a:r>
              <a:rPr lang="en-US" altLang="en-US" sz="1800" dirty="0" err="1"/>
              <a:t>uso</a:t>
            </a:r>
            <a:r>
              <a:rPr lang="en-US" altLang="en-US" sz="1800" dirty="0"/>
              <a:t> de </a:t>
            </a:r>
            <a:r>
              <a:rPr lang="en-US" altLang="en-US" sz="1800" dirty="0" err="1"/>
              <a:t>protección</a:t>
            </a:r>
            <a:r>
              <a:rPr lang="en-US" altLang="en-US" sz="1800" dirty="0"/>
              <a:t> de </a:t>
            </a:r>
            <a:r>
              <a:rPr lang="en-US" altLang="en-US" sz="1800" dirty="0" err="1"/>
              <a:t>corriente</a:t>
            </a:r>
            <a:r>
              <a:rPr lang="en-US" altLang="en-US" sz="1800" dirty="0"/>
              <a:t> </a:t>
            </a:r>
            <a:r>
              <a:rPr lang="en-US" altLang="en-US" sz="1800" dirty="0" err="1"/>
              <a:t>instantánea</a:t>
            </a:r>
            <a:r>
              <a:rPr lang="en-US" altLang="en-US" sz="1800" dirty="0"/>
              <a:t> o de </a:t>
            </a:r>
            <a:r>
              <a:rPr lang="en-US" altLang="en-US" sz="1800" dirty="0" err="1"/>
              <a:t>ajuste</a:t>
            </a:r>
            <a:r>
              <a:rPr lang="en-US" altLang="en-US" sz="1800" dirty="0"/>
              <a:t> alto para el </a:t>
            </a:r>
            <a:r>
              <a:rPr lang="en-US" altLang="en-US" sz="1800" dirty="0" err="1"/>
              <a:t>devanado</a:t>
            </a:r>
            <a:r>
              <a:rPr lang="en-US" altLang="en-US" sz="1800" dirty="0"/>
              <a:t> </a:t>
            </a:r>
            <a:r>
              <a:rPr lang="en-US" altLang="en-US" sz="1800" dirty="0" err="1"/>
              <a:t>primario</a:t>
            </a:r>
            <a:r>
              <a:rPr lang="en-US" altLang="en-US" sz="1800" dirty="0"/>
              <a:t> o el </a:t>
            </a:r>
            <a:r>
              <a:rPr lang="en-US" altLang="en-US" sz="1800" dirty="0" err="1"/>
              <a:t>secundario</a:t>
            </a:r>
            <a:r>
              <a:rPr lang="en-US" altLang="en-US" sz="1800" dirty="0"/>
              <a:t>, </a:t>
            </a:r>
            <a:r>
              <a:rPr lang="en-US" altLang="en-US" sz="1800" dirty="0" err="1"/>
              <a:t>está</a:t>
            </a:r>
            <a:r>
              <a:rPr lang="en-US" altLang="en-US" sz="1800" dirty="0"/>
              <a:t> </a:t>
            </a:r>
            <a:r>
              <a:rPr lang="en-US" altLang="en-US" sz="1800" dirty="0" err="1"/>
              <a:t>determinado</a:t>
            </a:r>
            <a:r>
              <a:rPr lang="en-US" altLang="en-US" sz="1800" dirty="0"/>
              <a:t> </a:t>
            </a:r>
            <a:r>
              <a:rPr lang="en-US" altLang="en-US" sz="1800" dirty="0" err="1"/>
              <a:t>por</a:t>
            </a:r>
            <a:r>
              <a:rPr lang="en-US" altLang="en-US" sz="1800" dirty="0"/>
              <a:t> </a:t>
            </a:r>
            <a:r>
              <a:rPr lang="en-US" altLang="en-US" sz="1800" dirty="0" err="1"/>
              <a:t>varios</a:t>
            </a:r>
            <a:r>
              <a:rPr lang="en-US" altLang="en-US" sz="1800" dirty="0"/>
              <a:t> </a:t>
            </a:r>
            <a:r>
              <a:rPr lang="en-US" altLang="en-US" sz="1800" dirty="0" err="1"/>
              <a:t>factores</a:t>
            </a:r>
            <a:r>
              <a:rPr lang="en-US" altLang="en-US" sz="1800" dirty="0"/>
              <a:t>, que </a:t>
            </a:r>
            <a:r>
              <a:rPr lang="en-US" altLang="en-US" sz="1800" dirty="0" err="1"/>
              <a:t>difieren</a:t>
            </a:r>
            <a:r>
              <a:rPr lang="en-US" altLang="en-US" sz="1800" dirty="0"/>
              <a:t> para </a:t>
            </a:r>
            <a:r>
              <a:rPr lang="en-US" altLang="en-US" sz="1800" dirty="0" err="1"/>
              <a:t>cada</a:t>
            </a:r>
            <a:r>
              <a:rPr lang="en-US" altLang="en-US" sz="1800" dirty="0"/>
              <a:t> </a:t>
            </a:r>
            <a:r>
              <a:rPr lang="en-US" altLang="en-US" sz="1800" dirty="0" err="1"/>
              <a:t>devanado</a:t>
            </a:r>
            <a:r>
              <a:rPr lang="en-US" altLang="en-US" sz="1800" dirty="0"/>
              <a:t>. </a:t>
            </a:r>
            <a:r>
              <a:rPr lang="en-US" altLang="en-US" sz="1800" dirty="0" err="1"/>
              <a:t>Considerar</a:t>
            </a:r>
            <a:r>
              <a:rPr lang="en-US" altLang="en-US" sz="1800" dirty="0"/>
              <a:t> el </a:t>
            </a:r>
            <a:r>
              <a:rPr lang="en-US" altLang="en-US" sz="1800" dirty="0" err="1"/>
              <a:t>devanado</a:t>
            </a:r>
            <a:r>
              <a:rPr lang="en-US" altLang="en-US" sz="1800" dirty="0"/>
              <a:t> </a:t>
            </a:r>
            <a:r>
              <a:rPr lang="en-US" altLang="en-US" sz="1800" dirty="0" err="1"/>
              <a:t>pimario</a:t>
            </a:r>
            <a:r>
              <a:rPr lang="en-US" altLang="en-US" sz="1800" dirty="0"/>
              <a:t>. La </a:t>
            </a:r>
            <a:r>
              <a:rPr lang="en-US" altLang="en-US" sz="1800" dirty="0" err="1"/>
              <a:t>protección</a:t>
            </a:r>
            <a:r>
              <a:rPr lang="en-US" altLang="en-US" sz="1800" dirty="0"/>
              <a:t> </a:t>
            </a:r>
            <a:r>
              <a:rPr lang="en-US" altLang="en-US" sz="1800" dirty="0" err="1"/>
              <a:t>instantánea</a:t>
            </a:r>
            <a:r>
              <a:rPr lang="en-US" altLang="en-US" sz="1800" dirty="0"/>
              <a:t> se </a:t>
            </a:r>
            <a:r>
              <a:rPr lang="en-US" altLang="en-US" sz="1800" dirty="0" err="1"/>
              <a:t>aplica</a:t>
            </a:r>
            <a:r>
              <a:rPr lang="en-US" altLang="en-US" sz="1800" dirty="0"/>
              <a:t> para responder a </a:t>
            </a:r>
            <a:r>
              <a:rPr lang="en-US" altLang="en-US" sz="1800" dirty="0" err="1"/>
              <a:t>fallas</a:t>
            </a:r>
            <a:r>
              <a:rPr lang="en-US" altLang="en-US" sz="1800" dirty="0"/>
              <a:t> </a:t>
            </a:r>
            <a:r>
              <a:rPr lang="en-US" altLang="en-US" sz="1800" dirty="0" err="1"/>
              <a:t>trifásicas</a:t>
            </a:r>
            <a:r>
              <a:rPr lang="en-US" altLang="en-US" sz="1800" dirty="0"/>
              <a:t> </a:t>
            </a:r>
            <a:r>
              <a:rPr lang="en-US" altLang="en-US" sz="1800" dirty="0" err="1"/>
              <a:t>mayores</a:t>
            </a:r>
            <a:r>
              <a:rPr lang="en-US" altLang="en-US" sz="1800" dirty="0"/>
              <a:t> </a:t>
            </a:r>
            <a:r>
              <a:rPr lang="en-US" altLang="en-US" sz="1800" dirty="0" err="1"/>
              <a:t>en</a:t>
            </a:r>
            <a:r>
              <a:rPr lang="en-US" altLang="en-US" sz="1800" dirty="0"/>
              <a:t> o </a:t>
            </a:r>
            <a:r>
              <a:rPr lang="en-US" altLang="en-US" sz="1800" dirty="0" err="1"/>
              <a:t>cerca</a:t>
            </a:r>
            <a:r>
              <a:rPr lang="en-US" altLang="en-US" sz="1800" dirty="0"/>
              <a:t> de </a:t>
            </a:r>
            <a:r>
              <a:rPr lang="en-US" altLang="en-US" sz="1800" dirty="0" err="1"/>
              <a:t>los</a:t>
            </a:r>
            <a:r>
              <a:rPr lang="en-US" altLang="en-US" sz="1800" dirty="0"/>
              <a:t> </a:t>
            </a:r>
            <a:r>
              <a:rPr lang="en-US" altLang="en-US" sz="1800" dirty="0" err="1"/>
              <a:t>terminales</a:t>
            </a:r>
            <a:r>
              <a:rPr lang="en-US" altLang="en-US" sz="1800" dirty="0"/>
              <a:t> </a:t>
            </a:r>
            <a:r>
              <a:rPr lang="en-US" altLang="en-US" sz="1800" dirty="0" err="1"/>
              <a:t>primarios</a:t>
            </a:r>
            <a:r>
              <a:rPr lang="en-US" altLang="en-US" sz="1800" dirty="0"/>
              <a:t>, </a:t>
            </a:r>
            <a:r>
              <a:rPr lang="en-US" altLang="en-US" sz="1800" dirty="0" err="1"/>
              <a:t>p.ej</a:t>
            </a:r>
            <a:r>
              <a:rPr lang="en-US" altLang="en-US" sz="1800" dirty="0"/>
              <a:t>. </a:t>
            </a:r>
            <a:r>
              <a:rPr lang="en-US" altLang="en-US" sz="1800" dirty="0" err="1"/>
              <a:t>en</a:t>
            </a:r>
            <a:r>
              <a:rPr lang="en-US" altLang="en-US" sz="1800" dirty="0"/>
              <a:t> la </a:t>
            </a:r>
            <a:r>
              <a:rPr lang="en-US" altLang="en-US" sz="1800" dirty="0" err="1"/>
              <a:t>caja</a:t>
            </a:r>
            <a:r>
              <a:rPr lang="en-US" altLang="en-US" sz="1800" dirty="0"/>
              <a:t> o </a:t>
            </a:r>
            <a:r>
              <a:rPr lang="en-US" altLang="en-US" sz="1800" dirty="0" err="1"/>
              <a:t>cámara</a:t>
            </a:r>
            <a:r>
              <a:rPr lang="en-US" altLang="en-US" sz="1800" dirty="0"/>
              <a:t> principal de </a:t>
            </a:r>
            <a:r>
              <a:rPr lang="en-US" altLang="en-US" sz="1800" dirty="0" err="1"/>
              <a:t>terminales</a:t>
            </a:r>
            <a:r>
              <a:rPr lang="en-US" altLang="en-US" sz="1800" dirty="0"/>
              <a:t>. No </a:t>
            </a:r>
            <a:r>
              <a:rPr lang="en-US" altLang="en-US" sz="1800" dirty="0" err="1"/>
              <a:t>debe</a:t>
            </a:r>
            <a:r>
              <a:rPr lang="en-US" altLang="en-US" sz="1800" dirty="0"/>
              <a:t> </a:t>
            </a:r>
            <a:r>
              <a:rPr lang="en-US" altLang="en-US" sz="1800" dirty="0" err="1"/>
              <a:t>usarse</a:t>
            </a:r>
            <a:r>
              <a:rPr lang="en-US" altLang="en-US" sz="1800" dirty="0"/>
              <a:t> para </a:t>
            </a:r>
            <a:r>
              <a:rPr lang="en-US" altLang="en-US" sz="1800" dirty="0" err="1"/>
              <a:t>detectar</a:t>
            </a:r>
            <a:r>
              <a:rPr lang="en-US" altLang="en-US" sz="1800" dirty="0"/>
              <a:t> </a:t>
            </a:r>
            <a:r>
              <a:rPr lang="en-US" altLang="en-US" sz="1800" dirty="0" err="1"/>
              <a:t>fallas</a:t>
            </a:r>
            <a:r>
              <a:rPr lang="en-US" altLang="en-US" sz="1800" dirty="0"/>
              <a:t> </a:t>
            </a:r>
            <a:r>
              <a:rPr lang="en-US" altLang="en-US" sz="1800" dirty="0" err="1"/>
              <a:t>importantes</a:t>
            </a:r>
            <a:r>
              <a:rPr lang="en-US" altLang="en-US" sz="1800" dirty="0"/>
              <a:t> </a:t>
            </a:r>
            <a:r>
              <a:rPr lang="en-US" altLang="en-US" sz="1800" dirty="0" err="1"/>
              <a:t>en</a:t>
            </a:r>
            <a:r>
              <a:rPr lang="en-US" altLang="en-US" sz="1800" dirty="0"/>
              <a:t> el </a:t>
            </a:r>
            <a:r>
              <a:rPr lang="en-US" altLang="en-US" sz="1800" dirty="0" err="1"/>
              <a:t>devanado</a:t>
            </a:r>
            <a:r>
              <a:rPr lang="en-US" altLang="en-US" sz="1800" dirty="0"/>
              <a:t> </a:t>
            </a:r>
            <a:r>
              <a:rPr lang="en-US" altLang="en-US" sz="1800" dirty="0" err="1"/>
              <a:t>secundario</a:t>
            </a:r>
            <a:r>
              <a:rPr lang="en-US" altLang="en-US" sz="1800" dirty="0"/>
              <a:t> o </a:t>
            </a:r>
            <a:r>
              <a:rPr lang="en-US" altLang="en-US" sz="1800" dirty="0" err="1"/>
              <a:t>su</a:t>
            </a:r>
            <a:r>
              <a:rPr lang="en-US" altLang="en-US" sz="1800" dirty="0"/>
              <a:t> </a:t>
            </a:r>
            <a:r>
              <a:rPr lang="en-US" altLang="en-US" sz="1800" dirty="0" err="1"/>
              <a:t>circuito</a:t>
            </a:r>
            <a:r>
              <a:rPr lang="en-US" altLang="en-US" sz="1800" dirty="0"/>
              <a:t> </a:t>
            </a:r>
            <a:r>
              <a:rPr lang="en-US" altLang="en-US" sz="1800" dirty="0" err="1"/>
              <a:t>aguas</a:t>
            </a:r>
            <a:r>
              <a:rPr lang="en-US" altLang="en-US" sz="1800" dirty="0"/>
              <a:t> </a:t>
            </a:r>
            <a:r>
              <a:rPr lang="en-US" altLang="en-US" sz="1800" dirty="0" err="1"/>
              <a:t>abajo</a:t>
            </a:r>
            <a:r>
              <a:rPr lang="en-US" altLang="en-US" sz="1800" dirty="0"/>
              <a:t>. Los </a:t>
            </a:r>
            <a:r>
              <a:rPr lang="en-US" altLang="en-US" sz="1800" dirty="0" err="1"/>
              <a:t>ajustes</a:t>
            </a:r>
            <a:r>
              <a:rPr lang="en-US" altLang="en-US" sz="1800" dirty="0"/>
              <a:t> de la </a:t>
            </a:r>
            <a:r>
              <a:rPr lang="en-US" altLang="en-US" sz="1800" dirty="0" err="1"/>
              <a:t>protección</a:t>
            </a:r>
            <a:r>
              <a:rPr lang="en-US" altLang="en-US" sz="1800" dirty="0"/>
              <a:t> para el </a:t>
            </a:r>
            <a:r>
              <a:rPr lang="en-US" altLang="en-US" sz="1800" dirty="0" err="1"/>
              <a:t>instantáneo</a:t>
            </a:r>
            <a:r>
              <a:rPr lang="en-US" altLang="en-US" sz="1800" dirty="0"/>
              <a:t> </a:t>
            </a:r>
            <a:r>
              <a:rPr lang="en-US" altLang="en-US" sz="1800" dirty="0" err="1"/>
              <a:t>primario</a:t>
            </a:r>
            <a:r>
              <a:rPr lang="en-US" altLang="en-US" sz="1800" dirty="0"/>
              <a:t>, </a:t>
            </a:r>
            <a:r>
              <a:rPr lang="en-US" altLang="en-US" sz="1800" dirty="0" err="1"/>
              <a:t>por</a:t>
            </a:r>
            <a:r>
              <a:rPr lang="en-US" altLang="en-US" sz="1800" dirty="0"/>
              <a:t> lo </a:t>
            </a:r>
            <a:r>
              <a:rPr lang="en-US" altLang="en-US" sz="1800" dirty="0" err="1"/>
              <a:t>tanto</a:t>
            </a:r>
            <a:r>
              <a:rPr lang="en-US" altLang="en-US" sz="1800" dirty="0"/>
              <a:t>, </a:t>
            </a:r>
            <a:r>
              <a:rPr lang="en-US" altLang="en-US" sz="1800" dirty="0" err="1"/>
              <a:t>puede</a:t>
            </a:r>
            <a:r>
              <a:rPr lang="en-US" altLang="en-US" sz="1800" dirty="0"/>
              <a:t> </a:t>
            </a:r>
            <a:r>
              <a:rPr lang="en-US" altLang="en-US" sz="1800" dirty="0" err="1"/>
              <a:t>elegirse</a:t>
            </a:r>
            <a:r>
              <a:rPr lang="en-US" altLang="en-US" sz="1800" dirty="0"/>
              <a:t> para que sea </a:t>
            </a:r>
            <a:r>
              <a:rPr lang="en-US" altLang="en-US" sz="1800" dirty="0" err="1"/>
              <a:t>relativamente</a:t>
            </a:r>
            <a:r>
              <a:rPr lang="en-US" altLang="en-US" sz="1800" dirty="0"/>
              <a:t> alto. Sin embargo, la </a:t>
            </a:r>
            <a:r>
              <a:rPr lang="en-US" altLang="en-US" sz="1800" dirty="0" err="1"/>
              <a:t>elección</a:t>
            </a:r>
            <a:r>
              <a:rPr lang="en-US" altLang="en-US" sz="1800" dirty="0"/>
              <a:t> </a:t>
            </a:r>
            <a:r>
              <a:rPr lang="en-US" altLang="en-US" sz="1800" dirty="0" err="1"/>
              <a:t>puede</a:t>
            </a:r>
            <a:r>
              <a:rPr lang="en-US" altLang="en-US" sz="1800" dirty="0"/>
              <a:t> verse </a:t>
            </a:r>
            <a:r>
              <a:rPr lang="en-US" altLang="en-US" sz="1800" dirty="0" err="1"/>
              <a:t>influida</a:t>
            </a:r>
            <a:r>
              <a:rPr lang="en-US" altLang="en-US" sz="1800" dirty="0"/>
              <a:t> </a:t>
            </a:r>
            <a:r>
              <a:rPr lang="en-US" altLang="en-US" sz="1800" dirty="0" err="1"/>
              <a:t>por</a:t>
            </a:r>
            <a:r>
              <a:rPr lang="en-US" altLang="en-US" sz="1800" dirty="0"/>
              <a:t> la </a:t>
            </a:r>
            <a:r>
              <a:rPr lang="en-US" altLang="en-US" sz="1800" dirty="0" err="1"/>
              <a:t>fuente</a:t>
            </a:r>
            <a:r>
              <a:rPr lang="en-US" altLang="en-US" sz="1800" dirty="0"/>
              <a:t> </a:t>
            </a:r>
            <a:r>
              <a:rPr lang="en-US" altLang="en-US" sz="1800" dirty="0" err="1"/>
              <a:t>aguas</a:t>
            </a:r>
            <a:r>
              <a:rPr lang="en-US" altLang="en-US" sz="1800" dirty="0"/>
              <a:t> </a:t>
            </a:r>
            <a:r>
              <a:rPr lang="en-US" altLang="en-US" sz="1800" dirty="0" err="1"/>
              <a:t>arriba</a:t>
            </a:r>
            <a:r>
              <a:rPr lang="en-US" altLang="en-US" sz="1800" dirty="0"/>
              <a:t> de la </a:t>
            </a:r>
            <a:r>
              <a:rPr lang="en-US" altLang="en-US" sz="1800" dirty="0" err="1"/>
              <a:t>corriente</a:t>
            </a:r>
            <a:r>
              <a:rPr lang="en-US" altLang="en-US" sz="1800" dirty="0"/>
              <a:t> de </a:t>
            </a:r>
            <a:r>
              <a:rPr lang="en-US" altLang="en-US" sz="1800" dirty="0" err="1"/>
              <a:t>falla</a:t>
            </a:r>
            <a:r>
              <a:rPr lang="en-US" altLang="en-US" sz="1800" dirty="0"/>
              <a:t>, </a:t>
            </a:r>
            <a:r>
              <a:rPr lang="en-US" altLang="en-US" sz="1800" dirty="0" err="1"/>
              <a:t>p.ej</a:t>
            </a:r>
            <a:r>
              <a:rPr lang="en-US" altLang="en-US" sz="1800" dirty="0"/>
              <a:t>. el </a:t>
            </a:r>
            <a:r>
              <a:rPr lang="en-US" altLang="en-US" sz="1800" dirty="0" err="1"/>
              <a:t>número</a:t>
            </a:r>
            <a:r>
              <a:rPr lang="en-US" altLang="en-US" sz="1800" dirty="0"/>
              <a:t> de </a:t>
            </a:r>
            <a:r>
              <a:rPr lang="en-US" altLang="en-US" sz="1800" dirty="0" err="1"/>
              <a:t>generadores</a:t>
            </a:r>
            <a:r>
              <a:rPr lang="en-US" altLang="en-US" sz="1800" dirty="0"/>
              <a:t>, </a:t>
            </a:r>
            <a:r>
              <a:rPr lang="en-US" altLang="en-US" sz="1800" dirty="0" err="1"/>
              <a:t>otro</a:t>
            </a:r>
            <a:r>
              <a:rPr lang="en-US" altLang="en-US" sz="1800" dirty="0"/>
              <a:t> </a:t>
            </a:r>
            <a:r>
              <a:rPr lang="en-US" altLang="en-US" sz="1800" dirty="0" err="1"/>
              <a:t>transformador</a:t>
            </a:r>
            <a:r>
              <a:rPr lang="en-US" altLang="en-US" sz="1800" dirty="0"/>
              <a:t>, </a:t>
            </a:r>
            <a:r>
              <a:rPr lang="en-US" altLang="en-US" sz="1800" dirty="0" err="1"/>
              <a:t>una</a:t>
            </a:r>
            <a:r>
              <a:rPr lang="en-US" altLang="en-US" sz="1800" dirty="0"/>
              <a:t> </a:t>
            </a:r>
            <a:r>
              <a:rPr lang="en-US" altLang="en-US" sz="1800" dirty="0" err="1"/>
              <a:t>conexión</a:t>
            </a:r>
            <a:r>
              <a:rPr lang="en-US" altLang="en-US" sz="1800" dirty="0"/>
              <a:t> con </a:t>
            </a:r>
            <a:r>
              <a:rPr lang="en-US" altLang="en-US" sz="1800" dirty="0" err="1"/>
              <a:t>una</a:t>
            </a:r>
            <a:r>
              <a:rPr lang="en-US" altLang="en-US" sz="1800" dirty="0"/>
              <a:t> </a:t>
            </a:r>
            <a:r>
              <a:rPr lang="en-US" altLang="en-US" sz="1800" dirty="0" err="1"/>
              <a:t>empresa</a:t>
            </a:r>
            <a:r>
              <a:rPr lang="en-US" altLang="en-US" sz="1800" dirty="0"/>
              <a:t>, </a:t>
            </a:r>
            <a:r>
              <a:rPr lang="en-US" altLang="en-US" sz="1800" dirty="0" err="1"/>
              <a:t>como</a:t>
            </a:r>
            <a:r>
              <a:rPr lang="en-US" altLang="en-US" sz="1800" dirty="0"/>
              <a:t> se </a:t>
            </a:r>
            <a:r>
              <a:rPr lang="en-US" altLang="en-US" sz="1800" dirty="0" err="1"/>
              <a:t>explica</a:t>
            </a:r>
            <a:r>
              <a:rPr lang="en-US" altLang="en-US" sz="1800" dirty="0"/>
              <a:t> </a:t>
            </a:r>
            <a:r>
              <a:rPr lang="en-US" altLang="en-US" sz="1800" dirty="0" err="1"/>
              <a:t>en</a:t>
            </a:r>
            <a:r>
              <a:rPr lang="en-US" altLang="en-US" sz="1800" dirty="0"/>
              <a:t> el </a:t>
            </a:r>
            <a:r>
              <a:rPr lang="en-US" altLang="en-US" sz="1800" dirty="0" err="1"/>
              <a:t>apartado</a:t>
            </a:r>
            <a:r>
              <a:rPr lang="en-US" altLang="en-US" sz="1800" dirty="0"/>
              <a:t> 12.5.2.2.</a:t>
            </a:r>
          </a:p>
          <a:p>
            <a:pPr algn="just">
              <a:lnSpc>
                <a:spcPct val="100000"/>
              </a:lnSpc>
              <a:spcBef>
                <a:spcPct val="0"/>
              </a:spcBef>
              <a:buFontTx/>
              <a:buNone/>
            </a:pPr>
            <a:r>
              <a:rPr lang="en-US" altLang="en-US" sz="1800" dirty="0"/>
              <a:t>La </a:t>
            </a:r>
            <a:r>
              <a:rPr lang="en-US" altLang="en-US" sz="1800" dirty="0" err="1"/>
              <a:t>situación</a:t>
            </a:r>
            <a:r>
              <a:rPr lang="en-US" altLang="en-US" sz="1800" dirty="0"/>
              <a:t> para el </a:t>
            </a:r>
            <a:r>
              <a:rPr lang="en-US" altLang="en-US" sz="1800" dirty="0" err="1"/>
              <a:t>circuito</a:t>
            </a:r>
            <a:r>
              <a:rPr lang="en-US" altLang="en-US" sz="1800" dirty="0"/>
              <a:t> </a:t>
            </a:r>
            <a:r>
              <a:rPr lang="en-US" altLang="en-US" sz="1800" dirty="0" err="1"/>
              <a:t>secundario</a:t>
            </a:r>
            <a:r>
              <a:rPr lang="en-US" altLang="en-US" sz="1800" dirty="0"/>
              <a:t> </a:t>
            </a:r>
            <a:r>
              <a:rPr lang="en-US" altLang="en-US" sz="1800" dirty="0" err="1"/>
              <a:t>es</a:t>
            </a:r>
            <a:r>
              <a:rPr lang="en-US" altLang="en-US" sz="1800" dirty="0"/>
              <a:t> </a:t>
            </a:r>
            <a:r>
              <a:rPr lang="en-US" altLang="en-US" sz="1800" dirty="0" err="1"/>
              <a:t>diferente</a:t>
            </a:r>
            <a:r>
              <a:rPr lang="en-US" altLang="en-US" sz="1800" dirty="0"/>
              <a:t>. El </a:t>
            </a:r>
            <a:r>
              <a:rPr lang="en-US" altLang="en-US" sz="1800" dirty="0" err="1"/>
              <a:t>propósito</a:t>
            </a:r>
            <a:r>
              <a:rPr lang="en-US" altLang="en-US" sz="1800" dirty="0"/>
              <a:t> de la </a:t>
            </a:r>
            <a:r>
              <a:rPr lang="en-US" altLang="en-US" sz="1800" dirty="0" err="1"/>
              <a:t>protección</a:t>
            </a:r>
            <a:r>
              <a:rPr lang="en-US" altLang="en-US" sz="1800" dirty="0"/>
              <a:t> </a:t>
            </a:r>
            <a:r>
              <a:rPr lang="en-US" altLang="en-US" sz="1800" dirty="0" err="1"/>
              <a:t>instantánea</a:t>
            </a:r>
            <a:r>
              <a:rPr lang="en-US" altLang="en-US" sz="1800" dirty="0"/>
              <a:t> </a:t>
            </a:r>
            <a:r>
              <a:rPr lang="en-US" altLang="en-US" sz="1800" dirty="0" err="1"/>
              <a:t>es</a:t>
            </a:r>
            <a:r>
              <a:rPr lang="en-US" altLang="en-US" sz="1800" dirty="0"/>
              <a:t> </a:t>
            </a:r>
            <a:r>
              <a:rPr lang="en-US" altLang="en-US" sz="1800" dirty="0" err="1"/>
              <a:t>detectar</a:t>
            </a:r>
            <a:r>
              <a:rPr lang="en-US" altLang="en-US" sz="1800" dirty="0"/>
              <a:t> </a:t>
            </a:r>
            <a:r>
              <a:rPr lang="en-US" altLang="en-US" sz="1800" dirty="0" err="1"/>
              <a:t>fallas</a:t>
            </a:r>
            <a:r>
              <a:rPr lang="en-US" altLang="en-US" sz="1800" dirty="0"/>
              <a:t> </a:t>
            </a:r>
            <a:r>
              <a:rPr lang="en-US" altLang="en-US" sz="1800" dirty="0" err="1"/>
              <a:t>importantes</a:t>
            </a:r>
            <a:r>
              <a:rPr lang="en-US" altLang="en-US" sz="1800" dirty="0"/>
              <a:t> </a:t>
            </a:r>
            <a:r>
              <a:rPr lang="en-US" altLang="en-US" sz="1800" dirty="0" err="1"/>
              <a:t>en</a:t>
            </a:r>
            <a:r>
              <a:rPr lang="en-US" altLang="en-US" sz="1800" dirty="0"/>
              <a:t> o </a:t>
            </a:r>
            <a:r>
              <a:rPr lang="en-US" altLang="en-US" sz="1800" dirty="0" err="1"/>
              <a:t>cerca</a:t>
            </a:r>
            <a:r>
              <a:rPr lang="en-US" altLang="en-US" sz="1800" dirty="0"/>
              <a:t> de las </a:t>
            </a:r>
            <a:r>
              <a:rPr lang="en-US" altLang="en-US" sz="1800" dirty="0" err="1"/>
              <a:t>terminales</a:t>
            </a:r>
            <a:r>
              <a:rPr lang="en-US" altLang="en-US" sz="1800" dirty="0"/>
              <a:t> </a:t>
            </a:r>
            <a:r>
              <a:rPr lang="en-US" altLang="en-US" sz="1800" dirty="0" err="1"/>
              <a:t>secundarios</a:t>
            </a:r>
            <a:r>
              <a:rPr lang="en-US" altLang="en-US" sz="1800" dirty="0"/>
              <a:t> y </a:t>
            </a:r>
            <a:r>
              <a:rPr lang="en-US" altLang="en-US" sz="1800" dirty="0" err="1"/>
              <a:t>en</a:t>
            </a:r>
            <a:r>
              <a:rPr lang="en-US" altLang="en-US" sz="1800" dirty="0"/>
              <a:t> el </a:t>
            </a:r>
            <a:r>
              <a:rPr lang="en-US" altLang="en-US" sz="1800" dirty="0" err="1"/>
              <a:t>dispositivo</a:t>
            </a:r>
            <a:r>
              <a:rPr lang="en-US" altLang="en-US" sz="1800" dirty="0"/>
              <a:t> de </a:t>
            </a:r>
            <a:r>
              <a:rPr lang="en-US" altLang="en-US" sz="1800" dirty="0" err="1"/>
              <a:t>distribución</a:t>
            </a:r>
            <a:r>
              <a:rPr lang="en-US" altLang="en-US" sz="1800" dirty="0"/>
              <a:t> </a:t>
            </a:r>
            <a:r>
              <a:rPr lang="en-US" altLang="en-US" sz="1800" dirty="0" err="1"/>
              <a:t>aguas</a:t>
            </a:r>
            <a:r>
              <a:rPr lang="en-US" altLang="en-US" sz="1800" dirty="0"/>
              <a:t> </a:t>
            </a:r>
            <a:r>
              <a:rPr lang="en-US" altLang="en-US" sz="1800" dirty="0" err="1"/>
              <a:t>abajo</a:t>
            </a:r>
            <a:r>
              <a:rPr lang="en-US" altLang="en-US" sz="1800" dirty="0"/>
              <a:t> </a:t>
            </a:r>
            <a:r>
              <a:rPr lang="en-US" altLang="en-US" sz="1800" dirty="0" err="1"/>
              <a:t>p.ej</a:t>
            </a:r>
            <a:r>
              <a:rPr lang="en-US" altLang="en-US" sz="1800" dirty="0" smtClean="0"/>
              <a:t>. </a:t>
            </a:r>
            <a:r>
              <a:rPr lang="en-US" altLang="en-US" sz="1800" dirty="0" err="1" smtClean="0"/>
              <a:t>falla</a:t>
            </a:r>
            <a:r>
              <a:rPr lang="en-US" altLang="en-US" sz="1800" dirty="0" smtClean="0"/>
              <a:t> </a:t>
            </a:r>
            <a:r>
              <a:rPr lang="en-US" altLang="en-US" sz="1800" dirty="0"/>
              <a:t>de </a:t>
            </a:r>
            <a:r>
              <a:rPr lang="en-US" altLang="en-US" sz="1800" dirty="0" err="1"/>
              <a:t>barra</a:t>
            </a:r>
            <a:r>
              <a:rPr lang="en-US" altLang="en-US" sz="1800" dirty="0"/>
              <a:t> </a:t>
            </a:r>
            <a:r>
              <a:rPr lang="en-US" altLang="en-US" sz="1800" dirty="0" err="1"/>
              <a:t>colectora</a:t>
            </a:r>
            <a:r>
              <a:rPr lang="en-US" altLang="en-US" sz="1800" dirty="0"/>
              <a:t>. </a:t>
            </a:r>
            <a:r>
              <a:rPr lang="en-US" altLang="en-US" sz="1800" dirty="0" err="1"/>
              <a:t>Esta</a:t>
            </a:r>
            <a:r>
              <a:rPr lang="en-US" altLang="en-US" sz="1800" dirty="0"/>
              <a:t> </a:t>
            </a:r>
            <a:r>
              <a:rPr lang="en-US" altLang="en-US" sz="1800" dirty="0" err="1"/>
              <a:t>protección</a:t>
            </a:r>
            <a:r>
              <a:rPr lang="en-US" altLang="en-US" sz="1800" dirty="0"/>
              <a:t> </a:t>
            </a:r>
            <a:r>
              <a:rPr lang="en-US" altLang="en-US" sz="1800" dirty="0" err="1"/>
              <a:t>también</a:t>
            </a:r>
            <a:r>
              <a:rPr lang="en-US" altLang="en-US" sz="1800" dirty="0"/>
              <a:t> </a:t>
            </a:r>
            <a:r>
              <a:rPr lang="en-US" altLang="en-US" sz="1800" dirty="0" err="1"/>
              <a:t>debe</a:t>
            </a:r>
            <a:r>
              <a:rPr lang="en-US" altLang="en-US" sz="1800" dirty="0"/>
              <a:t> </a:t>
            </a:r>
            <a:r>
              <a:rPr lang="en-US" altLang="en-US" sz="1800" dirty="0" err="1"/>
              <a:t>coordinarse</a:t>
            </a:r>
            <a:r>
              <a:rPr lang="en-US" altLang="en-US" sz="1800" dirty="0"/>
              <a:t> con </a:t>
            </a:r>
            <a:r>
              <a:rPr lang="en-US" altLang="en-US" sz="1800" dirty="0" err="1"/>
              <a:t>los</a:t>
            </a:r>
            <a:r>
              <a:rPr lang="en-US" altLang="en-US" sz="1800" dirty="0"/>
              <a:t> </a:t>
            </a:r>
            <a:r>
              <a:rPr lang="en-US" altLang="en-US" sz="1800" dirty="0" err="1"/>
              <a:t>ajustes</a:t>
            </a:r>
            <a:r>
              <a:rPr lang="en-US" altLang="en-US" sz="1800" dirty="0"/>
              <a:t> de </a:t>
            </a:r>
            <a:r>
              <a:rPr lang="en-US" altLang="en-US" sz="1800" dirty="0" err="1"/>
              <a:t>protección</a:t>
            </a:r>
            <a:r>
              <a:rPr lang="en-US" altLang="en-US" sz="1800" dirty="0"/>
              <a:t> </a:t>
            </a:r>
            <a:r>
              <a:rPr lang="en-US" altLang="en-US" sz="1800" dirty="0" err="1"/>
              <a:t>instantánea</a:t>
            </a:r>
            <a:r>
              <a:rPr lang="en-US" altLang="en-US" sz="1800" dirty="0"/>
              <a:t> de </a:t>
            </a:r>
            <a:r>
              <a:rPr lang="en-US" altLang="en-US" sz="1800" dirty="0" err="1"/>
              <a:t>circuitos</a:t>
            </a:r>
            <a:r>
              <a:rPr lang="en-US" altLang="en-US" sz="1800" dirty="0"/>
              <a:t> </a:t>
            </a:r>
            <a:r>
              <a:rPr lang="en-US" altLang="en-US" sz="1800" dirty="0" err="1"/>
              <a:t>aguas</a:t>
            </a:r>
            <a:r>
              <a:rPr lang="en-US" altLang="en-US" sz="1800" dirty="0"/>
              <a:t> </a:t>
            </a:r>
            <a:r>
              <a:rPr lang="en-US" altLang="en-US" sz="1800" dirty="0" err="1"/>
              <a:t>abajo</a:t>
            </a:r>
            <a:r>
              <a:rPr lang="en-US" altLang="en-US" sz="1800" dirty="0"/>
              <a:t>, </a:t>
            </a:r>
            <a:r>
              <a:rPr lang="en-US" altLang="en-US" sz="1800" dirty="0" err="1"/>
              <a:t>p.ej</a:t>
            </a:r>
            <a:r>
              <a:rPr lang="en-US" altLang="en-US" sz="1800" dirty="0"/>
              <a:t>. </a:t>
            </a:r>
            <a:r>
              <a:rPr lang="en-US" altLang="en-US" sz="1800" dirty="0" err="1"/>
              <a:t>cargas</a:t>
            </a:r>
            <a:r>
              <a:rPr lang="en-US" altLang="en-US" sz="1800" dirty="0"/>
              <a:t> </a:t>
            </a:r>
            <a:r>
              <a:rPr lang="en-US" altLang="en-US" sz="1800" dirty="0" err="1"/>
              <a:t>estáticas</a:t>
            </a:r>
            <a:r>
              <a:rPr lang="en-US" altLang="en-US" sz="1800" dirty="0"/>
              <a:t>, </a:t>
            </a:r>
            <a:r>
              <a:rPr lang="en-US" altLang="en-US" sz="1800" dirty="0" err="1"/>
              <a:t>motores</a:t>
            </a:r>
            <a:r>
              <a:rPr lang="en-US" altLang="en-US" sz="1800" dirty="0"/>
              <a:t>. Los </a:t>
            </a:r>
            <a:r>
              <a:rPr lang="en-US" altLang="en-US" sz="1800" dirty="0" err="1"/>
              <a:t>ajustes</a:t>
            </a:r>
            <a:r>
              <a:rPr lang="en-US" altLang="en-US" sz="1800" dirty="0"/>
              <a:t> </a:t>
            </a:r>
            <a:r>
              <a:rPr lang="en-US" altLang="en-US" sz="1800" dirty="0" err="1"/>
              <a:t>elegidos</a:t>
            </a:r>
            <a:r>
              <a:rPr lang="en-US" altLang="en-US" sz="1800" dirty="0"/>
              <a:t> son mucho </a:t>
            </a:r>
            <a:r>
              <a:rPr lang="en-US" altLang="en-US" sz="1800" dirty="0" err="1"/>
              <a:t>menos</a:t>
            </a:r>
            <a:r>
              <a:rPr lang="en-US" altLang="en-US" sz="1800" dirty="0"/>
              <a:t> </a:t>
            </a:r>
            <a:r>
              <a:rPr lang="en-US" altLang="en-US" sz="1800" dirty="0" err="1"/>
              <a:t>sensibles</a:t>
            </a:r>
            <a:r>
              <a:rPr lang="en-US" altLang="en-US" sz="1800" dirty="0"/>
              <a:t> a las </a:t>
            </a:r>
            <a:r>
              <a:rPr lang="en-US" altLang="en-US" sz="1800" dirty="0" err="1"/>
              <a:t>características</a:t>
            </a:r>
            <a:r>
              <a:rPr lang="en-US" altLang="en-US" sz="1800" dirty="0"/>
              <a:t> de la </a:t>
            </a:r>
            <a:r>
              <a:rPr lang="en-US" altLang="en-US" sz="1800" dirty="0" err="1"/>
              <a:t>fuente</a:t>
            </a:r>
            <a:r>
              <a:rPr lang="en-US" altLang="en-US" sz="1800" dirty="0"/>
              <a:t> </a:t>
            </a:r>
            <a:r>
              <a:rPr lang="en-US" altLang="en-US" sz="1800" dirty="0" err="1"/>
              <a:t>aguas</a:t>
            </a:r>
            <a:r>
              <a:rPr lang="en-US" altLang="en-US" sz="1800" dirty="0"/>
              <a:t> </a:t>
            </a:r>
            <a:r>
              <a:rPr lang="en-US" altLang="en-US" sz="1800" dirty="0" err="1"/>
              <a:t>arriba</a:t>
            </a:r>
            <a:r>
              <a:rPr lang="en-US" altLang="en-US" sz="1800" dirty="0"/>
              <a:t> que las de la </a:t>
            </a:r>
            <a:r>
              <a:rPr lang="en-US" altLang="en-US" sz="1800" dirty="0" err="1"/>
              <a:t>protección</a:t>
            </a:r>
            <a:r>
              <a:rPr lang="en-US" altLang="en-US" sz="1800" dirty="0"/>
              <a:t> </a:t>
            </a:r>
            <a:r>
              <a:rPr lang="en-US" altLang="en-US" sz="1800" dirty="0" err="1"/>
              <a:t>primaria</a:t>
            </a:r>
            <a:r>
              <a:rPr lang="en-US" altLang="en-US" sz="1800" dirty="0"/>
              <a:t>, </a:t>
            </a:r>
            <a:r>
              <a:rPr lang="en-US" altLang="en-US" sz="1800" dirty="0" err="1"/>
              <a:t>debido</a:t>
            </a:r>
            <a:r>
              <a:rPr lang="en-US" altLang="en-US" sz="1800" dirty="0"/>
              <a:t> a la </a:t>
            </a:r>
            <a:r>
              <a:rPr lang="en-US" altLang="en-US" sz="1800" dirty="0" err="1"/>
              <a:t>inclusión</a:t>
            </a:r>
            <a:r>
              <a:rPr lang="en-US" altLang="en-US" sz="1800" dirty="0"/>
              <a:t> de la </a:t>
            </a:r>
            <a:r>
              <a:rPr lang="en-US" altLang="en-US" sz="1800" dirty="0" err="1"/>
              <a:t>impedancia</a:t>
            </a:r>
            <a:r>
              <a:rPr lang="en-US" altLang="en-US" sz="1800" dirty="0"/>
              <a:t> de dispersion del </a:t>
            </a:r>
            <a:r>
              <a:rPr lang="en-US" altLang="en-US" sz="1800" dirty="0" err="1"/>
              <a:t>transformador</a:t>
            </a:r>
            <a:r>
              <a:rPr lang="en-US" altLang="en-US" sz="1800" dirty="0"/>
              <a:t> </a:t>
            </a:r>
            <a:r>
              <a:rPr lang="en-US" altLang="en-US" sz="1800" dirty="0" err="1"/>
              <a:t>en</a:t>
            </a:r>
            <a:r>
              <a:rPr lang="en-US" altLang="en-US" sz="1800" dirty="0"/>
              <a:t> el </a:t>
            </a:r>
            <a:r>
              <a:rPr lang="en-US" altLang="en-US" sz="1800" dirty="0" err="1"/>
              <a:t>circuito</a:t>
            </a:r>
            <a:r>
              <a:rPr lang="en-US" altLang="en-US" sz="1800" dirty="0"/>
              <a:t> </a:t>
            </a:r>
            <a:r>
              <a:rPr lang="en-US" altLang="en-US" sz="1800" dirty="0" err="1"/>
              <a:t>fallado</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endParaRPr lang="en-US" altLang="en-US" sz="1800" dirty="0"/>
          </a:p>
        </p:txBody>
      </p:sp>
    </p:spTree>
    <p:extLst>
      <p:ext uri="{BB962C8B-B14F-4D97-AF65-F5344CB8AC3E}">
        <p14:creationId xmlns:p14="http://schemas.microsoft.com/office/powerpoint/2010/main" val="35208696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Rectángulo 1"/>
          <p:cNvSpPr>
            <a:spLocks noChangeArrowheads="1"/>
          </p:cNvSpPr>
          <p:nvPr/>
        </p:nvSpPr>
        <p:spPr bwMode="auto">
          <a:xfrm>
            <a:off x="355600" y="277813"/>
            <a:ext cx="11460163"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dirty="0"/>
              <a:t>12.4.3 </a:t>
            </a:r>
            <a:r>
              <a:rPr lang="en-US" altLang="en-US" sz="1800" b="1" dirty="0" err="1"/>
              <a:t>Características</a:t>
            </a:r>
            <a:r>
              <a:rPr lang="en-US" altLang="en-US" sz="1800" b="1" dirty="0"/>
              <a:t> de la </a:t>
            </a:r>
            <a:r>
              <a:rPr lang="en-US" altLang="en-US" sz="1800" b="1" dirty="0" err="1"/>
              <a:t>fuente</a:t>
            </a:r>
            <a:r>
              <a:rPr lang="en-US" altLang="en-US" sz="1800" b="1" dirty="0"/>
              <a:t> </a:t>
            </a:r>
            <a:r>
              <a:rPr lang="en-US" altLang="en-US" sz="1800" b="1" dirty="0" err="1"/>
              <a:t>aguas</a:t>
            </a:r>
            <a:r>
              <a:rPr lang="en-US" altLang="en-US" sz="1800" b="1" dirty="0"/>
              <a:t> </a:t>
            </a:r>
            <a:r>
              <a:rPr lang="en-US" altLang="en-US" sz="1800" b="1" dirty="0" err="1"/>
              <a:t>arriba</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err="1"/>
              <a:t>Cuando</a:t>
            </a:r>
            <a:r>
              <a:rPr lang="en-US" altLang="en-US" sz="1800" dirty="0"/>
              <a:t> la </a:t>
            </a:r>
            <a:r>
              <a:rPr lang="en-US" altLang="en-US" sz="1800" dirty="0" err="1"/>
              <a:t>fuente</a:t>
            </a:r>
            <a:r>
              <a:rPr lang="en-US" altLang="en-US" sz="1800" dirty="0"/>
              <a:t> </a:t>
            </a:r>
            <a:r>
              <a:rPr lang="en-US" altLang="en-US" sz="1800" dirty="0" err="1"/>
              <a:t>aguas</a:t>
            </a:r>
            <a:r>
              <a:rPr lang="en-US" altLang="en-US" sz="1800" dirty="0"/>
              <a:t> </a:t>
            </a:r>
            <a:r>
              <a:rPr lang="en-US" altLang="en-US" sz="1800" dirty="0" err="1"/>
              <a:t>arriba</a:t>
            </a:r>
            <a:r>
              <a:rPr lang="en-US" altLang="en-US" sz="1800" dirty="0"/>
              <a:t> sea </a:t>
            </a:r>
            <a:r>
              <a:rPr lang="en-US" altLang="en-US" sz="1800" dirty="0" err="1"/>
              <a:t>otro</a:t>
            </a:r>
            <a:r>
              <a:rPr lang="en-US" altLang="en-US" sz="1800" dirty="0"/>
              <a:t> </a:t>
            </a:r>
            <a:r>
              <a:rPr lang="en-US" altLang="en-US" sz="1800" dirty="0" err="1"/>
              <a:t>transformador</a:t>
            </a:r>
            <a:r>
              <a:rPr lang="en-US" altLang="en-US" sz="1800" dirty="0"/>
              <a:t>, o </a:t>
            </a:r>
            <a:r>
              <a:rPr lang="en-US" altLang="en-US" sz="1800" dirty="0" err="1"/>
              <a:t>una</a:t>
            </a:r>
            <a:r>
              <a:rPr lang="en-US" altLang="en-US" sz="1800" dirty="0"/>
              <a:t> </a:t>
            </a:r>
            <a:r>
              <a:rPr lang="en-US" altLang="en-US" sz="1800" dirty="0" err="1"/>
              <a:t>conexión</a:t>
            </a:r>
            <a:r>
              <a:rPr lang="en-US" altLang="en-US" sz="1800" dirty="0"/>
              <a:t> de </a:t>
            </a:r>
            <a:r>
              <a:rPr lang="en-US" altLang="en-US" sz="1800" dirty="0" err="1"/>
              <a:t>servicios</a:t>
            </a:r>
            <a:r>
              <a:rPr lang="en-US" altLang="en-US" sz="1800" dirty="0"/>
              <a:t> </a:t>
            </a:r>
            <a:r>
              <a:rPr lang="en-US" altLang="en-US" sz="1800" dirty="0" err="1"/>
              <a:t>públicos</a:t>
            </a:r>
            <a:r>
              <a:rPr lang="en-US" altLang="en-US" sz="1800" dirty="0"/>
              <a:t>, el </a:t>
            </a:r>
            <a:r>
              <a:rPr lang="en-US" altLang="en-US" sz="1800" dirty="0" err="1"/>
              <a:t>cálculo</a:t>
            </a:r>
            <a:r>
              <a:rPr lang="en-US" altLang="en-US" sz="1800" dirty="0"/>
              <a:t> de </a:t>
            </a:r>
            <a:r>
              <a:rPr lang="en-US" altLang="en-US" sz="1800" dirty="0" smtClean="0"/>
              <a:t>la </a:t>
            </a:r>
            <a:r>
              <a:rPr lang="en-US" altLang="en-US" sz="1800" dirty="0" err="1" smtClean="0"/>
              <a:t>corriente</a:t>
            </a:r>
            <a:r>
              <a:rPr lang="en-US" altLang="en-US" sz="1800" dirty="0" smtClean="0"/>
              <a:t> </a:t>
            </a:r>
            <a:r>
              <a:rPr lang="en-US" altLang="en-US" sz="1800" dirty="0"/>
              <a:t>de </a:t>
            </a:r>
            <a:r>
              <a:rPr lang="en-US" altLang="en-US" sz="1800" dirty="0" err="1"/>
              <a:t>falla</a:t>
            </a:r>
            <a:r>
              <a:rPr lang="en-US" altLang="en-US" sz="1800" dirty="0"/>
              <a:t> </a:t>
            </a:r>
            <a:r>
              <a:rPr lang="en-US" altLang="en-US" sz="1800" dirty="0" err="1"/>
              <a:t>trifásica</a:t>
            </a:r>
            <a:r>
              <a:rPr lang="en-US" altLang="en-US" sz="1800" dirty="0"/>
              <a:t> </a:t>
            </a:r>
            <a:r>
              <a:rPr lang="en-US" altLang="en-US" sz="1800" dirty="0" err="1"/>
              <a:t>es</a:t>
            </a:r>
            <a:r>
              <a:rPr lang="en-US" altLang="en-US" sz="1800" dirty="0"/>
              <a:t> </a:t>
            </a:r>
            <a:r>
              <a:rPr lang="en-US" altLang="en-US" sz="1800" dirty="0" err="1"/>
              <a:t>directa</a:t>
            </a:r>
            <a:r>
              <a:rPr lang="en-US" altLang="en-US" sz="1800" dirty="0"/>
              <a:t> y </a:t>
            </a:r>
            <a:r>
              <a:rPr lang="en-US" altLang="en-US" sz="1800" dirty="0" err="1"/>
              <a:t>por</a:t>
            </a:r>
            <a:r>
              <a:rPr lang="en-US" altLang="en-US" sz="1800" dirty="0"/>
              <a:t> lo general no </a:t>
            </a:r>
            <a:r>
              <a:rPr lang="en-US" altLang="en-US" sz="1800" dirty="0" err="1"/>
              <a:t>variará</a:t>
            </a:r>
            <a:r>
              <a:rPr lang="en-US" altLang="en-US" sz="1800" dirty="0"/>
              <a:t> </a:t>
            </a:r>
            <a:r>
              <a:rPr lang="en-US" altLang="en-US" sz="1800" dirty="0" err="1"/>
              <a:t>significativamente</a:t>
            </a:r>
            <a:r>
              <a:rPr lang="en-US" altLang="en-US" sz="1800" dirty="0"/>
              <a:t> con la </a:t>
            </a:r>
            <a:r>
              <a:rPr lang="en-US" altLang="en-US" sz="1800" dirty="0" err="1"/>
              <a:t>configuración</a:t>
            </a:r>
            <a:r>
              <a:rPr lang="en-US" altLang="en-US" sz="1800" dirty="0"/>
              <a:t> de la red upstream.</a:t>
            </a:r>
          </a:p>
          <a:p>
            <a:pPr algn="just">
              <a:lnSpc>
                <a:spcPct val="100000"/>
              </a:lnSpc>
              <a:spcBef>
                <a:spcPct val="0"/>
              </a:spcBef>
              <a:buFontTx/>
              <a:buNone/>
            </a:pPr>
            <a:r>
              <a:rPr lang="en-US" altLang="en-US" sz="1800" dirty="0"/>
              <a:t>Si la </a:t>
            </a:r>
            <a:r>
              <a:rPr lang="en-US" altLang="en-US" sz="1800" dirty="0" err="1"/>
              <a:t>fuente</a:t>
            </a:r>
            <a:r>
              <a:rPr lang="en-US" altLang="en-US" sz="1800" dirty="0"/>
              <a:t> </a:t>
            </a:r>
            <a:r>
              <a:rPr lang="en-US" altLang="en-US" sz="1800" dirty="0" err="1"/>
              <a:t>aguas</a:t>
            </a:r>
            <a:r>
              <a:rPr lang="en-US" altLang="en-US" sz="1800" dirty="0"/>
              <a:t> </a:t>
            </a:r>
            <a:r>
              <a:rPr lang="en-US" altLang="en-US" sz="1800" dirty="0" err="1"/>
              <a:t>arriba</a:t>
            </a:r>
            <a:r>
              <a:rPr lang="en-US" altLang="en-US" sz="1800" dirty="0"/>
              <a:t> </a:t>
            </a:r>
            <a:r>
              <a:rPr lang="en-US" altLang="en-US" sz="1800" dirty="0" err="1"/>
              <a:t>es</a:t>
            </a:r>
            <a:r>
              <a:rPr lang="en-US" altLang="en-US" sz="1800" dirty="0"/>
              <a:t> </a:t>
            </a:r>
            <a:r>
              <a:rPr lang="en-US" altLang="en-US" sz="1800" dirty="0" err="1"/>
              <a:t>uno</a:t>
            </a:r>
            <a:r>
              <a:rPr lang="en-US" altLang="en-US" sz="1800" dirty="0"/>
              <a:t> o </a:t>
            </a:r>
            <a:r>
              <a:rPr lang="en-US" altLang="en-US" sz="1800" dirty="0" err="1"/>
              <a:t>más</a:t>
            </a:r>
            <a:r>
              <a:rPr lang="en-US" altLang="en-US" sz="1800" dirty="0"/>
              <a:t> </a:t>
            </a:r>
            <a:r>
              <a:rPr lang="en-US" altLang="en-US" sz="1800" dirty="0" err="1"/>
              <a:t>generadores</a:t>
            </a:r>
            <a:r>
              <a:rPr lang="en-US" altLang="en-US" sz="1800" dirty="0"/>
              <a:t>, la </a:t>
            </a:r>
            <a:r>
              <a:rPr lang="en-US" altLang="en-US" sz="1800" dirty="0" err="1"/>
              <a:t>situación</a:t>
            </a:r>
            <a:r>
              <a:rPr lang="en-US" altLang="en-US" sz="1800" dirty="0"/>
              <a:t> </a:t>
            </a:r>
            <a:r>
              <a:rPr lang="en-US" altLang="en-US" sz="1800" dirty="0" err="1"/>
              <a:t>es</a:t>
            </a:r>
            <a:r>
              <a:rPr lang="en-US" altLang="en-US" sz="1800" dirty="0"/>
              <a:t> </a:t>
            </a:r>
            <a:r>
              <a:rPr lang="en-US" altLang="en-US" sz="1800" dirty="0" err="1"/>
              <a:t>más</a:t>
            </a:r>
            <a:r>
              <a:rPr lang="en-US" altLang="en-US" sz="1800" dirty="0"/>
              <a:t> </a:t>
            </a:r>
            <a:r>
              <a:rPr lang="en-US" altLang="en-US" sz="1800" dirty="0" err="1"/>
              <a:t>complicada</a:t>
            </a:r>
            <a:r>
              <a:rPr lang="en-US" altLang="en-US" sz="1800" dirty="0"/>
              <a:t>, </a:t>
            </a:r>
            <a:r>
              <a:rPr lang="en-US" altLang="en-US" sz="1800" dirty="0" err="1"/>
              <a:t>especialmente</a:t>
            </a:r>
            <a:r>
              <a:rPr lang="en-US" altLang="en-US" sz="1800" dirty="0"/>
              <a:t> para la </a:t>
            </a:r>
            <a:r>
              <a:rPr lang="en-US" altLang="en-US" sz="1800" dirty="0" err="1"/>
              <a:t>protección</a:t>
            </a:r>
            <a:r>
              <a:rPr lang="en-US" altLang="en-US" sz="1800" dirty="0"/>
              <a:t> </a:t>
            </a:r>
            <a:r>
              <a:rPr lang="en-US" altLang="en-US" sz="1800" dirty="0" err="1"/>
              <a:t>primaria</a:t>
            </a:r>
            <a:r>
              <a:rPr lang="en-US" altLang="en-US" sz="1800" dirty="0"/>
              <a:t> del </a:t>
            </a:r>
            <a:r>
              <a:rPr lang="en-US" altLang="en-US" sz="1800" dirty="0" err="1"/>
              <a:t>transformador</a:t>
            </a:r>
            <a:r>
              <a:rPr lang="en-US" altLang="en-US" sz="1800" dirty="0"/>
              <a:t>. </a:t>
            </a:r>
            <a:r>
              <a:rPr lang="en-US" altLang="en-US" sz="1800" dirty="0" err="1"/>
              <a:t>Cuando</a:t>
            </a:r>
            <a:r>
              <a:rPr lang="en-US" altLang="en-US" sz="1800" dirty="0"/>
              <a:t> se </a:t>
            </a:r>
            <a:r>
              <a:rPr lang="en-US" altLang="en-US" sz="1800" dirty="0" err="1"/>
              <a:t>aplica</a:t>
            </a:r>
            <a:r>
              <a:rPr lang="en-US" altLang="en-US" sz="1800" dirty="0"/>
              <a:t> </a:t>
            </a:r>
            <a:r>
              <a:rPr lang="en-US" altLang="en-US" sz="1800" dirty="0" err="1"/>
              <a:t>una</a:t>
            </a:r>
            <a:r>
              <a:rPr lang="en-US" altLang="en-US" sz="1800" dirty="0"/>
              <a:t> </a:t>
            </a:r>
            <a:r>
              <a:rPr lang="en-US" altLang="en-US" sz="1800" dirty="0" err="1"/>
              <a:t>falla</a:t>
            </a:r>
            <a:r>
              <a:rPr lang="en-US" altLang="en-US" sz="1800" dirty="0"/>
              <a:t> mayor </a:t>
            </a:r>
            <a:r>
              <a:rPr lang="en-US" altLang="en-US" sz="1800" dirty="0" err="1"/>
              <a:t>cerca</a:t>
            </a:r>
            <a:r>
              <a:rPr lang="en-US" altLang="en-US" sz="1800" dirty="0"/>
              <a:t> de </a:t>
            </a:r>
            <a:r>
              <a:rPr lang="en-US" altLang="en-US" sz="1800" dirty="0" err="1"/>
              <a:t>los</a:t>
            </a:r>
            <a:r>
              <a:rPr lang="en-US" altLang="en-US" sz="1800" dirty="0"/>
              <a:t> </a:t>
            </a:r>
            <a:r>
              <a:rPr lang="en-US" altLang="en-US" sz="1800" dirty="0" err="1"/>
              <a:t>generadores</a:t>
            </a:r>
            <a:r>
              <a:rPr lang="en-US" altLang="en-US" sz="1800" dirty="0"/>
              <a:t>, </a:t>
            </a:r>
            <a:r>
              <a:rPr lang="en-US" altLang="en-US" sz="1800" dirty="0" err="1"/>
              <a:t>responden</a:t>
            </a:r>
            <a:r>
              <a:rPr lang="en-US" altLang="en-US" sz="1800" dirty="0"/>
              <a:t> de </a:t>
            </a:r>
            <a:r>
              <a:rPr lang="en-US" altLang="en-US" sz="1800" dirty="0" err="1"/>
              <a:t>manera</a:t>
            </a:r>
            <a:r>
              <a:rPr lang="en-US" altLang="en-US" sz="1800" dirty="0"/>
              <a:t> </a:t>
            </a:r>
            <a:r>
              <a:rPr lang="en-US" altLang="en-US" sz="1800" dirty="0" err="1"/>
              <a:t>complicada</a:t>
            </a:r>
            <a:r>
              <a:rPr lang="en-US" altLang="en-US" sz="1800" dirty="0"/>
              <a:t> </a:t>
            </a:r>
            <a:r>
              <a:rPr lang="en-US" altLang="en-US" sz="1800" dirty="0" err="1"/>
              <a:t>debido</a:t>
            </a:r>
            <a:r>
              <a:rPr lang="en-US" altLang="en-US" sz="1800" dirty="0"/>
              <a:t> a la </a:t>
            </a:r>
            <a:r>
              <a:rPr lang="en-US" altLang="en-US" sz="1800" dirty="0" err="1"/>
              <a:t>dinámica</a:t>
            </a:r>
            <a:r>
              <a:rPr lang="en-US" altLang="en-US" sz="1800" dirty="0"/>
              <a:t> </a:t>
            </a:r>
            <a:r>
              <a:rPr lang="en-US" altLang="en-US" sz="1800" dirty="0" err="1"/>
              <a:t>subtransitoria</a:t>
            </a:r>
            <a:r>
              <a:rPr lang="en-US" altLang="en-US" sz="1800" dirty="0"/>
              <a:t> y </a:t>
            </a:r>
            <a:r>
              <a:rPr lang="en-US" altLang="en-US" sz="1800" dirty="0" err="1"/>
              <a:t>transitoria</a:t>
            </a:r>
            <a:r>
              <a:rPr lang="en-US" altLang="en-US" sz="1800" dirty="0"/>
              <a:t> de </a:t>
            </a:r>
            <a:r>
              <a:rPr lang="en-US" altLang="en-US" sz="1800" dirty="0" err="1"/>
              <a:t>sus</a:t>
            </a:r>
            <a:r>
              <a:rPr lang="en-US" altLang="en-US" sz="1800" dirty="0"/>
              <a:t> </a:t>
            </a:r>
            <a:r>
              <a:rPr lang="en-US" altLang="en-US" sz="1800" dirty="0" err="1"/>
              <a:t>devanados</a:t>
            </a:r>
            <a:r>
              <a:rPr lang="en-US" altLang="en-US" sz="1800" dirty="0"/>
              <a:t>, y a la </a:t>
            </a:r>
            <a:r>
              <a:rPr lang="en-US" altLang="en-US" sz="1800" dirty="0" err="1"/>
              <a:t>respuesta</a:t>
            </a:r>
            <a:r>
              <a:rPr lang="en-US" altLang="en-US" sz="1800" dirty="0"/>
              <a:t> </a:t>
            </a:r>
            <a:r>
              <a:rPr lang="en-US" altLang="en-US" sz="1800" dirty="0" err="1"/>
              <a:t>dinámica</a:t>
            </a:r>
            <a:r>
              <a:rPr lang="en-US" altLang="en-US" sz="1800" dirty="0"/>
              <a:t> de </a:t>
            </a:r>
            <a:r>
              <a:rPr lang="en-US" altLang="en-US" sz="1800" dirty="0" err="1"/>
              <a:t>sus</a:t>
            </a:r>
            <a:r>
              <a:rPr lang="en-US" altLang="en-US" sz="1800" dirty="0"/>
              <a:t> </a:t>
            </a:r>
            <a:r>
              <a:rPr lang="en-US" altLang="en-US" sz="1800" dirty="0" err="1"/>
              <a:t>reguladores</a:t>
            </a:r>
            <a:r>
              <a:rPr lang="en-US" altLang="en-US" sz="1800" dirty="0"/>
              <a:t> de </a:t>
            </a:r>
            <a:r>
              <a:rPr lang="en-US" altLang="en-US" sz="1800" dirty="0" err="1"/>
              <a:t>tensión</a:t>
            </a:r>
            <a:r>
              <a:rPr lang="en-US" altLang="en-US" sz="1800" dirty="0"/>
              <a:t>. La </a:t>
            </a:r>
            <a:r>
              <a:rPr lang="en-US" altLang="en-US" sz="1800" dirty="0" err="1"/>
              <a:t>respuesta</a:t>
            </a:r>
            <a:r>
              <a:rPr lang="en-US" altLang="en-US" sz="1800" dirty="0"/>
              <a:t> de </a:t>
            </a:r>
            <a:r>
              <a:rPr lang="en-US" altLang="en-US" sz="1800" dirty="0" err="1"/>
              <a:t>sus</a:t>
            </a:r>
            <a:r>
              <a:rPr lang="en-US" altLang="en-US" sz="1800" dirty="0"/>
              <a:t> </a:t>
            </a:r>
            <a:r>
              <a:rPr lang="en-US" altLang="en-US" sz="1800" dirty="0" err="1"/>
              <a:t>devanados</a:t>
            </a:r>
            <a:r>
              <a:rPr lang="en-US" altLang="en-US" sz="1800" dirty="0"/>
              <a:t> </a:t>
            </a:r>
            <a:r>
              <a:rPr lang="en-US" altLang="en-US" sz="1800" dirty="0" err="1"/>
              <a:t>también</a:t>
            </a:r>
            <a:r>
              <a:rPr lang="en-US" altLang="en-US" sz="1800" dirty="0"/>
              <a:t> se </a:t>
            </a:r>
            <a:r>
              <a:rPr lang="en-US" altLang="en-US" sz="1800" dirty="0" err="1"/>
              <a:t>modifica</a:t>
            </a:r>
            <a:r>
              <a:rPr lang="en-US" altLang="en-US" sz="1800" dirty="0"/>
              <a:t> </a:t>
            </a:r>
            <a:r>
              <a:rPr lang="en-US" altLang="en-US" sz="1800" dirty="0" err="1"/>
              <a:t>por</a:t>
            </a:r>
            <a:r>
              <a:rPr lang="en-US" altLang="en-US" sz="1800" dirty="0"/>
              <a:t> la </a:t>
            </a:r>
            <a:r>
              <a:rPr lang="en-US" altLang="en-US" sz="1800" dirty="0" err="1"/>
              <a:t>impedancia</a:t>
            </a:r>
            <a:r>
              <a:rPr lang="en-US" altLang="en-US" sz="1800" dirty="0"/>
              <a:t> </a:t>
            </a:r>
            <a:r>
              <a:rPr lang="en-US" altLang="en-US" sz="1800" dirty="0" err="1"/>
              <a:t>conectada</a:t>
            </a:r>
            <a:r>
              <a:rPr lang="en-US" altLang="en-US" sz="1800" dirty="0"/>
              <a:t> entre </a:t>
            </a:r>
            <a:r>
              <a:rPr lang="en-US" altLang="en-US" sz="1800" dirty="0" err="1"/>
              <a:t>los</a:t>
            </a:r>
            <a:r>
              <a:rPr lang="en-US" altLang="en-US" sz="1800" dirty="0"/>
              <a:t> </a:t>
            </a:r>
            <a:r>
              <a:rPr lang="en-US" altLang="en-US" sz="1800" dirty="0" err="1"/>
              <a:t>terminales</a:t>
            </a:r>
            <a:r>
              <a:rPr lang="en-US" altLang="en-US" sz="1800" dirty="0"/>
              <a:t> del </a:t>
            </a:r>
            <a:r>
              <a:rPr lang="en-US" altLang="en-US" sz="1800" dirty="0" err="1"/>
              <a:t>generador</a:t>
            </a:r>
            <a:r>
              <a:rPr lang="en-US" altLang="en-US" sz="1800" dirty="0"/>
              <a:t> y el </a:t>
            </a:r>
            <a:r>
              <a:rPr lang="en-US" altLang="en-US" sz="1800" dirty="0" err="1"/>
              <a:t>punto</a:t>
            </a:r>
            <a:r>
              <a:rPr lang="en-US" altLang="en-US" sz="1800" dirty="0"/>
              <a:t> </a:t>
            </a:r>
            <a:r>
              <a:rPr lang="en-US" altLang="en-US" sz="1800" dirty="0" err="1"/>
              <a:t>donde</a:t>
            </a:r>
            <a:r>
              <a:rPr lang="en-US" altLang="en-US" sz="1800" dirty="0"/>
              <a:t> se </a:t>
            </a:r>
            <a:r>
              <a:rPr lang="en-US" altLang="en-US" sz="1800" dirty="0" err="1"/>
              <a:t>aplica</a:t>
            </a:r>
            <a:r>
              <a:rPr lang="en-US" altLang="en-US" sz="1800" dirty="0"/>
              <a:t> la </a:t>
            </a:r>
            <a:r>
              <a:rPr lang="en-US" altLang="en-US" sz="1800" dirty="0" err="1"/>
              <a:t>falla</a:t>
            </a:r>
            <a:r>
              <a:rPr lang="en-US" altLang="en-US" sz="1800" dirty="0"/>
              <a:t>. Las </a:t>
            </a:r>
            <a:r>
              <a:rPr lang="en-US" altLang="en-US" sz="1800" dirty="0" err="1"/>
              <a:t>constantes</a:t>
            </a:r>
            <a:r>
              <a:rPr lang="en-US" altLang="en-US" sz="1800" dirty="0"/>
              <a:t> de </a:t>
            </a:r>
            <a:r>
              <a:rPr lang="en-US" altLang="en-US" sz="1800" dirty="0" err="1"/>
              <a:t>tiempo</a:t>
            </a:r>
            <a:r>
              <a:rPr lang="en-US" altLang="en-US" sz="1800" dirty="0"/>
              <a:t> del </a:t>
            </a:r>
            <a:r>
              <a:rPr lang="en-US" altLang="en-US" sz="1800" dirty="0" err="1"/>
              <a:t>eje</a:t>
            </a:r>
            <a:r>
              <a:rPr lang="en-US" altLang="en-US" sz="1800" dirty="0"/>
              <a:t> </a:t>
            </a:r>
            <a:r>
              <a:rPr lang="en-US" altLang="en-US" sz="1800" dirty="0" err="1"/>
              <a:t>directo</a:t>
            </a:r>
            <a:r>
              <a:rPr lang="en-US" altLang="en-US" sz="1800" dirty="0"/>
              <a:t> </a:t>
            </a:r>
            <a:r>
              <a:rPr lang="en-US" altLang="en-US" sz="1800" dirty="0" err="1"/>
              <a:t>transitorio</a:t>
            </a:r>
            <a:r>
              <a:rPr lang="en-US" altLang="en-US" sz="1800" dirty="0"/>
              <a:t> y </a:t>
            </a:r>
            <a:r>
              <a:rPr lang="en-US" altLang="en-US" sz="1800" dirty="0" err="1"/>
              <a:t>subtransitorio</a:t>
            </a:r>
            <a:r>
              <a:rPr lang="en-US" altLang="en-US" sz="1800" dirty="0"/>
              <a:t>, que </a:t>
            </a:r>
            <a:r>
              <a:rPr lang="en-US" altLang="en-US" sz="1800" dirty="0" err="1"/>
              <a:t>gobiernan</a:t>
            </a:r>
            <a:r>
              <a:rPr lang="en-US" altLang="en-US" sz="1800" dirty="0"/>
              <a:t> el </a:t>
            </a:r>
            <a:r>
              <a:rPr lang="en-US" altLang="en-US" sz="1800" dirty="0" err="1"/>
              <a:t>decaimiento</a:t>
            </a:r>
            <a:r>
              <a:rPr lang="en-US" altLang="en-US" sz="1800" dirty="0"/>
              <a:t> de la </a:t>
            </a:r>
            <a:r>
              <a:rPr lang="en-US" altLang="en-US" sz="1800" dirty="0" err="1"/>
              <a:t>corriente</a:t>
            </a:r>
            <a:r>
              <a:rPr lang="en-US" altLang="en-US" sz="1800" dirty="0"/>
              <a:t> de </a:t>
            </a:r>
            <a:r>
              <a:rPr lang="en-US" altLang="en-US" sz="1800" dirty="0" err="1"/>
              <a:t>falla</a:t>
            </a:r>
            <a:r>
              <a:rPr lang="en-US" altLang="en-US" sz="1800" dirty="0"/>
              <a:t>, cambia con la </a:t>
            </a:r>
            <a:r>
              <a:rPr lang="en-US" altLang="en-US" sz="1800" dirty="0" err="1"/>
              <a:t>magnitud</a:t>
            </a:r>
            <a:r>
              <a:rPr lang="en-US" altLang="en-US" sz="1800" dirty="0"/>
              <a:t> de </a:t>
            </a:r>
            <a:r>
              <a:rPr lang="en-US" altLang="en-US" sz="1800" dirty="0" err="1"/>
              <a:t>impedancia</a:t>
            </a:r>
            <a:r>
              <a:rPr lang="en-US" altLang="en-US" sz="1800" dirty="0"/>
              <a:t> </a:t>
            </a:r>
            <a:r>
              <a:rPr lang="en-US" altLang="en-US" sz="1800" dirty="0" err="1"/>
              <a:t>agregada</a:t>
            </a:r>
            <a:r>
              <a:rPr lang="en-US" altLang="en-US" sz="1800" dirty="0"/>
              <a:t> al </a:t>
            </a:r>
            <a:r>
              <a:rPr lang="en-US" altLang="en-US" sz="1800" dirty="0" err="1"/>
              <a:t>circuito</a:t>
            </a:r>
            <a:r>
              <a:rPr lang="en-US" altLang="en-US" sz="1800" dirty="0"/>
              <a:t> de </a:t>
            </a:r>
            <a:r>
              <a:rPr lang="en-US" altLang="en-US" sz="1800" dirty="0" err="1"/>
              <a:t>falla</a:t>
            </a:r>
            <a:r>
              <a:rPr lang="en-US" altLang="en-US" sz="1800" dirty="0"/>
              <a:t>. Como </a:t>
            </a:r>
            <a:r>
              <a:rPr lang="en-US" altLang="en-US" sz="1800" dirty="0" err="1"/>
              <a:t>esta</a:t>
            </a:r>
            <a:r>
              <a:rPr lang="en-US" altLang="en-US" sz="1800" dirty="0"/>
              <a:t> </a:t>
            </a:r>
            <a:r>
              <a:rPr lang="en-US" altLang="en-US" sz="1800" dirty="0" err="1"/>
              <a:t>impedancia</a:t>
            </a:r>
            <a:r>
              <a:rPr lang="en-US" altLang="en-US" sz="1800" dirty="0"/>
              <a:t> </a:t>
            </a:r>
            <a:r>
              <a:rPr lang="en-US" altLang="en-US" sz="1800" dirty="0" err="1"/>
              <a:t>aumenta</a:t>
            </a:r>
            <a:r>
              <a:rPr lang="en-US" altLang="en-US" sz="1800" dirty="0"/>
              <a:t> de cero a un valor </a:t>
            </a:r>
            <a:r>
              <a:rPr lang="en-US" altLang="en-US" sz="1800" dirty="0" err="1"/>
              <a:t>grande</a:t>
            </a:r>
            <a:r>
              <a:rPr lang="en-US" altLang="en-US" sz="1800" dirty="0"/>
              <a:t>, las </a:t>
            </a:r>
            <a:r>
              <a:rPr lang="en-US" altLang="en-US" sz="1800" dirty="0" err="1"/>
              <a:t>constantes</a:t>
            </a:r>
            <a:r>
              <a:rPr lang="en-US" altLang="en-US" sz="1800" dirty="0"/>
              <a:t> de </a:t>
            </a:r>
            <a:r>
              <a:rPr lang="en-US" altLang="en-US" sz="1800" dirty="0" err="1"/>
              <a:t>tiempo</a:t>
            </a:r>
            <a:r>
              <a:rPr lang="en-US" altLang="en-US" sz="1800" dirty="0"/>
              <a:t> </a:t>
            </a:r>
            <a:r>
              <a:rPr lang="en-US" altLang="en-US" sz="1800" dirty="0" err="1"/>
              <a:t>cambian</a:t>
            </a:r>
            <a:r>
              <a:rPr lang="en-US" altLang="en-US" sz="1800" dirty="0"/>
              <a:t> de </a:t>
            </a:r>
            <a:r>
              <a:rPr lang="en-US" altLang="en-US" sz="1800" dirty="0" err="1"/>
              <a:t>sus</a:t>
            </a:r>
            <a:r>
              <a:rPr lang="en-US" altLang="en-US" sz="1800" dirty="0"/>
              <a:t> </a:t>
            </a:r>
            <a:r>
              <a:rPr lang="en-US" altLang="en-US" sz="1800" dirty="0" err="1"/>
              <a:t>valores</a:t>
            </a:r>
            <a:r>
              <a:rPr lang="en-US" altLang="en-US" sz="1800" dirty="0"/>
              <a:t> de </a:t>
            </a:r>
            <a:r>
              <a:rPr lang="en-US" altLang="en-US" sz="1800" dirty="0" err="1"/>
              <a:t>cortocircuito</a:t>
            </a:r>
            <a:r>
              <a:rPr lang="en-US" altLang="en-US" sz="1800" dirty="0"/>
              <a:t> a </a:t>
            </a:r>
            <a:r>
              <a:rPr lang="en-US" altLang="en-US" sz="1800" dirty="0" err="1"/>
              <a:t>sus</a:t>
            </a:r>
            <a:r>
              <a:rPr lang="en-US" altLang="en-US" sz="1800" dirty="0"/>
              <a:t> </a:t>
            </a:r>
            <a:r>
              <a:rPr lang="en-US" altLang="en-US" sz="1800" dirty="0" err="1"/>
              <a:t>valores</a:t>
            </a:r>
            <a:r>
              <a:rPr lang="en-US" altLang="en-US" sz="1800" dirty="0"/>
              <a:t> de </a:t>
            </a:r>
            <a:r>
              <a:rPr lang="en-US" altLang="en-US" sz="1800" dirty="0" err="1"/>
              <a:t>circuito</a:t>
            </a:r>
            <a:r>
              <a:rPr lang="en-US" altLang="en-US" sz="1800" dirty="0"/>
              <a:t> </a:t>
            </a:r>
            <a:r>
              <a:rPr lang="en-US" altLang="en-US" sz="1800" dirty="0" err="1"/>
              <a:t>abierto</a:t>
            </a:r>
            <a:r>
              <a:rPr lang="en-US" altLang="en-US" sz="1800" dirty="0"/>
              <a:t>, </a:t>
            </a:r>
            <a:r>
              <a:rPr lang="en-US" altLang="en-US" sz="1800" dirty="0" err="1"/>
              <a:t>ver</a:t>
            </a:r>
            <a:r>
              <a:rPr lang="en-US" altLang="en-US" sz="1800" dirty="0"/>
              <a:t> 7.2.11 y 20.3.2. La </a:t>
            </a:r>
            <a:r>
              <a:rPr lang="en-US" altLang="en-US" sz="1800" dirty="0" err="1"/>
              <a:t>inclusión</a:t>
            </a:r>
            <a:r>
              <a:rPr lang="en-US" altLang="en-US" sz="1800" dirty="0"/>
              <a:t> de la </a:t>
            </a:r>
            <a:r>
              <a:rPr lang="en-US" altLang="en-US" sz="1800" dirty="0" err="1"/>
              <a:t>impedancia</a:t>
            </a:r>
            <a:r>
              <a:rPr lang="en-US" altLang="en-US" sz="1800" dirty="0"/>
              <a:t> reduce la </a:t>
            </a:r>
            <a:r>
              <a:rPr lang="en-US" altLang="en-US" sz="1800" dirty="0" err="1"/>
              <a:t>corriente</a:t>
            </a:r>
            <a:r>
              <a:rPr lang="en-US" altLang="en-US" sz="1800" dirty="0"/>
              <a:t> de </a:t>
            </a:r>
            <a:r>
              <a:rPr lang="en-US" altLang="en-US" sz="1800" dirty="0" err="1"/>
              <a:t>falla</a:t>
            </a:r>
            <a:r>
              <a:rPr lang="en-US" altLang="en-US" sz="1800" dirty="0"/>
              <a:t>, que </a:t>
            </a:r>
            <a:r>
              <a:rPr lang="en-US" altLang="en-US" sz="1800" dirty="0" err="1"/>
              <a:t>es</a:t>
            </a:r>
            <a:r>
              <a:rPr lang="en-US" altLang="en-US" sz="1800" dirty="0"/>
              <a:t> </a:t>
            </a:r>
            <a:r>
              <a:rPr lang="en-US" altLang="en-US" sz="1800" dirty="0" err="1"/>
              <a:t>más</a:t>
            </a:r>
            <a:r>
              <a:rPr lang="en-US" altLang="en-US" sz="1800" dirty="0"/>
              <a:t> </a:t>
            </a:r>
            <a:r>
              <a:rPr lang="en-US" altLang="en-US" sz="1800" dirty="0" err="1"/>
              <a:t>signiﬁcativa</a:t>
            </a:r>
            <a:r>
              <a:rPr lang="en-US" altLang="en-US" sz="1800" dirty="0"/>
              <a:t> </a:t>
            </a:r>
            <a:r>
              <a:rPr lang="en-US" altLang="en-US" sz="1800" dirty="0" err="1"/>
              <a:t>cuando</a:t>
            </a:r>
            <a:r>
              <a:rPr lang="en-US" altLang="en-US" sz="1800" dirty="0"/>
              <a:t> </a:t>
            </a:r>
            <a:r>
              <a:rPr lang="en-US" altLang="en-US" sz="1800" dirty="0" err="1"/>
              <a:t>sólo</a:t>
            </a:r>
            <a:r>
              <a:rPr lang="en-US" altLang="en-US" sz="1800" dirty="0"/>
              <a:t> un </a:t>
            </a:r>
            <a:r>
              <a:rPr lang="en-US" altLang="en-US" sz="1800" dirty="0" err="1"/>
              <a:t>generador</a:t>
            </a:r>
            <a:r>
              <a:rPr lang="en-US" altLang="en-US" sz="1800" dirty="0"/>
              <a:t> </a:t>
            </a:r>
            <a:r>
              <a:rPr lang="en-US" altLang="en-US" sz="1800" dirty="0" err="1"/>
              <a:t>está</a:t>
            </a:r>
            <a:r>
              <a:rPr lang="en-US" altLang="en-US" sz="1800" dirty="0"/>
              <a:t> operando. El </a:t>
            </a:r>
            <a:r>
              <a:rPr lang="en-US" altLang="en-US" sz="1800" dirty="0" err="1"/>
              <a:t>decremento</a:t>
            </a:r>
            <a:r>
              <a:rPr lang="en-US" altLang="en-US" sz="1800" dirty="0"/>
              <a:t> de la </a:t>
            </a:r>
            <a:r>
              <a:rPr lang="en-US" altLang="en-US" sz="1800" dirty="0" err="1"/>
              <a:t>corriente</a:t>
            </a:r>
            <a:r>
              <a:rPr lang="en-US" altLang="en-US" sz="1800" dirty="0"/>
              <a:t> de </a:t>
            </a:r>
            <a:r>
              <a:rPr lang="en-US" altLang="en-US" sz="1800" dirty="0" err="1"/>
              <a:t>falla</a:t>
            </a:r>
            <a:r>
              <a:rPr lang="en-US" altLang="en-US" sz="1800" dirty="0"/>
              <a:t> se </a:t>
            </a:r>
            <a:r>
              <a:rPr lang="en-US" altLang="en-US" sz="1800" dirty="0" err="1"/>
              <a:t>puede</a:t>
            </a:r>
            <a:r>
              <a:rPr lang="en-US" altLang="en-US" sz="1800" dirty="0"/>
              <a:t> </a:t>
            </a:r>
            <a:r>
              <a:rPr lang="en-US" altLang="en-US" sz="1800" dirty="0" err="1"/>
              <a:t>trazar</a:t>
            </a:r>
            <a:r>
              <a:rPr lang="en-US" altLang="en-US" sz="1800" dirty="0"/>
              <a:t> </a:t>
            </a:r>
            <a:r>
              <a:rPr lang="en-US" altLang="en-US" sz="1800" dirty="0" err="1"/>
              <a:t>en</a:t>
            </a:r>
            <a:r>
              <a:rPr lang="en-US" altLang="en-US" sz="1800" dirty="0"/>
              <a:t> </a:t>
            </a:r>
            <a:r>
              <a:rPr lang="en-US" altLang="en-US" sz="1800" dirty="0" err="1"/>
              <a:t>los</a:t>
            </a:r>
            <a:r>
              <a:rPr lang="en-US" altLang="en-US" sz="1800" dirty="0"/>
              <a:t> </a:t>
            </a:r>
            <a:r>
              <a:rPr lang="en-US" altLang="en-US" sz="1800" dirty="0" err="1"/>
              <a:t>gráficos</a:t>
            </a:r>
            <a:r>
              <a:rPr lang="en-US" altLang="en-US" sz="1800" dirty="0"/>
              <a:t> de </a:t>
            </a:r>
            <a:r>
              <a:rPr lang="en-US" altLang="en-US" sz="1800" dirty="0" err="1"/>
              <a:t>coordinación</a:t>
            </a:r>
            <a:r>
              <a:rPr lang="en-US" altLang="en-US" sz="1800" dirty="0"/>
              <a:t> para las </a:t>
            </a:r>
            <a:r>
              <a:rPr lang="en-US" altLang="en-US" sz="1800" dirty="0" err="1"/>
              <a:t>diversas</a:t>
            </a:r>
            <a:r>
              <a:rPr lang="en-US" altLang="en-US" sz="1800" dirty="0"/>
              <a:t> </a:t>
            </a:r>
            <a:r>
              <a:rPr lang="en-US" altLang="en-US" sz="1800" dirty="0" err="1"/>
              <a:t>situaciones</a:t>
            </a:r>
            <a:r>
              <a:rPr lang="en-US" altLang="en-US" sz="1800" dirty="0"/>
              <a:t> de </a:t>
            </a:r>
            <a:r>
              <a:rPr lang="en-US" altLang="en-US" sz="1800" dirty="0" err="1"/>
              <a:t>funcionamiento</a:t>
            </a:r>
            <a:r>
              <a:rPr lang="en-US" altLang="en-US" sz="1800" dirty="0"/>
              <a:t>. </a:t>
            </a:r>
            <a:r>
              <a:rPr lang="en-US" altLang="en-US" sz="1800" dirty="0" err="1"/>
              <a:t>En</a:t>
            </a:r>
            <a:r>
              <a:rPr lang="en-US" altLang="en-US" sz="1800" dirty="0"/>
              <a:t> el </a:t>
            </a:r>
            <a:r>
              <a:rPr lang="en-US" altLang="en-US" sz="1800" dirty="0" err="1"/>
              <a:t>ejemplo</a:t>
            </a:r>
            <a:r>
              <a:rPr lang="en-US" altLang="en-US" sz="1800" dirty="0"/>
              <a:t> del </a:t>
            </a:r>
            <a:r>
              <a:rPr lang="en-US" altLang="en-US" sz="1800" dirty="0" err="1"/>
              <a:t>apartado</a:t>
            </a:r>
            <a:r>
              <a:rPr lang="en-US" altLang="en-US" sz="1800" dirty="0"/>
              <a:t> 11.9 y 12.1 hay </a:t>
            </a:r>
            <a:r>
              <a:rPr lang="en-US" altLang="en-US" sz="1800" dirty="0" err="1"/>
              <a:t>cuatro</a:t>
            </a:r>
            <a:r>
              <a:rPr lang="en-US" altLang="en-US" sz="1800" dirty="0"/>
              <a:t> o </a:t>
            </a:r>
            <a:r>
              <a:rPr lang="en-US" altLang="en-US" sz="1800" dirty="0" err="1"/>
              <a:t>más</a:t>
            </a:r>
            <a:r>
              <a:rPr lang="en-US" altLang="en-US" sz="1800" dirty="0"/>
              <a:t> </a:t>
            </a:r>
            <a:r>
              <a:rPr lang="en-US" altLang="en-US" sz="1800" dirty="0" err="1"/>
              <a:t>generadores</a:t>
            </a:r>
            <a:r>
              <a:rPr lang="en-US" altLang="en-US" sz="1800" dirty="0"/>
              <a:t> y </a:t>
            </a:r>
            <a:r>
              <a:rPr lang="en-US" altLang="en-US" sz="1800" dirty="0" err="1"/>
              <a:t>por</a:t>
            </a:r>
            <a:r>
              <a:rPr lang="en-US" altLang="en-US" sz="1800" dirty="0"/>
              <a:t> lo </a:t>
            </a:r>
            <a:r>
              <a:rPr lang="en-US" altLang="en-US" sz="1800" dirty="0" err="1"/>
              <a:t>tanto</a:t>
            </a:r>
            <a:r>
              <a:rPr lang="en-US" altLang="en-US" sz="1800" dirty="0"/>
              <a:t> las dos </a:t>
            </a:r>
            <a:r>
              <a:rPr lang="en-US" altLang="en-US" sz="1800" dirty="0" err="1"/>
              <a:t>situaciones</a:t>
            </a:r>
            <a:r>
              <a:rPr lang="en-US" altLang="en-US" sz="1800" dirty="0"/>
              <a:t> </a:t>
            </a:r>
            <a:r>
              <a:rPr lang="en-US" altLang="en-US" sz="1800" dirty="0" err="1"/>
              <a:t>principales</a:t>
            </a:r>
            <a:r>
              <a:rPr lang="en-US" altLang="en-US" sz="1800" dirty="0"/>
              <a:t> a considerer, hay </a:t>
            </a:r>
            <a:r>
              <a:rPr lang="en-US" altLang="en-US" sz="1800" dirty="0" err="1"/>
              <a:t>cuatro</a:t>
            </a:r>
            <a:r>
              <a:rPr lang="en-US" altLang="en-US" sz="1800" dirty="0"/>
              <a:t> </a:t>
            </a:r>
            <a:r>
              <a:rPr lang="en-US" altLang="en-US" sz="1800" dirty="0" err="1"/>
              <a:t>generadores</a:t>
            </a:r>
            <a:r>
              <a:rPr lang="en-US" altLang="en-US" sz="1800" dirty="0"/>
              <a:t> </a:t>
            </a:r>
            <a:r>
              <a:rPr lang="en-US" altLang="en-US" sz="1800" dirty="0" err="1"/>
              <a:t>en</a:t>
            </a:r>
            <a:r>
              <a:rPr lang="en-US" altLang="en-US" sz="1800" dirty="0"/>
              <a:t> </a:t>
            </a:r>
            <a:r>
              <a:rPr lang="en-US" altLang="en-US" sz="1800" dirty="0" err="1"/>
              <a:t>funcionamiento</a:t>
            </a:r>
            <a:r>
              <a:rPr lang="en-US" altLang="en-US" sz="1800" dirty="0"/>
              <a:t> y solo un </a:t>
            </a:r>
            <a:r>
              <a:rPr lang="en-US" altLang="en-US" sz="1800" dirty="0" err="1"/>
              <a:t>generador</a:t>
            </a:r>
            <a:r>
              <a:rPr lang="en-US" altLang="en-US" sz="1800" dirty="0"/>
              <a:t> </a:t>
            </a:r>
            <a:r>
              <a:rPr lang="en-US" altLang="en-US" sz="1800" dirty="0" err="1"/>
              <a:t>en</a:t>
            </a:r>
            <a:r>
              <a:rPr lang="en-US" altLang="en-US" sz="1800" dirty="0"/>
              <a:t> </a:t>
            </a:r>
            <a:r>
              <a:rPr lang="en-US" altLang="en-US" sz="1800" dirty="0" err="1"/>
              <a:t>funcionamiento</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b="1" dirty="0"/>
              <a:t>12.5 PROTECCIÓN DEL CABLE DE ALIMENTACIÓN</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El </a:t>
            </a:r>
            <a:r>
              <a:rPr lang="en-US" altLang="en-US" sz="1800" dirty="0" err="1"/>
              <a:t>tipo</a:t>
            </a:r>
            <a:r>
              <a:rPr lang="en-US" altLang="en-US" sz="1800" dirty="0"/>
              <a:t> de cables de </a:t>
            </a:r>
            <a:r>
              <a:rPr lang="en-US" altLang="en-US" sz="1800" dirty="0" err="1"/>
              <a:t>alimentación</a:t>
            </a:r>
            <a:r>
              <a:rPr lang="en-US" altLang="en-US" sz="1800" dirty="0"/>
              <a:t> </a:t>
            </a:r>
            <a:r>
              <a:rPr lang="en-US" altLang="en-US" sz="1800" dirty="0" err="1"/>
              <a:t>descritos</a:t>
            </a:r>
            <a:r>
              <a:rPr lang="en-US" altLang="en-US" sz="1800" dirty="0"/>
              <a:t> </a:t>
            </a:r>
            <a:r>
              <a:rPr lang="en-US" altLang="en-US" sz="1800" dirty="0" err="1"/>
              <a:t>en</a:t>
            </a:r>
            <a:r>
              <a:rPr lang="en-US" altLang="en-US" sz="1800" dirty="0"/>
              <a:t> </a:t>
            </a:r>
            <a:r>
              <a:rPr lang="en-US" altLang="en-US" sz="1800" dirty="0" err="1"/>
              <a:t>esta</a:t>
            </a:r>
            <a:r>
              <a:rPr lang="en-US" altLang="en-US" sz="1800" dirty="0"/>
              <a:t> </a:t>
            </a:r>
            <a:r>
              <a:rPr lang="en-US" altLang="en-US" sz="1800" dirty="0" err="1"/>
              <a:t>sección</a:t>
            </a:r>
            <a:r>
              <a:rPr lang="en-US" altLang="en-US" sz="1800" dirty="0"/>
              <a:t> son </a:t>
            </a:r>
            <a:r>
              <a:rPr lang="en-US" altLang="en-US" sz="1800" dirty="0" err="1"/>
              <a:t>aquellos</a:t>
            </a:r>
            <a:r>
              <a:rPr lang="en-US" altLang="en-US" sz="1800" dirty="0"/>
              <a:t> entre </a:t>
            </a:r>
            <a:r>
              <a:rPr lang="en-US" altLang="en-US" sz="1800" dirty="0" err="1" smtClean="0"/>
              <a:t>tableros</a:t>
            </a:r>
            <a:r>
              <a:rPr lang="en-US" altLang="en-US" sz="1800" dirty="0" smtClean="0"/>
              <a:t> </a:t>
            </a:r>
            <a:r>
              <a:rPr lang="en-US" altLang="en-US" sz="1800" dirty="0" err="1"/>
              <a:t>dentro</a:t>
            </a:r>
            <a:r>
              <a:rPr lang="en-US" altLang="en-US" sz="1800" dirty="0"/>
              <a:t> de un </a:t>
            </a:r>
            <a:r>
              <a:rPr lang="en-US" altLang="en-US" sz="1800" dirty="0" err="1"/>
              <a:t>sitio</a:t>
            </a:r>
            <a:r>
              <a:rPr lang="en-US" altLang="en-US" sz="1800" dirty="0"/>
              <a:t> de la </a:t>
            </a:r>
            <a:r>
              <a:rPr lang="en-US" altLang="en-US" sz="1800" dirty="0" err="1"/>
              <a:t>industria</a:t>
            </a:r>
            <a:r>
              <a:rPr lang="en-US" altLang="en-US" sz="1800" dirty="0"/>
              <a:t>, </a:t>
            </a:r>
            <a:r>
              <a:rPr lang="en-US" altLang="en-US" sz="1800" dirty="0" err="1"/>
              <a:t>en</a:t>
            </a:r>
            <a:r>
              <a:rPr lang="en-US" altLang="en-US" sz="1800" dirty="0"/>
              <a:t> </a:t>
            </a:r>
            <a:r>
              <a:rPr lang="en-US" altLang="en-US" sz="1800" dirty="0" err="1"/>
              <a:t>lugar</a:t>
            </a:r>
            <a:r>
              <a:rPr lang="en-US" altLang="en-US" sz="1800" dirty="0"/>
              <a:t> de </a:t>
            </a:r>
            <a:r>
              <a:rPr lang="en-US" altLang="en-US" sz="1800" dirty="0" err="1"/>
              <a:t>aquellos</a:t>
            </a:r>
            <a:r>
              <a:rPr lang="en-US" altLang="en-US" sz="1800" dirty="0"/>
              <a:t> entre </a:t>
            </a:r>
            <a:r>
              <a:rPr lang="en-US" altLang="en-US" sz="1800" dirty="0" err="1"/>
              <a:t>una</a:t>
            </a:r>
            <a:r>
              <a:rPr lang="en-US" altLang="en-US" sz="1800" dirty="0"/>
              <a:t> planta de </a:t>
            </a:r>
            <a:r>
              <a:rPr lang="en-US" altLang="en-US" sz="1800" dirty="0" err="1"/>
              <a:t>energía</a:t>
            </a:r>
            <a:r>
              <a:rPr lang="en-US" altLang="en-US" sz="1800" dirty="0"/>
              <a:t> </a:t>
            </a:r>
            <a:r>
              <a:rPr lang="en-US" altLang="en-US" sz="1800" dirty="0" err="1"/>
              <a:t>eléctrica</a:t>
            </a:r>
            <a:r>
              <a:rPr lang="en-US" altLang="en-US" sz="1800" dirty="0"/>
              <a:t> y un </a:t>
            </a:r>
            <a:r>
              <a:rPr lang="en-US" altLang="en-US" sz="1800" dirty="0" err="1"/>
              <a:t>sitio</a:t>
            </a:r>
            <a:r>
              <a:rPr lang="en-US" altLang="en-US" sz="1800" dirty="0"/>
              <a:t> de la </a:t>
            </a:r>
            <a:r>
              <a:rPr lang="en-US" altLang="en-US" sz="1800" dirty="0" err="1"/>
              <a:t>industria</a:t>
            </a:r>
            <a:r>
              <a:rPr lang="en-US" altLang="en-US" sz="1800" dirty="0"/>
              <a:t> </a:t>
            </a:r>
            <a:r>
              <a:rPr lang="en-US" altLang="en-US" sz="1800" dirty="0" err="1"/>
              <a:t>petrolera</a:t>
            </a:r>
            <a:r>
              <a:rPr lang="en-US" altLang="en-US" sz="1800" dirty="0"/>
              <a:t>. </a:t>
            </a:r>
            <a:r>
              <a:rPr lang="en-US" altLang="en-US" sz="1800" dirty="0" err="1"/>
              <a:t>Estos</a:t>
            </a:r>
            <a:r>
              <a:rPr lang="en-US" altLang="en-US" sz="1800" dirty="0"/>
              <a:t> </a:t>
            </a:r>
            <a:r>
              <a:rPr lang="en-US" altLang="en-US" sz="1800" dirty="0" err="1"/>
              <a:t>alimentadores</a:t>
            </a:r>
            <a:r>
              <a:rPr lang="en-US" altLang="en-US" sz="1800" dirty="0"/>
              <a:t> </a:t>
            </a:r>
            <a:r>
              <a:rPr lang="en-US" altLang="en-US" sz="1800" dirty="0" err="1"/>
              <a:t>pueden</a:t>
            </a:r>
            <a:r>
              <a:rPr lang="en-US" altLang="en-US" sz="1800" dirty="0"/>
              <a:t> </a:t>
            </a:r>
            <a:r>
              <a:rPr lang="en-US" altLang="en-US" sz="1800" dirty="0" err="1"/>
              <a:t>describirse</a:t>
            </a:r>
            <a:r>
              <a:rPr lang="en-US" altLang="en-US" sz="1800" dirty="0"/>
              <a:t> </a:t>
            </a:r>
            <a:r>
              <a:rPr lang="en-US" altLang="en-US" sz="1800" dirty="0" err="1"/>
              <a:t>como</a:t>
            </a:r>
            <a:r>
              <a:rPr lang="en-US" altLang="en-US" sz="1800" dirty="0"/>
              <a:t> </a:t>
            </a:r>
            <a:r>
              <a:rPr lang="en-US" altLang="en-US" sz="1800" dirty="0" err="1"/>
              <a:t>alimentadores</a:t>
            </a:r>
            <a:r>
              <a:rPr lang="en-US" altLang="en-US" sz="1800" dirty="0"/>
              <a:t> </a:t>
            </a:r>
            <a:r>
              <a:rPr lang="en-US" altLang="en-US" sz="1800" dirty="0" err="1"/>
              <a:t>primarios</a:t>
            </a:r>
            <a:r>
              <a:rPr lang="en-US" altLang="en-US" sz="1800" dirty="0"/>
              <a:t> </a:t>
            </a:r>
            <a:r>
              <a:rPr lang="en-US" altLang="en-US" sz="1800" dirty="0" err="1"/>
              <a:t>en</a:t>
            </a:r>
            <a:r>
              <a:rPr lang="en-US" altLang="en-US" sz="1800" dirty="0"/>
              <a:t> </a:t>
            </a:r>
            <a:r>
              <a:rPr lang="en-US" altLang="en-US" sz="1800" dirty="0" err="1"/>
              <a:t>lugar</a:t>
            </a:r>
            <a:r>
              <a:rPr lang="en-US" altLang="en-US" sz="1800" dirty="0"/>
              <a:t> de </a:t>
            </a:r>
            <a:r>
              <a:rPr lang="en-US" altLang="en-US" sz="1800" dirty="0" err="1"/>
              <a:t>alimentadores</a:t>
            </a:r>
            <a:r>
              <a:rPr lang="en-US" altLang="en-US" sz="1800" dirty="0"/>
              <a:t> </a:t>
            </a:r>
            <a:r>
              <a:rPr lang="en-US" altLang="en-US" sz="1800" dirty="0" err="1"/>
              <a:t>secundarios</a:t>
            </a:r>
            <a:r>
              <a:rPr lang="en-US" altLang="en-US" sz="1800" dirty="0"/>
              <a:t> </a:t>
            </a:r>
            <a:r>
              <a:rPr lang="en-US" altLang="en-US" sz="1800" dirty="0" err="1"/>
              <a:t>aguas</a:t>
            </a:r>
            <a:r>
              <a:rPr lang="en-US" altLang="en-US" sz="1800" dirty="0"/>
              <a:t> </a:t>
            </a:r>
            <a:r>
              <a:rPr lang="en-US" altLang="en-US" sz="1800" dirty="0" err="1"/>
              <a:t>abajo</a:t>
            </a:r>
            <a:r>
              <a:rPr lang="en-US" altLang="en-US" sz="1800" dirty="0"/>
              <a:t> </a:t>
            </a:r>
            <a:r>
              <a:rPr lang="en-US" altLang="en-US" sz="1800" dirty="0" err="1"/>
              <a:t>en</a:t>
            </a:r>
            <a:r>
              <a:rPr lang="en-US" altLang="en-US" sz="1800" dirty="0"/>
              <a:t> el </a:t>
            </a:r>
            <a:r>
              <a:rPr lang="en-US" altLang="en-US" sz="1800" dirty="0" err="1"/>
              <a:t>sistema</a:t>
            </a:r>
            <a:r>
              <a:rPr lang="en-US" altLang="en-US" sz="1800" dirty="0"/>
              <a:t>.</a:t>
            </a:r>
          </a:p>
        </p:txBody>
      </p:sp>
    </p:spTree>
    <p:extLst>
      <p:ext uri="{BB962C8B-B14F-4D97-AF65-F5344CB8AC3E}">
        <p14:creationId xmlns:p14="http://schemas.microsoft.com/office/powerpoint/2010/main" val="21381948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ángulo 1"/>
          <p:cNvSpPr>
            <a:spLocks noChangeArrowheads="1"/>
          </p:cNvSpPr>
          <p:nvPr/>
        </p:nvSpPr>
        <p:spPr bwMode="auto">
          <a:xfrm>
            <a:off x="355600" y="277813"/>
            <a:ext cx="11460163" cy="646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dirty="0"/>
              <a:t>Los </a:t>
            </a:r>
            <a:r>
              <a:rPr lang="en-US" altLang="en-US" sz="1800" dirty="0" err="1"/>
              <a:t>alimentadores</a:t>
            </a:r>
            <a:r>
              <a:rPr lang="en-US" altLang="en-US" sz="1800" dirty="0"/>
              <a:t> de </a:t>
            </a:r>
            <a:r>
              <a:rPr lang="en-US" altLang="en-US" sz="1800" dirty="0" err="1"/>
              <a:t>una</a:t>
            </a:r>
            <a:r>
              <a:rPr lang="en-US" altLang="en-US" sz="1800" dirty="0"/>
              <a:t> planta de </a:t>
            </a:r>
            <a:r>
              <a:rPr lang="en-US" altLang="en-US" sz="1800" dirty="0" err="1"/>
              <a:t>energía</a:t>
            </a:r>
            <a:r>
              <a:rPr lang="en-US" altLang="en-US" sz="1800" dirty="0"/>
              <a:t> </a:t>
            </a:r>
            <a:r>
              <a:rPr lang="en-US" altLang="en-US" sz="1800" dirty="0" err="1"/>
              <a:t>eléctrica</a:t>
            </a:r>
            <a:r>
              <a:rPr lang="en-US" altLang="en-US" sz="1800" dirty="0"/>
              <a:t> o </a:t>
            </a:r>
            <a:r>
              <a:rPr lang="en-US" altLang="en-US" sz="1800" dirty="0" err="1"/>
              <a:t>una</a:t>
            </a:r>
            <a:r>
              <a:rPr lang="en-US" altLang="en-US" sz="1800" dirty="0"/>
              <a:t> red de </a:t>
            </a:r>
            <a:r>
              <a:rPr lang="en-US" altLang="en-US" sz="1800" dirty="0" err="1"/>
              <a:t>transmisión</a:t>
            </a:r>
            <a:r>
              <a:rPr lang="en-US" altLang="en-US" sz="1800" dirty="0"/>
              <a:t> </a:t>
            </a:r>
            <a:r>
              <a:rPr lang="en-US" altLang="en-US" sz="1800" dirty="0" err="1"/>
              <a:t>tienen</a:t>
            </a:r>
            <a:r>
              <a:rPr lang="en-US" altLang="en-US" sz="1800" dirty="0"/>
              <a:t> </a:t>
            </a:r>
            <a:r>
              <a:rPr lang="en-US" altLang="en-US" sz="1800" dirty="0" err="1"/>
              <a:t>sistemas</a:t>
            </a:r>
            <a:r>
              <a:rPr lang="en-US" altLang="en-US" sz="1800" dirty="0"/>
              <a:t> de </a:t>
            </a:r>
            <a:r>
              <a:rPr lang="en-US" altLang="en-US" sz="1800" dirty="0" err="1"/>
              <a:t>protección</a:t>
            </a:r>
            <a:r>
              <a:rPr lang="en-US" altLang="en-US" sz="1800" dirty="0"/>
              <a:t> de </a:t>
            </a:r>
            <a:r>
              <a:rPr lang="en-US" altLang="en-US" sz="1800" dirty="0" err="1"/>
              <a:t>relés</a:t>
            </a:r>
            <a:r>
              <a:rPr lang="en-US" altLang="en-US" sz="1800" dirty="0"/>
              <a:t> que son </a:t>
            </a:r>
            <a:r>
              <a:rPr lang="en-US" altLang="en-US" sz="1800" dirty="0" err="1"/>
              <a:t>más</a:t>
            </a:r>
            <a:r>
              <a:rPr lang="en-US" altLang="en-US" sz="1800" dirty="0"/>
              <a:t> </a:t>
            </a:r>
            <a:r>
              <a:rPr lang="en-US" altLang="en-US" sz="1800" dirty="0" err="1"/>
              <a:t>sofisticados</a:t>
            </a:r>
            <a:r>
              <a:rPr lang="en-US" altLang="en-US" sz="1800" dirty="0"/>
              <a:t> que </a:t>
            </a:r>
            <a:r>
              <a:rPr lang="en-US" altLang="en-US" sz="1800" dirty="0" err="1"/>
              <a:t>los</a:t>
            </a:r>
            <a:r>
              <a:rPr lang="en-US" altLang="en-US" sz="1800" dirty="0"/>
              <a:t> </a:t>
            </a:r>
            <a:r>
              <a:rPr lang="en-US" altLang="en-US" sz="1800" dirty="0" err="1"/>
              <a:t>descritos</a:t>
            </a:r>
            <a:r>
              <a:rPr lang="en-US" altLang="en-US" sz="1800" dirty="0"/>
              <a:t> </a:t>
            </a:r>
            <a:r>
              <a:rPr lang="en-US" altLang="en-US" sz="1800" dirty="0" err="1"/>
              <a:t>en</a:t>
            </a:r>
            <a:r>
              <a:rPr lang="en-US" altLang="en-US" sz="1800" dirty="0"/>
              <a:t> </a:t>
            </a:r>
            <a:r>
              <a:rPr lang="en-US" altLang="en-US" sz="1800" dirty="0" err="1"/>
              <a:t>este</a:t>
            </a:r>
            <a:r>
              <a:rPr lang="en-US" altLang="en-US" sz="1800" dirty="0"/>
              <a:t> </a:t>
            </a:r>
            <a:r>
              <a:rPr lang="en-US" altLang="en-US" sz="1800" dirty="0" err="1"/>
              <a:t>documento</a:t>
            </a:r>
            <a:r>
              <a:rPr lang="en-US" altLang="en-US" sz="1800" dirty="0"/>
              <a:t>, </a:t>
            </a:r>
            <a:r>
              <a:rPr lang="en-US" altLang="en-US" sz="1800" dirty="0" err="1"/>
              <a:t>p.ej</a:t>
            </a:r>
            <a:r>
              <a:rPr lang="en-US" altLang="en-US" sz="1800" dirty="0"/>
              <a:t>. </a:t>
            </a:r>
            <a:r>
              <a:rPr lang="en-US" altLang="en-US" sz="1800" dirty="0" err="1"/>
              <a:t>protección</a:t>
            </a:r>
            <a:r>
              <a:rPr lang="en-US" altLang="en-US" sz="1800" dirty="0"/>
              <a:t> de </a:t>
            </a:r>
            <a:r>
              <a:rPr lang="en-US" altLang="en-US" sz="1800" dirty="0" err="1"/>
              <a:t>distancia</a:t>
            </a:r>
            <a:r>
              <a:rPr lang="en-US" altLang="en-US" sz="1800" dirty="0"/>
              <a:t> </a:t>
            </a:r>
            <a:r>
              <a:rPr lang="en-US" altLang="en-US" sz="1800" dirty="0" err="1"/>
              <a:t>multizona</a:t>
            </a:r>
            <a:r>
              <a:rPr lang="en-US" altLang="en-US" sz="1800" dirty="0"/>
              <a:t>, </a:t>
            </a:r>
            <a:r>
              <a:rPr lang="en-US" altLang="en-US" sz="1800" dirty="0" err="1"/>
              <a:t>relés</a:t>
            </a:r>
            <a:r>
              <a:rPr lang="en-US" altLang="en-US" sz="1800" dirty="0"/>
              <a:t> de </a:t>
            </a:r>
            <a:r>
              <a:rPr lang="en-US" altLang="en-US" sz="1800" dirty="0" err="1"/>
              <a:t>admitancia</a:t>
            </a:r>
            <a:r>
              <a:rPr lang="en-US" altLang="en-US" sz="1800" dirty="0"/>
              <a:t>, </a:t>
            </a:r>
            <a:r>
              <a:rPr lang="en-US" altLang="en-US" sz="1800" dirty="0" err="1"/>
              <a:t>esquemas</a:t>
            </a:r>
            <a:r>
              <a:rPr lang="en-US" altLang="en-US" sz="1800" dirty="0"/>
              <a:t> de </a:t>
            </a:r>
            <a:r>
              <a:rPr lang="en-US" altLang="en-US" sz="1800" dirty="0" err="1"/>
              <a:t>protección</a:t>
            </a:r>
            <a:r>
              <a:rPr lang="en-US" altLang="en-US" sz="1800" dirty="0"/>
              <a:t> </a:t>
            </a:r>
            <a:r>
              <a:rPr lang="en-US" altLang="en-US" sz="1800" dirty="0" err="1"/>
              <a:t>pilotos</a:t>
            </a:r>
            <a:r>
              <a:rPr lang="en-US" altLang="en-US" sz="1800" dirty="0"/>
              <a:t>.</a:t>
            </a:r>
          </a:p>
          <a:p>
            <a:pPr algn="just">
              <a:lnSpc>
                <a:spcPct val="100000"/>
              </a:lnSpc>
              <a:spcBef>
                <a:spcPct val="0"/>
              </a:spcBef>
              <a:buFontTx/>
              <a:buNone/>
            </a:pPr>
            <a:r>
              <a:rPr lang="en-US" altLang="en-US" sz="1800" dirty="0"/>
              <a:t>Se </a:t>
            </a:r>
            <a:r>
              <a:rPr lang="en-US" altLang="en-US" sz="1800" dirty="0" err="1"/>
              <a:t>aplican</a:t>
            </a:r>
            <a:r>
              <a:rPr lang="en-US" altLang="en-US" sz="1800" dirty="0"/>
              <a:t> dos </a:t>
            </a:r>
            <a:r>
              <a:rPr lang="en-US" altLang="en-US" sz="1800" dirty="0" err="1"/>
              <a:t>requisitos</a:t>
            </a:r>
            <a:r>
              <a:rPr lang="en-US" altLang="en-US" sz="1800" dirty="0"/>
              <a:t> </a:t>
            </a:r>
            <a:r>
              <a:rPr lang="en-US" altLang="en-US" sz="1800" dirty="0" err="1"/>
              <a:t>básicos</a:t>
            </a:r>
            <a:r>
              <a:rPr lang="en-US" altLang="en-US" sz="1800" dirty="0"/>
              <a:t> a </a:t>
            </a:r>
            <a:r>
              <a:rPr lang="en-US" altLang="en-US" sz="1800" dirty="0" err="1"/>
              <a:t>los</a:t>
            </a:r>
            <a:r>
              <a:rPr lang="en-US" altLang="en-US" sz="1800" dirty="0"/>
              <a:t> cables de </a:t>
            </a:r>
            <a:r>
              <a:rPr lang="en-US" altLang="en-US" sz="1800" dirty="0" err="1"/>
              <a:t>alimentación</a:t>
            </a:r>
            <a:r>
              <a:rPr lang="en-US" altLang="en-US" sz="1800" dirty="0"/>
              <a:t>, primero para </a:t>
            </a:r>
            <a:r>
              <a:rPr lang="en-US" altLang="en-US" sz="1800" dirty="0" err="1"/>
              <a:t>proteger</a:t>
            </a:r>
            <a:r>
              <a:rPr lang="en-US" altLang="en-US" sz="1800" dirty="0"/>
              <a:t> el cable de </a:t>
            </a:r>
            <a:r>
              <a:rPr lang="en-US" altLang="en-US" sz="1800" dirty="0" err="1"/>
              <a:t>sobrecorrientes</a:t>
            </a:r>
            <a:r>
              <a:rPr lang="en-US" altLang="en-US" sz="1800" dirty="0"/>
              <a:t>, que </a:t>
            </a:r>
            <a:r>
              <a:rPr lang="en-US" altLang="en-US" sz="1800" dirty="0" err="1"/>
              <a:t>puede</a:t>
            </a:r>
            <a:r>
              <a:rPr lang="en-US" altLang="en-US" sz="1800" dirty="0"/>
              <a:t> </a:t>
            </a:r>
            <a:r>
              <a:rPr lang="en-US" altLang="en-US" sz="1800" dirty="0" err="1"/>
              <a:t>estar</a:t>
            </a:r>
            <a:r>
              <a:rPr lang="en-US" altLang="en-US" sz="1800" dirty="0"/>
              <a:t> </a:t>
            </a:r>
            <a:r>
              <a:rPr lang="en-US" altLang="en-US" sz="1800" dirty="0" err="1"/>
              <a:t>relacionado</a:t>
            </a:r>
            <a:r>
              <a:rPr lang="en-US" altLang="en-US" sz="1800" dirty="0"/>
              <a:t> con la </a:t>
            </a:r>
            <a:r>
              <a:rPr lang="en-US" altLang="en-US" sz="1800" dirty="0" err="1"/>
              <a:t>carga</a:t>
            </a:r>
            <a:r>
              <a:rPr lang="en-US" altLang="en-US" sz="1800" dirty="0"/>
              <a:t> </a:t>
            </a:r>
            <a:r>
              <a:rPr lang="en-US" altLang="en-US" sz="1800" dirty="0" err="1"/>
              <a:t>conectada</a:t>
            </a:r>
            <a:r>
              <a:rPr lang="en-US" altLang="en-US" sz="1800" dirty="0"/>
              <a:t> y, </a:t>
            </a:r>
            <a:r>
              <a:rPr lang="en-US" altLang="en-US" sz="1800" dirty="0" err="1"/>
              <a:t>en</a:t>
            </a:r>
            <a:r>
              <a:rPr lang="en-US" altLang="en-US" sz="1800" dirty="0"/>
              <a:t> </a:t>
            </a:r>
            <a:r>
              <a:rPr lang="en-US" altLang="en-US" sz="1800" dirty="0" err="1"/>
              <a:t>segundo</a:t>
            </a:r>
            <a:r>
              <a:rPr lang="en-US" altLang="en-US" sz="1800" dirty="0"/>
              <a:t> </a:t>
            </a:r>
            <a:r>
              <a:rPr lang="en-US" altLang="en-US" sz="1800" dirty="0" err="1"/>
              <a:t>lugar</a:t>
            </a:r>
            <a:r>
              <a:rPr lang="en-US" altLang="en-US" sz="1800" dirty="0"/>
              <a:t>, para </a:t>
            </a:r>
            <a:r>
              <a:rPr lang="en-US" altLang="en-US" sz="1800" dirty="0" err="1"/>
              <a:t>detectar</a:t>
            </a:r>
            <a:r>
              <a:rPr lang="en-US" altLang="en-US" sz="1800" dirty="0"/>
              <a:t> </a:t>
            </a:r>
            <a:r>
              <a:rPr lang="en-US" altLang="en-US" sz="1800" dirty="0" err="1"/>
              <a:t>fallas</a:t>
            </a:r>
            <a:r>
              <a:rPr lang="en-US" altLang="en-US" sz="1800" dirty="0"/>
              <a:t> a lo largo del cable.</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b="1" dirty="0"/>
              <a:t>12.5.1 </a:t>
            </a:r>
            <a:r>
              <a:rPr lang="en-US" altLang="en-US" sz="1800" b="1" dirty="0" err="1"/>
              <a:t>Protección</a:t>
            </a:r>
            <a:r>
              <a:rPr lang="en-US" altLang="en-US" sz="1800" b="1" dirty="0"/>
              <a:t> contra </a:t>
            </a:r>
            <a:r>
              <a:rPr lang="en-US" altLang="en-US" sz="1800" b="1" dirty="0" err="1"/>
              <a:t>sobrecorriente</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La </a:t>
            </a:r>
            <a:r>
              <a:rPr lang="en-US" altLang="en-US" sz="1800" dirty="0" err="1"/>
              <a:t>protección</a:t>
            </a:r>
            <a:r>
              <a:rPr lang="en-US" altLang="en-US" sz="1800" dirty="0"/>
              <a:t> contra </a:t>
            </a:r>
            <a:r>
              <a:rPr lang="en-US" altLang="en-US" sz="1800" dirty="0" err="1"/>
              <a:t>sobrecorriente</a:t>
            </a:r>
            <a:r>
              <a:rPr lang="en-US" altLang="en-US" sz="1800" dirty="0"/>
              <a:t> </a:t>
            </a:r>
            <a:r>
              <a:rPr lang="en-US" altLang="en-US" sz="1800" dirty="0" err="1"/>
              <a:t>generalmente</a:t>
            </a:r>
            <a:r>
              <a:rPr lang="en-US" altLang="en-US" sz="1800" dirty="0"/>
              <a:t> la </a:t>
            </a:r>
            <a:r>
              <a:rPr lang="en-US" altLang="en-US" sz="1800" dirty="0" err="1"/>
              <a:t>proporciona</a:t>
            </a:r>
            <a:r>
              <a:rPr lang="en-US" altLang="en-US" sz="1800" dirty="0"/>
              <a:t> un </a:t>
            </a:r>
            <a:r>
              <a:rPr lang="en-US" altLang="en-US" sz="1800" dirty="0" err="1"/>
              <a:t>relé</a:t>
            </a:r>
            <a:r>
              <a:rPr lang="en-US" altLang="en-US" sz="1800" dirty="0"/>
              <a:t> (51), que </a:t>
            </a:r>
            <a:r>
              <a:rPr lang="en-US" altLang="en-US" sz="1800" dirty="0" err="1"/>
              <a:t>tiene</a:t>
            </a:r>
            <a:r>
              <a:rPr lang="en-US" altLang="en-US" sz="1800" dirty="0"/>
              <a:t> </a:t>
            </a:r>
            <a:r>
              <a:rPr lang="en-US" altLang="en-US" sz="1800" dirty="0" err="1"/>
              <a:t>elementos</a:t>
            </a:r>
            <a:r>
              <a:rPr lang="en-US" altLang="en-US" sz="1800" dirty="0"/>
              <a:t> </a:t>
            </a:r>
            <a:r>
              <a:rPr lang="en-US" altLang="en-US" sz="1800" dirty="0" err="1"/>
              <a:t>separados</a:t>
            </a:r>
            <a:r>
              <a:rPr lang="en-US" altLang="en-US" sz="1800" dirty="0"/>
              <a:t> para </a:t>
            </a:r>
            <a:r>
              <a:rPr lang="en-US" altLang="en-US" sz="1800" dirty="0" err="1"/>
              <a:t>cada</a:t>
            </a:r>
            <a:endParaRPr lang="en-US" altLang="en-US" sz="1800" dirty="0"/>
          </a:p>
          <a:p>
            <a:pPr algn="just">
              <a:lnSpc>
                <a:spcPct val="100000"/>
              </a:lnSpc>
              <a:spcBef>
                <a:spcPct val="0"/>
              </a:spcBef>
              <a:buFontTx/>
              <a:buNone/>
            </a:pPr>
            <a:r>
              <a:rPr lang="en-US" altLang="en-US" sz="1800" dirty="0" err="1"/>
              <a:t>fase</a:t>
            </a:r>
            <a:r>
              <a:rPr lang="en-US" altLang="en-US" sz="1800" dirty="0"/>
              <a:t>. La </a:t>
            </a:r>
            <a:r>
              <a:rPr lang="en-US" altLang="en-US" sz="1800" dirty="0" err="1"/>
              <a:t>curva</a:t>
            </a:r>
            <a:r>
              <a:rPr lang="en-US" altLang="en-US" sz="1800" dirty="0"/>
              <a:t> de </a:t>
            </a:r>
            <a:r>
              <a:rPr lang="en-US" altLang="en-US" sz="1800" dirty="0" err="1"/>
              <a:t>sobrecorriente</a:t>
            </a:r>
            <a:r>
              <a:rPr lang="en-US" altLang="en-US" sz="1800" dirty="0"/>
              <a:t> </a:t>
            </a:r>
            <a:r>
              <a:rPr lang="en-US" altLang="en-US" sz="1800" dirty="0" err="1"/>
              <a:t>debe</a:t>
            </a:r>
            <a:r>
              <a:rPr lang="en-US" altLang="en-US" sz="1800" dirty="0"/>
              <a:t> </a:t>
            </a:r>
            <a:r>
              <a:rPr lang="en-US" altLang="en-US" sz="1800" dirty="0" err="1"/>
              <a:t>elegirse</a:t>
            </a:r>
            <a:r>
              <a:rPr lang="en-US" altLang="en-US" sz="1800" dirty="0"/>
              <a:t> con un </a:t>
            </a:r>
            <a:r>
              <a:rPr lang="en-US" altLang="en-US" sz="1800" dirty="0" err="1"/>
              <a:t>margen</a:t>
            </a:r>
            <a:r>
              <a:rPr lang="en-US" altLang="en-US" sz="1800" dirty="0"/>
              <a:t> </a:t>
            </a:r>
            <a:r>
              <a:rPr lang="en-US" altLang="en-US" sz="1800" dirty="0" err="1"/>
              <a:t>por</a:t>
            </a:r>
            <a:r>
              <a:rPr lang="en-US" altLang="en-US" sz="1800" dirty="0"/>
              <a:t> </a:t>
            </a:r>
            <a:r>
              <a:rPr lang="en-US" altLang="en-US" sz="1800" dirty="0" err="1"/>
              <a:t>debajo</a:t>
            </a:r>
            <a:r>
              <a:rPr lang="en-US" altLang="en-US" sz="1800" dirty="0"/>
              <a:t> de la </a:t>
            </a:r>
            <a:r>
              <a:rPr lang="en-US" altLang="en-US" sz="1800" dirty="0" err="1"/>
              <a:t>característica</a:t>
            </a:r>
            <a:r>
              <a:rPr lang="en-US" altLang="en-US" sz="1800" dirty="0"/>
              <a:t> I²t del cable, y para </a:t>
            </a:r>
            <a:r>
              <a:rPr lang="en-US" altLang="en-US" sz="1800" dirty="0" err="1"/>
              <a:t>coordinar</a:t>
            </a:r>
            <a:r>
              <a:rPr lang="en-US" altLang="en-US" sz="1800" dirty="0"/>
              <a:t> con </a:t>
            </a:r>
            <a:r>
              <a:rPr lang="en-US" altLang="en-US" sz="1800" dirty="0" err="1"/>
              <a:t>los</a:t>
            </a:r>
            <a:r>
              <a:rPr lang="en-US" altLang="en-US" sz="1800" dirty="0"/>
              <a:t> </a:t>
            </a:r>
            <a:r>
              <a:rPr lang="en-US" altLang="en-US" sz="1800" dirty="0" err="1"/>
              <a:t>dispositivos</a:t>
            </a:r>
            <a:r>
              <a:rPr lang="en-US" altLang="en-US" sz="1800" dirty="0"/>
              <a:t> de </a:t>
            </a:r>
            <a:r>
              <a:rPr lang="en-US" altLang="en-US" sz="1800" dirty="0" err="1"/>
              <a:t>protección</a:t>
            </a:r>
            <a:r>
              <a:rPr lang="en-US" altLang="en-US" sz="1800" dirty="0"/>
              <a:t> </a:t>
            </a:r>
            <a:r>
              <a:rPr lang="en-US" altLang="en-US" sz="1800" dirty="0" err="1"/>
              <a:t>aguas</a:t>
            </a:r>
            <a:r>
              <a:rPr lang="en-US" altLang="en-US" sz="1800" dirty="0"/>
              <a:t> </a:t>
            </a:r>
            <a:r>
              <a:rPr lang="en-US" altLang="en-US" sz="1800" dirty="0" err="1"/>
              <a:t>abajo</a:t>
            </a:r>
            <a:r>
              <a:rPr lang="en-US" altLang="en-US" sz="1800" dirty="0"/>
              <a:t>, </a:t>
            </a:r>
            <a:r>
              <a:rPr lang="en-US" altLang="en-US" sz="1800" dirty="0" err="1"/>
              <a:t>p.ej</a:t>
            </a:r>
            <a:r>
              <a:rPr lang="en-US" altLang="en-US" sz="1800" dirty="0"/>
              <a:t>. un </a:t>
            </a:r>
            <a:r>
              <a:rPr lang="en-US" altLang="en-US" sz="1800" dirty="0" err="1"/>
              <a:t>consumidor</a:t>
            </a:r>
            <a:r>
              <a:rPr lang="en-US" altLang="en-US" sz="1800" dirty="0"/>
              <a:t> </a:t>
            </a:r>
            <a:r>
              <a:rPr lang="en-US" altLang="en-US" sz="1800" dirty="0" err="1"/>
              <a:t>excepcionalmente</a:t>
            </a:r>
            <a:r>
              <a:rPr lang="en-US" altLang="en-US" sz="1800" dirty="0"/>
              <a:t> </a:t>
            </a:r>
            <a:r>
              <a:rPr lang="en-US" altLang="en-US" sz="1800" dirty="0" err="1"/>
              <a:t>grande</a:t>
            </a:r>
            <a:r>
              <a:rPr lang="en-US" altLang="en-US" sz="1800" dirty="0"/>
              <a:t> </a:t>
            </a:r>
            <a:r>
              <a:rPr lang="en-US" altLang="en-US" sz="1800" dirty="0" err="1"/>
              <a:t>en</a:t>
            </a:r>
            <a:r>
              <a:rPr lang="en-US" altLang="en-US" sz="1800" dirty="0"/>
              <a:t> el </a:t>
            </a:r>
            <a:r>
              <a:rPr lang="en-US" altLang="en-US" sz="1800" dirty="0" err="1" smtClean="0"/>
              <a:t>tablero</a:t>
            </a:r>
            <a:r>
              <a:rPr lang="en-US" altLang="en-US" sz="1800" dirty="0" smtClean="0"/>
              <a:t> </a:t>
            </a:r>
            <a:r>
              <a:rPr lang="en-US" altLang="en-US" sz="1800" dirty="0" err="1"/>
              <a:t>alimentado</a:t>
            </a:r>
            <a:r>
              <a:rPr lang="en-US" altLang="en-US" sz="1800" dirty="0"/>
              <a:t> </a:t>
            </a:r>
            <a:r>
              <a:rPr lang="en-US" altLang="en-US" sz="1800" dirty="0" err="1"/>
              <a:t>por</a:t>
            </a:r>
            <a:r>
              <a:rPr lang="en-US" altLang="en-US" sz="1800" dirty="0"/>
              <a:t> el cable. El </a:t>
            </a:r>
            <a:r>
              <a:rPr lang="en-US" altLang="en-US" sz="1800" dirty="0" err="1"/>
              <a:t>tipo</a:t>
            </a:r>
            <a:r>
              <a:rPr lang="en-US" altLang="en-US" sz="1800" dirty="0"/>
              <a:t> de </a:t>
            </a:r>
            <a:r>
              <a:rPr lang="en-US" altLang="en-US" sz="1800" dirty="0" err="1"/>
              <a:t>curva</a:t>
            </a:r>
            <a:r>
              <a:rPr lang="en-US" altLang="en-US" sz="1800" dirty="0"/>
              <a:t> </a:t>
            </a:r>
            <a:r>
              <a:rPr lang="en-US" altLang="en-US" sz="1800" dirty="0" err="1"/>
              <a:t>puede</a:t>
            </a:r>
            <a:r>
              <a:rPr lang="en-US" altLang="en-US" sz="1800" dirty="0"/>
              <a:t> </a:t>
            </a:r>
            <a:r>
              <a:rPr lang="en-US" altLang="en-US" sz="1800" dirty="0" err="1"/>
              <a:t>ser</a:t>
            </a:r>
            <a:r>
              <a:rPr lang="en-US" altLang="en-US" sz="1800" dirty="0"/>
              <a:t> </a:t>
            </a:r>
            <a:r>
              <a:rPr lang="en-US" altLang="en-US" sz="1800" dirty="0" err="1"/>
              <a:t>inversa</a:t>
            </a:r>
            <a:r>
              <a:rPr lang="en-US" altLang="en-US" sz="1800" dirty="0"/>
              <a:t>, </a:t>
            </a:r>
            <a:r>
              <a:rPr lang="en-US" altLang="en-US" sz="1800" dirty="0" err="1"/>
              <a:t>muy</a:t>
            </a:r>
            <a:r>
              <a:rPr lang="en-US" altLang="en-US" sz="1800" dirty="0"/>
              <a:t> </a:t>
            </a:r>
            <a:r>
              <a:rPr lang="en-US" altLang="en-US" sz="1800" dirty="0" err="1"/>
              <a:t>inversa</a:t>
            </a:r>
            <a:r>
              <a:rPr lang="en-US" altLang="en-US" sz="1800" dirty="0"/>
              <a:t> o </a:t>
            </a:r>
            <a:r>
              <a:rPr lang="en-US" altLang="en-US" sz="1800" dirty="0" err="1"/>
              <a:t>extremadamente</a:t>
            </a:r>
            <a:r>
              <a:rPr lang="en-US" altLang="en-US" sz="1800" dirty="0"/>
              <a:t> </a:t>
            </a:r>
            <a:r>
              <a:rPr lang="en-US" altLang="en-US" sz="1800" dirty="0" err="1"/>
              <a:t>inversa</a:t>
            </a:r>
            <a:r>
              <a:rPr lang="en-US" altLang="en-US" sz="1800" dirty="0"/>
              <a:t>, </a:t>
            </a:r>
            <a:r>
              <a:rPr lang="en-US" altLang="en-US" sz="1800" dirty="0" err="1"/>
              <a:t>dependiendo</a:t>
            </a:r>
            <a:r>
              <a:rPr lang="en-US" altLang="en-US" sz="1800" dirty="0"/>
              <a:t> de la </a:t>
            </a:r>
            <a:r>
              <a:rPr lang="en-US" altLang="en-US" sz="1800" dirty="0" err="1"/>
              <a:t>coordinación</a:t>
            </a:r>
            <a:r>
              <a:rPr lang="en-US" altLang="en-US" sz="1800" dirty="0"/>
              <a:t> </a:t>
            </a:r>
            <a:r>
              <a:rPr lang="en-US" altLang="en-US" sz="1800" dirty="0" err="1"/>
              <a:t>requerida</a:t>
            </a:r>
            <a:r>
              <a:rPr lang="en-US" altLang="en-US" sz="1800" dirty="0"/>
              <a:t> </a:t>
            </a:r>
            <a:r>
              <a:rPr lang="en-US" altLang="en-US" sz="1800" dirty="0" err="1"/>
              <a:t>aguas</a:t>
            </a:r>
            <a:r>
              <a:rPr lang="en-US" altLang="en-US" sz="1800" dirty="0"/>
              <a:t> </a:t>
            </a:r>
            <a:r>
              <a:rPr lang="en-US" altLang="en-US" sz="1800" dirty="0" err="1"/>
              <a:t>abajo</a:t>
            </a:r>
            <a:r>
              <a:rPr lang="en-US" altLang="en-US" sz="1800" dirty="0"/>
              <a:t> y el </a:t>
            </a:r>
            <a:r>
              <a:rPr lang="en-US" altLang="en-US" sz="1800" dirty="0" err="1"/>
              <a:t>margen</a:t>
            </a:r>
            <a:r>
              <a:rPr lang="en-US" altLang="en-US" sz="1800" dirty="0"/>
              <a:t> entre el valor nominal de </a:t>
            </a:r>
            <a:r>
              <a:rPr lang="en-US" altLang="en-US" sz="1800" dirty="0" err="1"/>
              <a:t>corriente</a:t>
            </a:r>
            <a:r>
              <a:rPr lang="en-US" altLang="en-US" sz="1800" dirty="0"/>
              <a:t> del cable y </a:t>
            </a:r>
            <a:r>
              <a:rPr lang="en-US" altLang="en-US" sz="1800" dirty="0" err="1"/>
              <a:t>su</a:t>
            </a:r>
            <a:r>
              <a:rPr lang="en-US" altLang="en-US" sz="1800" dirty="0"/>
              <a:t> </a:t>
            </a:r>
            <a:r>
              <a:rPr lang="en-US" altLang="en-US" sz="1800" dirty="0" err="1"/>
              <a:t>carga</a:t>
            </a:r>
            <a:r>
              <a:rPr lang="en-US" altLang="en-US" sz="1800" dirty="0"/>
              <a:t> </a:t>
            </a:r>
            <a:r>
              <a:rPr lang="en-US" altLang="en-US" sz="1800" dirty="0" err="1"/>
              <a:t>esperada</a:t>
            </a:r>
            <a:r>
              <a:rPr lang="en-US" altLang="en-US" sz="1800" dirty="0"/>
              <a:t>.</a:t>
            </a:r>
          </a:p>
          <a:p>
            <a:pPr algn="just">
              <a:lnSpc>
                <a:spcPct val="100000"/>
              </a:lnSpc>
              <a:spcBef>
                <a:spcPct val="0"/>
              </a:spcBef>
              <a:buFontTx/>
              <a:buNone/>
            </a:pPr>
            <a:r>
              <a:rPr lang="en-US" altLang="en-US" sz="1800" dirty="0"/>
              <a:t>Para cables con longitudes de </a:t>
            </a:r>
            <a:r>
              <a:rPr lang="en-US" altLang="en-US" sz="1800" dirty="0" err="1"/>
              <a:t>tendido</a:t>
            </a:r>
            <a:r>
              <a:rPr lang="en-US" altLang="en-US" sz="1800" dirty="0"/>
              <a:t> </a:t>
            </a:r>
            <a:r>
              <a:rPr lang="en-US" altLang="en-US" sz="1800" dirty="0" err="1"/>
              <a:t>largas</a:t>
            </a:r>
            <a:r>
              <a:rPr lang="en-US" altLang="en-US" sz="1800" dirty="0"/>
              <a:t>, la </a:t>
            </a:r>
            <a:r>
              <a:rPr lang="en-US" altLang="en-US" sz="1800" dirty="0" err="1"/>
              <a:t>caída</a:t>
            </a:r>
            <a:r>
              <a:rPr lang="en-US" altLang="en-US" sz="1800" dirty="0"/>
              <a:t> de </a:t>
            </a:r>
            <a:r>
              <a:rPr lang="en-US" altLang="en-US" sz="1800" dirty="0" err="1"/>
              <a:t>tensión</a:t>
            </a:r>
            <a:r>
              <a:rPr lang="en-US" altLang="en-US" sz="1800" dirty="0"/>
              <a:t> </a:t>
            </a:r>
            <a:r>
              <a:rPr lang="en-US" altLang="en-US" sz="1800" dirty="0" err="1"/>
              <a:t>asociada</a:t>
            </a:r>
            <a:r>
              <a:rPr lang="en-US" altLang="en-US" sz="1800" dirty="0"/>
              <a:t> </a:t>
            </a:r>
            <a:r>
              <a:rPr lang="en-US" altLang="en-US" sz="1800" dirty="0" err="1"/>
              <a:t>puede</a:t>
            </a:r>
            <a:r>
              <a:rPr lang="en-US" altLang="en-US" sz="1800" dirty="0"/>
              <a:t> </a:t>
            </a:r>
            <a:r>
              <a:rPr lang="en-US" altLang="en-US" sz="1800" dirty="0" err="1"/>
              <a:t>causar</a:t>
            </a:r>
            <a:r>
              <a:rPr lang="en-US" altLang="en-US" sz="1800" dirty="0"/>
              <a:t> que el </a:t>
            </a:r>
            <a:r>
              <a:rPr lang="en-US" altLang="en-US" sz="1800" dirty="0" err="1"/>
              <a:t>margen</a:t>
            </a:r>
            <a:r>
              <a:rPr lang="en-US" altLang="en-US" sz="1800" dirty="0"/>
              <a:t> </a:t>
            </a:r>
            <a:r>
              <a:rPr lang="en-US" altLang="en-US" sz="1800" dirty="0" err="1"/>
              <a:t>en</a:t>
            </a:r>
            <a:r>
              <a:rPr lang="en-US" altLang="en-US" sz="1800" dirty="0"/>
              <a:t> la </a:t>
            </a:r>
            <a:r>
              <a:rPr lang="en-US" altLang="en-US" sz="1800" dirty="0" err="1"/>
              <a:t>capacidad</a:t>
            </a:r>
            <a:r>
              <a:rPr lang="en-US" altLang="en-US" sz="1800" dirty="0"/>
              <a:t> de </a:t>
            </a:r>
            <a:r>
              <a:rPr lang="en-US" altLang="en-US" sz="1800" dirty="0" err="1"/>
              <a:t>corriente</a:t>
            </a:r>
            <a:r>
              <a:rPr lang="en-US" altLang="en-US" sz="1800" dirty="0"/>
              <a:t> sea </a:t>
            </a:r>
            <a:r>
              <a:rPr lang="en-US" altLang="en-US" sz="1800" dirty="0" err="1"/>
              <a:t>razonablemente</a:t>
            </a:r>
            <a:r>
              <a:rPr lang="en-US" altLang="en-US" sz="1800" dirty="0"/>
              <a:t> </a:t>
            </a:r>
            <a:r>
              <a:rPr lang="en-US" altLang="en-US" sz="1800" dirty="0" err="1"/>
              <a:t>alta</a:t>
            </a:r>
            <a:r>
              <a:rPr lang="en-US" altLang="en-US" sz="1800" dirty="0"/>
              <a:t>, </a:t>
            </a:r>
            <a:r>
              <a:rPr lang="en-US" altLang="en-US" sz="1800" dirty="0" err="1"/>
              <a:t>especialmente</a:t>
            </a:r>
            <a:r>
              <a:rPr lang="en-US" altLang="en-US" sz="1800" dirty="0"/>
              <a:t> con </a:t>
            </a:r>
            <a:r>
              <a:rPr lang="en-US" altLang="en-US" sz="1800" dirty="0" err="1"/>
              <a:t>alimentadores</a:t>
            </a:r>
            <a:r>
              <a:rPr lang="en-US" altLang="en-US" sz="1800" dirty="0"/>
              <a:t> de </a:t>
            </a:r>
            <a:r>
              <a:rPr lang="en-US" altLang="en-US" sz="1800" dirty="0" err="1"/>
              <a:t>baja</a:t>
            </a:r>
            <a:r>
              <a:rPr lang="en-US" altLang="en-US" sz="1800" dirty="0"/>
              <a:t> </a:t>
            </a:r>
            <a:r>
              <a:rPr lang="en-US" altLang="en-US" sz="1800" dirty="0" err="1"/>
              <a:t>tensión</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b="1" dirty="0"/>
              <a:t>12.5.2 </a:t>
            </a:r>
            <a:r>
              <a:rPr lang="en-US" altLang="en-US" sz="1800" b="1" dirty="0" err="1"/>
              <a:t>Protección</a:t>
            </a:r>
            <a:r>
              <a:rPr lang="en-US" altLang="en-US" sz="1800" b="1" dirty="0"/>
              <a:t> contra </a:t>
            </a:r>
            <a:r>
              <a:rPr lang="en-US" altLang="en-US" sz="1800" b="1" dirty="0" err="1"/>
              <a:t>cortocircuitos</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Se </a:t>
            </a:r>
            <a:r>
              <a:rPr lang="en-US" altLang="en-US" sz="1800" dirty="0" err="1"/>
              <a:t>pueden</a:t>
            </a:r>
            <a:r>
              <a:rPr lang="en-US" altLang="en-US" sz="1800" dirty="0"/>
              <a:t> </a:t>
            </a:r>
            <a:r>
              <a:rPr lang="en-US" altLang="en-US" sz="1800" dirty="0" err="1"/>
              <a:t>detectar</a:t>
            </a:r>
            <a:r>
              <a:rPr lang="en-US" altLang="en-US" sz="1800" dirty="0"/>
              <a:t> </a:t>
            </a:r>
            <a:r>
              <a:rPr lang="en-US" altLang="en-US" sz="1800" dirty="0" err="1"/>
              <a:t>cortocircuitos</a:t>
            </a:r>
            <a:r>
              <a:rPr lang="en-US" altLang="en-US" sz="1800" dirty="0"/>
              <a:t> que no </a:t>
            </a:r>
            <a:r>
              <a:rPr lang="en-US" altLang="en-US" sz="1800" dirty="0" err="1"/>
              <a:t>involucren</a:t>
            </a:r>
            <a:r>
              <a:rPr lang="en-US" altLang="en-US" sz="1800" dirty="0"/>
              <a:t> a </a:t>
            </a:r>
            <a:r>
              <a:rPr lang="en-US" altLang="en-US" sz="1800" dirty="0" err="1"/>
              <a:t>tierra</a:t>
            </a:r>
            <a:r>
              <a:rPr lang="en-US" altLang="en-US" sz="1800" dirty="0"/>
              <a:t> y que </a:t>
            </a:r>
            <a:r>
              <a:rPr lang="en-US" altLang="en-US" sz="1800" dirty="0" err="1"/>
              <a:t>estén</a:t>
            </a:r>
            <a:r>
              <a:rPr lang="en-US" altLang="en-US" sz="1800" dirty="0"/>
              <a:t> </a:t>
            </a:r>
            <a:r>
              <a:rPr lang="en-US" altLang="en-US" sz="1800" dirty="0" err="1"/>
              <a:t>dentro</a:t>
            </a:r>
            <a:r>
              <a:rPr lang="en-US" altLang="en-US" sz="1800" dirty="0"/>
              <a:t> de la </a:t>
            </a:r>
            <a:r>
              <a:rPr lang="en-US" altLang="en-US" sz="1800" dirty="0" err="1"/>
              <a:t>longitud</a:t>
            </a:r>
            <a:r>
              <a:rPr lang="en-US" altLang="en-US" sz="1800" dirty="0"/>
              <a:t> del cable, </a:t>
            </a:r>
            <a:r>
              <a:rPr lang="en-US" altLang="en-US" sz="1800" dirty="0" err="1"/>
              <a:t>ajustando</a:t>
            </a:r>
            <a:r>
              <a:rPr lang="en-US" altLang="en-US" sz="1800" dirty="0"/>
              <a:t> </a:t>
            </a:r>
            <a:r>
              <a:rPr lang="en-US" altLang="en-US" sz="1800" dirty="0" err="1"/>
              <a:t>los</a:t>
            </a:r>
            <a:r>
              <a:rPr lang="en-US" altLang="en-US" sz="1800" dirty="0"/>
              <a:t> </a:t>
            </a:r>
            <a:r>
              <a:rPr lang="en-US" altLang="en-US" sz="1800" dirty="0" err="1"/>
              <a:t>elementos</a:t>
            </a:r>
            <a:r>
              <a:rPr lang="en-US" altLang="en-US" sz="1800" dirty="0"/>
              <a:t> </a:t>
            </a:r>
            <a:r>
              <a:rPr lang="en-US" altLang="en-US" sz="1800" dirty="0" err="1"/>
              <a:t>instantáneos</a:t>
            </a:r>
            <a:r>
              <a:rPr lang="en-US" altLang="en-US" sz="1800" dirty="0"/>
              <a:t> de </a:t>
            </a:r>
            <a:r>
              <a:rPr lang="en-US" altLang="en-US" sz="1800" dirty="0" err="1"/>
              <a:t>los</a:t>
            </a:r>
            <a:r>
              <a:rPr lang="en-US" altLang="en-US" sz="1800" dirty="0"/>
              <a:t> </a:t>
            </a:r>
            <a:r>
              <a:rPr lang="en-US" altLang="en-US" sz="1800" dirty="0" err="1"/>
              <a:t>relés</a:t>
            </a:r>
            <a:r>
              <a:rPr lang="en-US" altLang="en-US" sz="1800" dirty="0"/>
              <a:t> de </a:t>
            </a:r>
            <a:r>
              <a:rPr lang="en-US" altLang="en-US" sz="1800" dirty="0" err="1"/>
              <a:t>sobrecorriente</a:t>
            </a:r>
            <a:r>
              <a:rPr lang="en-US" altLang="en-US" sz="1800" dirty="0"/>
              <a:t> a un valor de </a:t>
            </a:r>
            <a:r>
              <a:rPr lang="en-US" altLang="en-US" sz="1800" dirty="0" err="1"/>
              <a:t>corriente</a:t>
            </a:r>
            <a:r>
              <a:rPr lang="en-US" altLang="en-US" sz="1800" dirty="0"/>
              <a:t> </a:t>
            </a:r>
            <a:r>
              <a:rPr lang="en-US" altLang="en-US" sz="1800" dirty="0" err="1"/>
              <a:t>calculado</a:t>
            </a:r>
            <a:r>
              <a:rPr lang="en-US" altLang="en-US" sz="1800" dirty="0"/>
              <a:t> </a:t>
            </a:r>
            <a:r>
              <a:rPr lang="en-US" altLang="en-US" sz="1800" dirty="0" err="1"/>
              <a:t>en</a:t>
            </a:r>
            <a:r>
              <a:rPr lang="en-US" altLang="en-US" sz="1800" dirty="0"/>
              <a:t> el </a:t>
            </a:r>
            <a:r>
              <a:rPr lang="en-US" altLang="en-US" sz="1800" dirty="0" err="1"/>
              <a:t>extremo</a:t>
            </a:r>
            <a:r>
              <a:rPr lang="en-US" altLang="en-US" sz="1800" dirty="0"/>
              <a:t> receptor del cable que </a:t>
            </a:r>
            <a:r>
              <a:rPr lang="en-US" altLang="en-US" sz="1800" dirty="0" err="1"/>
              <a:t>circula</a:t>
            </a:r>
            <a:r>
              <a:rPr lang="en-US" altLang="en-US" sz="1800" dirty="0"/>
              <a:t> </a:t>
            </a:r>
            <a:r>
              <a:rPr lang="en-US" altLang="en-US" sz="1800" dirty="0" err="1"/>
              <a:t>hacia</a:t>
            </a:r>
            <a:r>
              <a:rPr lang="en-US" altLang="en-US" sz="1800" dirty="0"/>
              <a:t> </a:t>
            </a:r>
            <a:r>
              <a:rPr lang="en-US" altLang="en-US" sz="1800" dirty="0" err="1"/>
              <a:t>una</a:t>
            </a:r>
            <a:r>
              <a:rPr lang="en-US" altLang="en-US" sz="1800" dirty="0"/>
              <a:t> </a:t>
            </a:r>
            <a:r>
              <a:rPr lang="en-US" altLang="en-US" sz="1800" dirty="0" err="1"/>
              <a:t>falla</a:t>
            </a:r>
            <a:r>
              <a:rPr lang="en-US" altLang="en-US" sz="1800" dirty="0"/>
              <a:t> de </a:t>
            </a:r>
            <a:r>
              <a:rPr lang="en-US" altLang="en-US" sz="1800" dirty="0" err="1"/>
              <a:t>impedancia</a:t>
            </a:r>
            <a:r>
              <a:rPr lang="en-US" altLang="en-US" sz="1800" dirty="0"/>
              <a:t> cero. </a:t>
            </a:r>
            <a:r>
              <a:rPr lang="en-US" altLang="en-US" sz="1800" dirty="0" err="1"/>
              <a:t>Habitualmente</a:t>
            </a:r>
            <a:r>
              <a:rPr lang="en-US" altLang="en-US" sz="1800" dirty="0"/>
              <a:t> </a:t>
            </a:r>
            <a:r>
              <a:rPr lang="en-US" altLang="en-US" sz="1800" dirty="0" err="1"/>
              <a:t>esta</a:t>
            </a:r>
            <a:r>
              <a:rPr lang="en-US" altLang="en-US" sz="1800" dirty="0"/>
              <a:t> </a:t>
            </a:r>
            <a:r>
              <a:rPr lang="en-US" altLang="en-US" sz="1800" dirty="0" err="1"/>
              <a:t>falla</a:t>
            </a:r>
            <a:r>
              <a:rPr lang="en-US" altLang="en-US" sz="1800" dirty="0"/>
              <a:t> </a:t>
            </a:r>
            <a:r>
              <a:rPr lang="en-US" altLang="en-US" sz="1800" dirty="0" err="1"/>
              <a:t>es</a:t>
            </a:r>
            <a:r>
              <a:rPr lang="en-US" altLang="en-US" sz="1800" dirty="0"/>
              <a:t> </a:t>
            </a:r>
            <a:r>
              <a:rPr lang="en-US" altLang="en-US" sz="1800" dirty="0" err="1"/>
              <a:t>una</a:t>
            </a:r>
            <a:r>
              <a:rPr lang="en-US" altLang="en-US" sz="1800" dirty="0"/>
              <a:t> </a:t>
            </a:r>
            <a:r>
              <a:rPr lang="en-US" altLang="en-US" sz="1800" dirty="0" err="1"/>
              <a:t>falla</a:t>
            </a:r>
            <a:r>
              <a:rPr lang="en-US" altLang="en-US" sz="1800" dirty="0"/>
              <a:t> </a:t>
            </a:r>
            <a:r>
              <a:rPr lang="en-US" altLang="en-US" sz="1800" dirty="0" err="1"/>
              <a:t>trifásica</a:t>
            </a:r>
            <a:r>
              <a:rPr lang="en-US" altLang="en-US" sz="1800" dirty="0"/>
              <a:t> para la que </a:t>
            </a:r>
            <a:r>
              <a:rPr lang="en-US" altLang="en-US" sz="1800" dirty="0" err="1"/>
              <a:t>los</a:t>
            </a:r>
            <a:r>
              <a:rPr lang="en-US" altLang="en-US" sz="1800" dirty="0"/>
              <a:t> </a:t>
            </a:r>
            <a:r>
              <a:rPr lang="en-US" altLang="en-US" sz="1800" dirty="0" err="1"/>
              <a:t>cálculos</a:t>
            </a:r>
            <a:r>
              <a:rPr lang="en-US" altLang="en-US" sz="1800" dirty="0"/>
              <a:t> son </a:t>
            </a:r>
            <a:r>
              <a:rPr lang="en-US" altLang="en-US" sz="1800" dirty="0" err="1"/>
              <a:t>sencillos</a:t>
            </a:r>
            <a:r>
              <a:rPr lang="en-US" altLang="en-US" sz="1800" dirty="0"/>
              <a:t>. Si la </a:t>
            </a:r>
            <a:r>
              <a:rPr lang="en-US" altLang="en-US" sz="1800" dirty="0" err="1"/>
              <a:t>falla</a:t>
            </a:r>
            <a:r>
              <a:rPr lang="en-US" altLang="en-US" sz="1800" dirty="0"/>
              <a:t> </a:t>
            </a:r>
            <a:r>
              <a:rPr lang="en-US" altLang="en-US" sz="1800" dirty="0" err="1"/>
              <a:t>está</a:t>
            </a:r>
            <a:r>
              <a:rPr lang="en-US" altLang="en-US" sz="1800" dirty="0"/>
              <a:t> </a:t>
            </a:r>
            <a:r>
              <a:rPr lang="en-US" altLang="en-US" sz="1800" dirty="0" err="1"/>
              <a:t>más</a:t>
            </a:r>
            <a:r>
              <a:rPr lang="en-US" altLang="en-US" sz="1800" dirty="0"/>
              <a:t> </a:t>
            </a:r>
            <a:r>
              <a:rPr lang="en-US" altLang="en-US" sz="1800" dirty="0" err="1"/>
              <a:t>allá</a:t>
            </a:r>
            <a:r>
              <a:rPr lang="en-US" altLang="en-US" sz="1800" dirty="0"/>
              <a:t> del cable, </a:t>
            </a:r>
            <a:r>
              <a:rPr lang="en-US" altLang="en-US" sz="1800" dirty="0" err="1"/>
              <a:t>por</a:t>
            </a:r>
            <a:r>
              <a:rPr lang="en-US" altLang="en-US" sz="1800" dirty="0"/>
              <a:t> </a:t>
            </a:r>
            <a:r>
              <a:rPr lang="en-US" altLang="en-US" sz="1800" dirty="0" err="1"/>
              <a:t>ejemplo</a:t>
            </a:r>
            <a:r>
              <a:rPr lang="en-US" altLang="en-US" sz="1800" dirty="0"/>
              <a:t> </a:t>
            </a:r>
            <a:r>
              <a:rPr lang="en-US" altLang="en-US" sz="1800" dirty="0" err="1"/>
              <a:t>en</a:t>
            </a:r>
            <a:r>
              <a:rPr lang="en-US" altLang="en-US" sz="1800" dirty="0"/>
              <a:t> un </a:t>
            </a:r>
            <a:r>
              <a:rPr lang="en-US" altLang="en-US" sz="1800" dirty="0" err="1"/>
              <a:t>consumidor</a:t>
            </a:r>
            <a:r>
              <a:rPr lang="en-US" altLang="en-US" sz="1800" dirty="0"/>
              <a:t> </a:t>
            </a:r>
            <a:r>
              <a:rPr lang="en-US" altLang="en-US" sz="1800" dirty="0" err="1"/>
              <a:t>entonces</a:t>
            </a:r>
            <a:r>
              <a:rPr lang="en-US" altLang="en-US" sz="1800" dirty="0"/>
              <a:t> , la </a:t>
            </a:r>
            <a:r>
              <a:rPr lang="en-US" altLang="en-US" sz="1800" dirty="0" err="1"/>
              <a:t>corriente</a:t>
            </a:r>
            <a:r>
              <a:rPr lang="en-US" altLang="en-US" sz="1800" dirty="0"/>
              <a:t> de </a:t>
            </a:r>
            <a:r>
              <a:rPr lang="en-US" altLang="en-US" sz="1800" dirty="0" err="1"/>
              <a:t>falla</a:t>
            </a:r>
            <a:r>
              <a:rPr lang="en-US" altLang="en-US" sz="1800" dirty="0"/>
              <a:t> </a:t>
            </a:r>
            <a:r>
              <a:rPr lang="en-US" altLang="en-US" sz="1800" dirty="0" err="1"/>
              <a:t>será</a:t>
            </a:r>
            <a:r>
              <a:rPr lang="en-US" altLang="en-US" sz="1800" dirty="0"/>
              <a:t> </a:t>
            </a:r>
            <a:r>
              <a:rPr lang="en-US" altLang="en-US" sz="1800" dirty="0" err="1"/>
              <a:t>menor</a:t>
            </a:r>
            <a:r>
              <a:rPr lang="en-US" altLang="en-US" sz="1800" dirty="0"/>
              <a:t> y </a:t>
            </a:r>
            <a:r>
              <a:rPr lang="en-US" altLang="en-US" sz="1800" dirty="0" err="1"/>
              <a:t>debe</a:t>
            </a:r>
            <a:r>
              <a:rPr lang="en-US" altLang="en-US" sz="1800" dirty="0"/>
              <a:t> </a:t>
            </a:r>
            <a:r>
              <a:rPr lang="en-US" altLang="en-US" sz="1800" dirty="0" err="1"/>
              <a:t>ser</a:t>
            </a:r>
            <a:r>
              <a:rPr lang="en-US" altLang="en-US" sz="1800" dirty="0"/>
              <a:t> </a:t>
            </a:r>
            <a:r>
              <a:rPr lang="en-US" altLang="en-US" sz="1800" dirty="0" err="1"/>
              <a:t>despejada</a:t>
            </a:r>
            <a:r>
              <a:rPr lang="en-US" altLang="en-US" sz="1800" dirty="0"/>
              <a:t> </a:t>
            </a:r>
            <a:r>
              <a:rPr lang="en-US" altLang="en-US" sz="1800" dirty="0" err="1"/>
              <a:t>por</a:t>
            </a:r>
            <a:r>
              <a:rPr lang="en-US" altLang="en-US" sz="1800" dirty="0"/>
              <a:t> el </a:t>
            </a:r>
            <a:r>
              <a:rPr lang="en-US" altLang="en-US" sz="1800" dirty="0" err="1"/>
              <a:t>dispositivo</a:t>
            </a:r>
            <a:r>
              <a:rPr lang="en-US" altLang="en-US" sz="1800" dirty="0"/>
              <a:t> de </a:t>
            </a:r>
            <a:r>
              <a:rPr lang="en-US" altLang="en-US" sz="1800" dirty="0" err="1"/>
              <a:t>protección</a:t>
            </a:r>
            <a:r>
              <a:rPr lang="en-US" altLang="en-US" sz="1800" dirty="0"/>
              <a:t> del </a:t>
            </a:r>
            <a:r>
              <a:rPr lang="en-US" altLang="en-US" sz="1800" dirty="0" err="1"/>
              <a:t>consumidor</a:t>
            </a:r>
            <a:r>
              <a:rPr lang="en-US" altLang="en-US" sz="1800" dirty="0"/>
              <a:t>. </a:t>
            </a:r>
          </a:p>
        </p:txBody>
      </p:sp>
    </p:spTree>
    <p:extLst>
      <p:ext uri="{BB962C8B-B14F-4D97-AF65-F5344CB8AC3E}">
        <p14:creationId xmlns:p14="http://schemas.microsoft.com/office/powerpoint/2010/main" val="35224819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Rectángulo 1"/>
          <p:cNvSpPr>
            <a:spLocks noChangeArrowheads="1"/>
          </p:cNvSpPr>
          <p:nvPr/>
        </p:nvSpPr>
        <p:spPr bwMode="auto">
          <a:xfrm>
            <a:off x="230188" y="282575"/>
            <a:ext cx="11585575" cy="61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a:t>Los relés del cable de alimentación actuarán como respaldo de los relés del consumidor. Si el cable de alimentación está protegido por fusibles, estos deben elegirse para despejar rápidamente una falla interna de línea a línea o trifásica. Deben complementarse con un relé (51) para proporcionar protección contra sobrecargas.</a:t>
            </a:r>
          </a:p>
          <a:p>
            <a:pPr algn="just">
              <a:lnSpc>
                <a:spcPct val="100000"/>
              </a:lnSpc>
              <a:spcBef>
                <a:spcPct val="0"/>
              </a:spcBef>
              <a:buFontTx/>
              <a:buNone/>
            </a:pPr>
            <a:r>
              <a:rPr lang="en-US" altLang="en-US" sz="1800"/>
              <a:t>Cables de alta tensión que brindan un servicio crítico, que van a ser operados en paralelo o tienen una tendido largo en un área de alto riesgo de daños, deben estar protegidos por un esquema de corriente diferencial de alta velocidad. El más utilizado es el esquema Merz – Price. Cada extremo emisor y receptor de cada cable está equipado con un transformador de corriente combinado. En el switchgear del extremo emisor, se instala el relé (87) para detectar una corriente desequilibrada debido a una falla dentro del cable. El tiempo de operación para este esquema es típicamente de 5 o 6 ciclos de corriente de frecuencia fundamental.</a:t>
            </a:r>
          </a:p>
          <a:p>
            <a:pPr algn="just">
              <a:lnSpc>
                <a:spcPct val="100000"/>
              </a:lnSpc>
              <a:spcBef>
                <a:spcPct val="0"/>
              </a:spcBef>
              <a:buFontTx/>
              <a:buNone/>
            </a:pPr>
            <a:r>
              <a:rPr lang="en-US" altLang="en-US" sz="1800"/>
              <a:t>Un esquema alternativo y menos costoso utiliza un transformador de corriente de balance de núcleo en el extremo emisor de cada cable. Tal esquema se muestra en la figura 12.14.</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b="1"/>
              <a:t>12.5.3 Protección de falla a tierra</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Cuando un cable se daña accidentalmente por medios externos, como excavar una zanja, casi siempre provocan una falla a tierra. La corriente de falla a tierra puede circular en la tierra circundante o en el metal de armadura; o una combinación de ambas. La magnitud de la corriente de falla a tierra será dependiente en gran medida de cómo esté conectado a tierra el punto de estrella del extremo emisor aguas arriba del cable. Para la mayoría de los sistemas de alta tensión, el punto de estrella está conectado a tierra a través de un NER que limita la corriente entre 10 y 100 A. La mayoría de los sistemas de baja tensión están sólidamente conectados a tierra en el punto de estrella del suministro. Ahí son las excepciones ocasionales a estos métodos. El método habitual de detección de un defecto a tierra en un alimentador de cable es usar un transformador de corriente de balance de núcleo junto con un relé sensible 50 N.</a:t>
            </a:r>
          </a:p>
        </p:txBody>
      </p:sp>
    </p:spTree>
    <p:extLst>
      <p:ext uri="{BB962C8B-B14F-4D97-AF65-F5344CB8AC3E}">
        <p14:creationId xmlns:p14="http://schemas.microsoft.com/office/powerpoint/2010/main" val="30232308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Rectángulo 1"/>
          <p:cNvSpPr>
            <a:spLocks noChangeArrowheads="1"/>
          </p:cNvSpPr>
          <p:nvPr/>
        </p:nvSpPr>
        <p:spPr bwMode="auto">
          <a:xfrm>
            <a:off x="230188" y="282575"/>
            <a:ext cx="4979987"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dirty="0"/>
              <a:t>Se </a:t>
            </a:r>
            <a:r>
              <a:rPr lang="en-US" altLang="en-US" sz="1800" dirty="0" err="1"/>
              <a:t>puede</a:t>
            </a:r>
            <a:r>
              <a:rPr lang="en-US" altLang="en-US" sz="1800" dirty="0"/>
              <a:t> </a:t>
            </a:r>
            <a:r>
              <a:rPr lang="en-US" altLang="en-US" sz="1800" dirty="0" err="1"/>
              <a:t>preferir</a:t>
            </a:r>
            <a:r>
              <a:rPr lang="en-US" altLang="en-US" sz="1800" dirty="0"/>
              <a:t> un </a:t>
            </a:r>
            <a:r>
              <a:rPr lang="en-US" altLang="en-US" sz="1800" dirty="0" err="1"/>
              <a:t>relé</a:t>
            </a:r>
            <a:r>
              <a:rPr lang="en-US" altLang="en-US" sz="1800" dirty="0"/>
              <a:t> de 51 N con </a:t>
            </a:r>
            <a:r>
              <a:rPr lang="en-US" altLang="en-US" sz="1800" dirty="0" err="1"/>
              <a:t>retardo</a:t>
            </a:r>
            <a:r>
              <a:rPr lang="en-US" altLang="en-US" sz="1800" dirty="0"/>
              <a:t> de </a:t>
            </a:r>
            <a:r>
              <a:rPr lang="en-US" altLang="en-US" sz="1800" dirty="0" err="1"/>
              <a:t>tiempo</a:t>
            </a:r>
            <a:r>
              <a:rPr lang="en-US" altLang="en-US" sz="1800" dirty="0"/>
              <a:t> para que se </a:t>
            </a:r>
            <a:r>
              <a:rPr lang="en-US" altLang="en-US" sz="1800" dirty="0" err="1"/>
              <a:t>pueda</a:t>
            </a:r>
            <a:r>
              <a:rPr lang="en-US" altLang="en-US" sz="1800" dirty="0"/>
              <a:t> </a:t>
            </a:r>
            <a:r>
              <a:rPr lang="en-US" altLang="en-US" sz="1800" dirty="0" err="1"/>
              <a:t>coordinar</a:t>
            </a:r>
            <a:r>
              <a:rPr lang="en-US" altLang="en-US" sz="1800" dirty="0"/>
              <a:t> y </a:t>
            </a:r>
            <a:r>
              <a:rPr lang="en-US" altLang="en-US" sz="1800" dirty="0" err="1"/>
              <a:t>respaldar</a:t>
            </a:r>
            <a:r>
              <a:rPr lang="en-US" altLang="en-US" sz="1800" dirty="0"/>
              <a:t> a </a:t>
            </a:r>
            <a:r>
              <a:rPr lang="en-US" altLang="en-US" sz="1800" dirty="0" err="1"/>
              <a:t>los</a:t>
            </a:r>
            <a:r>
              <a:rPr lang="en-US" altLang="en-US" sz="1800" dirty="0"/>
              <a:t> </a:t>
            </a:r>
            <a:r>
              <a:rPr lang="en-US" altLang="en-US" sz="1800" dirty="0" err="1"/>
              <a:t>dispositivos</a:t>
            </a:r>
            <a:r>
              <a:rPr lang="en-US" altLang="en-US" sz="1800" dirty="0"/>
              <a:t> </a:t>
            </a:r>
            <a:r>
              <a:rPr lang="en-US" altLang="en-US" sz="1800" dirty="0" err="1"/>
              <a:t>aguas</a:t>
            </a:r>
            <a:r>
              <a:rPr lang="en-US" altLang="en-US" sz="1800" dirty="0"/>
              <a:t> </a:t>
            </a:r>
            <a:r>
              <a:rPr lang="en-US" altLang="en-US" sz="1800" dirty="0" err="1"/>
              <a:t>abajo</a:t>
            </a:r>
            <a:r>
              <a:rPr lang="en-US" altLang="en-US" sz="1800" dirty="0"/>
              <a:t>. El </a:t>
            </a:r>
            <a:r>
              <a:rPr lang="en-US" altLang="en-US" sz="1800" dirty="0" err="1"/>
              <a:t>alimentador</a:t>
            </a:r>
            <a:r>
              <a:rPr lang="en-US" altLang="en-US" sz="1800" dirty="0"/>
              <a:t> </a:t>
            </a:r>
            <a:r>
              <a:rPr lang="en-US" altLang="en-US" sz="1800" dirty="0" err="1"/>
              <a:t>primario</a:t>
            </a:r>
            <a:r>
              <a:rPr lang="en-US" altLang="en-US" sz="1800" dirty="0"/>
              <a:t> no </a:t>
            </a:r>
            <a:r>
              <a:rPr lang="en-US" altLang="en-US" sz="1800" dirty="0" err="1"/>
              <a:t>debe</a:t>
            </a:r>
            <a:r>
              <a:rPr lang="en-US" altLang="en-US" sz="1800" dirty="0"/>
              <a:t> </a:t>
            </a:r>
            <a:r>
              <a:rPr lang="en-US" altLang="en-US" sz="1800" dirty="0" err="1"/>
              <a:t>dispararse</a:t>
            </a:r>
            <a:r>
              <a:rPr lang="en-US" altLang="en-US" sz="1800" dirty="0"/>
              <a:t> </a:t>
            </a:r>
            <a:r>
              <a:rPr lang="en-US" altLang="en-US" sz="1800" dirty="0" err="1"/>
              <a:t>en</a:t>
            </a:r>
            <a:r>
              <a:rPr lang="en-US" altLang="en-US" sz="1800" dirty="0"/>
              <a:t> </a:t>
            </a:r>
            <a:r>
              <a:rPr lang="en-US" altLang="en-US" sz="1800" dirty="0" err="1"/>
              <a:t>respuesta</a:t>
            </a:r>
            <a:r>
              <a:rPr lang="en-US" altLang="en-US" sz="1800" dirty="0"/>
              <a:t> a </a:t>
            </a:r>
            <a:r>
              <a:rPr lang="en-US" altLang="en-US" sz="1800" dirty="0" err="1"/>
              <a:t>una</a:t>
            </a:r>
            <a:r>
              <a:rPr lang="en-US" altLang="en-US" sz="1800" dirty="0"/>
              <a:t> </a:t>
            </a:r>
            <a:r>
              <a:rPr lang="en-US" altLang="en-US" sz="1800" dirty="0" err="1"/>
              <a:t>falla</a:t>
            </a:r>
            <a:r>
              <a:rPr lang="en-US" altLang="en-US" sz="1800" dirty="0"/>
              <a:t> </a:t>
            </a:r>
            <a:r>
              <a:rPr lang="en-US" altLang="en-US" sz="1800" dirty="0" err="1"/>
              <a:t>en</a:t>
            </a:r>
            <a:r>
              <a:rPr lang="en-US" altLang="en-US" sz="1800" dirty="0"/>
              <a:t> un </a:t>
            </a:r>
            <a:r>
              <a:rPr lang="en-US" altLang="en-US" sz="1800" dirty="0" err="1"/>
              <a:t>circuito</a:t>
            </a:r>
            <a:r>
              <a:rPr lang="en-US" altLang="en-US" sz="1800" dirty="0"/>
              <a:t> de </a:t>
            </a:r>
            <a:r>
              <a:rPr lang="en-US" altLang="en-US" sz="1800" dirty="0" err="1"/>
              <a:t>consumo</a:t>
            </a:r>
            <a:r>
              <a:rPr lang="en-US" altLang="en-US" sz="1800" dirty="0"/>
              <a:t>. El </a:t>
            </a:r>
            <a:r>
              <a:rPr lang="en-US" altLang="en-US" sz="1800" dirty="0" err="1"/>
              <a:t>circuito</a:t>
            </a:r>
            <a:r>
              <a:rPr lang="en-US" altLang="en-US" sz="1800" dirty="0"/>
              <a:t> del </a:t>
            </a:r>
            <a:r>
              <a:rPr lang="en-US" altLang="en-US" sz="1800" dirty="0" err="1"/>
              <a:t>consumidor</a:t>
            </a:r>
            <a:r>
              <a:rPr lang="en-US" altLang="en-US" sz="1800" dirty="0"/>
              <a:t> </a:t>
            </a:r>
            <a:r>
              <a:rPr lang="en-US" altLang="en-US" sz="1800" dirty="0" err="1"/>
              <a:t>debe</a:t>
            </a:r>
            <a:r>
              <a:rPr lang="en-US" altLang="en-US" sz="1800" dirty="0"/>
              <a:t> </a:t>
            </a:r>
            <a:r>
              <a:rPr lang="en-US" altLang="en-US" sz="1800" dirty="0" err="1"/>
              <a:t>tener</a:t>
            </a:r>
            <a:r>
              <a:rPr lang="en-US" altLang="en-US" sz="1800" dirty="0"/>
              <a:t> </a:t>
            </a:r>
            <a:r>
              <a:rPr lang="en-US" altLang="en-US" sz="1800" dirty="0" err="1"/>
              <a:t>su</a:t>
            </a:r>
            <a:r>
              <a:rPr lang="en-US" altLang="en-US" sz="1800" dirty="0"/>
              <a:t> </a:t>
            </a:r>
            <a:r>
              <a:rPr lang="en-US" altLang="en-US" sz="1800" dirty="0" err="1"/>
              <a:t>propio</a:t>
            </a:r>
            <a:r>
              <a:rPr lang="en-US" altLang="en-US" sz="1800" dirty="0"/>
              <a:t> </a:t>
            </a:r>
            <a:r>
              <a:rPr lang="en-US" altLang="en-US" sz="1800" dirty="0" err="1"/>
              <a:t>relé</a:t>
            </a:r>
            <a:r>
              <a:rPr lang="en-US" altLang="en-US" sz="1800" dirty="0"/>
              <a:t> de </a:t>
            </a:r>
            <a:r>
              <a:rPr lang="en-US" altLang="en-US" sz="1800" dirty="0" err="1"/>
              <a:t>falla</a:t>
            </a:r>
            <a:r>
              <a:rPr lang="en-US" altLang="en-US" sz="1800" dirty="0"/>
              <a:t> a </a:t>
            </a:r>
            <a:r>
              <a:rPr lang="en-US" altLang="en-US" sz="1800" dirty="0" err="1"/>
              <a:t>tierra</a:t>
            </a:r>
            <a:r>
              <a:rPr lang="en-US" altLang="en-US" sz="1800" dirty="0"/>
              <a:t> de </a:t>
            </a:r>
            <a:r>
              <a:rPr lang="en-US" altLang="en-US" sz="1800" dirty="0" err="1"/>
              <a:t>acción</a:t>
            </a:r>
            <a:r>
              <a:rPr lang="en-US" altLang="en-US" sz="1800" dirty="0"/>
              <a:t> </a:t>
            </a:r>
            <a:r>
              <a:rPr lang="en-US" altLang="en-US" sz="1800" dirty="0" err="1"/>
              <a:t>rápida</a:t>
            </a:r>
            <a:r>
              <a:rPr lang="en-US" altLang="en-US" sz="1800" dirty="0"/>
              <a:t> de 50 N.</a:t>
            </a:r>
          </a:p>
          <a:p>
            <a:pPr algn="just">
              <a:lnSpc>
                <a:spcPct val="100000"/>
              </a:lnSpc>
              <a:spcBef>
                <a:spcPct val="0"/>
              </a:spcBef>
              <a:buFontTx/>
              <a:buNone/>
            </a:pPr>
            <a:r>
              <a:rPr lang="en-US" altLang="en-US" sz="1800" dirty="0"/>
              <a:t> </a:t>
            </a:r>
          </a:p>
          <a:p>
            <a:pPr algn="just">
              <a:lnSpc>
                <a:spcPct val="100000"/>
              </a:lnSpc>
              <a:spcBef>
                <a:spcPct val="0"/>
              </a:spcBef>
              <a:buFontTx/>
              <a:buNone/>
            </a:pPr>
            <a:r>
              <a:rPr lang="en-US" altLang="en-US" sz="1800" dirty="0"/>
              <a:t>A menudo, el </a:t>
            </a:r>
            <a:r>
              <a:rPr lang="en-US" altLang="en-US" sz="1800" dirty="0" err="1"/>
              <a:t>relé</a:t>
            </a:r>
            <a:r>
              <a:rPr lang="en-US" altLang="en-US" sz="1800" dirty="0"/>
              <a:t> de </a:t>
            </a:r>
            <a:r>
              <a:rPr lang="en-US" altLang="en-US" sz="1800" dirty="0" err="1"/>
              <a:t>falla</a:t>
            </a:r>
            <a:r>
              <a:rPr lang="en-US" altLang="en-US" sz="1800" dirty="0"/>
              <a:t> a </a:t>
            </a:r>
            <a:r>
              <a:rPr lang="en-US" altLang="en-US" sz="1800" dirty="0" err="1"/>
              <a:t>tierra</a:t>
            </a:r>
            <a:r>
              <a:rPr lang="en-US" altLang="en-US" sz="1800" dirty="0"/>
              <a:t> de 50 N o 51 N </a:t>
            </a:r>
            <a:r>
              <a:rPr lang="en-US" altLang="en-US" sz="1800" dirty="0" err="1"/>
              <a:t>es</a:t>
            </a:r>
            <a:r>
              <a:rPr lang="en-US" altLang="en-US" sz="1800" dirty="0"/>
              <a:t> </a:t>
            </a:r>
            <a:r>
              <a:rPr lang="en-US" altLang="en-US" sz="1800" dirty="0" err="1"/>
              <a:t>una</a:t>
            </a:r>
            <a:r>
              <a:rPr lang="en-US" altLang="en-US" sz="1800" dirty="0"/>
              <a:t> parte integral del </a:t>
            </a:r>
            <a:r>
              <a:rPr lang="en-US" altLang="en-US" sz="1800" dirty="0" err="1"/>
              <a:t>relé</a:t>
            </a:r>
            <a:r>
              <a:rPr lang="en-US" altLang="en-US" sz="1800" dirty="0"/>
              <a:t> de </a:t>
            </a:r>
            <a:r>
              <a:rPr lang="en-US" altLang="en-US" sz="1800" dirty="0" err="1"/>
              <a:t>sobrecorriente</a:t>
            </a:r>
            <a:r>
              <a:rPr lang="en-US" altLang="en-US" sz="1800" dirty="0"/>
              <a:t>. </a:t>
            </a:r>
            <a:r>
              <a:rPr lang="en-US" altLang="en-US" sz="1800" dirty="0" err="1" smtClean="0"/>
              <a:t>Estos</a:t>
            </a:r>
            <a:r>
              <a:rPr lang="en-US" altLang="en-US" sz="1800" dirty="0" smtClean="0"/>
              <a:t> </a:t>
            </a:r>
            <a:r>
              <a:rPr lang="en-US" altLang="en-US" sz="1800" dirty="0" err="1" smtClean="0"/>
              <a:t>relés</a:t>
            </a:r>
            <a:r>
              <a:rPr lang="en-US" altLang="en-US" sz="1800" dirty="0" smtClean="0"/>
              <a:t> </a:t>
            </a:r>
            <a:r>
              <a:rPr lang="en-US" altLang="en-US" sz="1800" dirty="0" err="1"/>
              <a:t>integrales</a:t>
            </a:r>
            <a:r>
              <a:rPr lang="en-US" altLang="en-US" sz="1800" dirty="0"/>
              <a:t> </a:t>
            </a:r>
            <a:r>
              <a:rPr lang="en-US" altLang="en-US" sz="1800" dirty="0" err="1"/>
              <a:t>suelen</a:t>
            </a:r>
            <a:r>
              <a:rPr lang="en-US" altLang="en-US" sz="1800" dirty="0"/>
              <a:t> </a:t>
            </a:r>
            <a:r>
              <a:rPr lang="en-US" altLang="en-US" sz="1800" dirty="0" err="1"/>
              <a:t>tener</a:t>
            </a:r>
            <a:r>
              <a:rPr lang="en-US" altLang="en-US" sz="1800" dirty="0"/>
              <a:t> </a:t>
            </a:r>
            <a:r>
              <a:rPr lang="en-US" altLang="en-US" sz="1800" dirty="0" err="1"/>
              <a:t>varias</a:t>
            </a:r>
            <a:r>
              <a:rPr lang="en-US" altLang="en-US" sz="1800" dirty="0"/>
              <a:t> </a:t>
            </a:r>
            <a:r>
              <a:rPr lang="en-US" altLang="en-US" sz="1800" dirty="0" err="1"/>
              <a:t>opciones</a:t>
            </a:r>
            <a:r>
              <a:rPr lang="en-US" altLang="en-US" sz="1800" dirty="0"/>
              <a:t> que se </a:t>
            </a:r>
            <a:r>
              <a:rPr lang="en-US" altLang="en-US" sz="1800" dirty="0" err="1"/>
              <a:t>pueden</a:t>
            </a:r>
            <a:r>
              <a:rPr lang="en-US" altLang="en-US" sz="1800" dirty="0"/>
              <a:t> </a:t>
            </a:r>
            <a:r>
              <a:rPr lang="en-US" altLang="en-US" sz="1800" dirty="0" err="1"/>
              <a:t>cambiar</a:t>
            </a:r>
            <a:r>
              <a:rPr lang="en-US" altLang="en-US" sz="1800" dirty="0"/>
              <a:t> </a:t>
            </a:r>
            <a:r>
              <a:rPr lang="en-US" altLang="en-US" sz="1800" dirty="0" err="1"/>
              <a:t>fácilmente</a:t>
            </a:r>
            <a:r>
              <a:rPr lang="en-US" altLang="en-US" sz="1800" dirty="0"/>
              <a:t> </a:t>
            </a:r>
            <a:r>
              <a:rPr lang="en-US" altLang="en-US" sz="1800" dirty="0" err="1"/>
              <a:t>en</a:t>
            </a:r>
            <a:r>
              <a:rPr lang="en-US" altLang="en-US" sz="1800" dirty="0"/>
              <a:t> el </a:t>
            </a:r>
            <a:r>
              <a:rPr lang="en-US" altLang="en-US" sz="1800" dirty="0" err="1"/>
              <a:t>esquema</a:t>
            </a:r>
            <a:r>
              <a:rPr lang="en-US" altLang="en-US" sz="1800" dirty="0"/>
              <a:t> </a:t>
            </a:r>
            <a:r>
              <a:rPr lang="en-US" altLang="en-US" sz="1800" dirty="0" err="1"/>
              <a:t>según</a:t>
            </a:r>
            <a:r>
              <a:rPr lang="en-US" altLang="en-US" sz="1800" dirty="0"/>
              <a:t> sea </a:t>
            </a:r>
            <a:r>
              <a:rPr lang="en-US" altLang="en-US" sz="1800" dirty="0" err="1"/>
              <a:t>necesario</a:t>
            </a:r>
            <a:r>
              <a:rPr lang="en-US" altLang="en-US" sz="1800" dirty="0"/>
              <a:t>.</a:t>
            </a:r>
          </a:p>
          <a:p>
            <a:pPr algn="just">
              <a:lnSpc>
                <a:spcPct val="100000"/>
              </a:lnSpc>
              <a:spcBef>
                <a:spcPct val="0"/>
              </a:spcBef>
              <a:buFontTx/>
              <a:buNone/>
            </a:pPr>
            <a:endParaRPr lang="en-US" altLang="en-US" sz="1800" dirty="0"/>
          </a:p>
        </p:txBody>
      </p:sp>
      <p:sp>
        <p:nvSpPr>
          <p:cNvPr id="590851" name="Rectángulo 1"/>
          <p:cNvSpPr>
            <a:spLocks noChangeArrowheads="1"/>
          </p:cNvSpPr>
          <p:nvPr/>
        </p:nvSpPr>
        <p:spPr bwMode="auto">
          <a:xfrm>
            <a:off x="5665788" y="5911850"/>
            <a:ext cx="609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a:t>Figura 12.14 Dispositivos de protección para cables de alimentación de alta tensión.</a:t>
            </a:r>
          </a:p>
        </p:txBody>
      </p:sp>
      <p:pic>
        <p:nvPicPr>
          <p:cNvPr id="590852" name="Imagen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42000" y="282575"/>
            <a:ext cx="5743575"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11174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ángulo 1"/>
          <p:cNvSpPr>
            <a:spLocks noChangeArrowheads="1"/>
          </p:cNvSpPr>
          <p:nvPr/>
        </p:nvSpPr>
        <p:spPr bwMode="auto">
          <a:xfrm>
            <a:off x="230188" y="282575"/>
            <a:ext cx="11585575" cy="646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dirty="0"/>
              <a:t>12.6 PROTECCIÓN DE BARRAS EN CUADROS</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Las </a:t>
            </a:r>
            <a:r>
              <a:rPr lang="en-US" altLang="en-US" sz="1800" dirty="0" err="1"/>
              <a:t>fallas</a:t>
            </a:r>
            <a:r>
              <a:rPr lang="en-US" altLang="en-US" sz="1800" dirty="0"/>
              <a:t> </a:t>
            </a:r>
            <a:r>
              <a:rPr lang="en-US" altLang="en-US" sz="1800" dirty="0" err="1"/>
              <a:t>pueden</a:t>
            </a:r>
            <a:r>
              <a:rPr lang="en-US" altLang="en-US" sz="1800" dirty="0"/>
              <a:t> </a:t>
            </a:r>
            <a:r>
              <a:rPr lang="en-US" altLang="en-US" sz="1800" dirty="0" err="1"/>
              <a:t>ocurrir</a:t>
            </a:r>
            <a:r>
              <a:rPr lang="en-US" altLang="en-US" sz="1800" dirty="0"/>
              <a:t> </a:t>
            </a:r>
            <a:r>
              <a:rPr lang="en-US" altLang="en-US" sz="1800" dirty="0" err="1"/>
              <a:t>dentro</a:t>
            </a:r>
            <a:r>
              <a:rPr lang="en-US" altLang="en-US" sz="1800" dirty="0"/>
              <a:t> de </a:t>
            </a:r>
            <a:r>
              <a:rPr lang="en-US" altLang="en-US" sz="1800" dirty="0" err="1"/>
              <a:t>los</a:t>
            </a:r>
            <a:r>
              <a:rPr lang="en-US" altLang="en-US" sz="1800" dirty="0"/>
              <a:t> </a:t>
            </a:r>
            <a:r>
              <a:rPr lang="en-US" altLang="en-US" sz="1800" dirty="0" err="1"/>
              <a:t>compartimientos</a:t>
            </a:r>
            <a:r>
              <a:rPr lang="en-US" altLang="en-US" sz="1800" dirty="0"/>
              <a:t> de </a:t>
            </a:r>
            <a:r>
              <a:rPr lang="en-US" altLang="en-US" sz="1800" dirty="0" err="1"/>
              <a:t>barras</a:t>
            </a:r>
            <a:r>
              <a:rPr lang="en-US" altLang="en-US" sz="1800" dirty="0"/>
              <a:t> y </a:t>
            </a:r>
            <a:r>
              <a:rPr lang="en-US" altLang="en-US" sz="1800" dirty="0" err="1"/>
              <a:t>montantes</a:t>
            </a:r>
            <a:r>
              <a:rPr lang="en-US" altLang="en-US" sz="1800" dirty="0"/>
              <a:t> de </a:t>
            </a:r>
            <a:r>
              <a:rPr lang="en-US" altLang="en-US" sz="1800" dirty="0" err="1"/>
              <a:t>los</a:t>
            </a:r>
            <a:r>
              <a:rPr lang="en-US" altLang="en-US" sz="1800" dirty="0"/>
              <a:t> </a:t>
            </a:r>
            <a:r>
              <a:rPr lang="en-US" altLang="en-US" sz="1800" dirty="0" err="1"/>
              <a:t>tableros</a:t>
            </a:r>
            <a:r>
              <a:rPr lang="en-US" altLang="en-US" sz="1800" dirty="0"/>
              <a:t> de </a:t>
            </a:r>
            <a:r>
              <a:rPr lang="en-US" altLang="en-US" sz="1800" dirty="0" err="1"/>
              <a:t>distribución</a:t>
            </a:r>
            <a:r>
              <a:rPr lang="en-US" altLang="en-US" sz="1800" dirty="0"/>
              <a:t>. Sin embargo, la </a:t>
            </a:r>
            <a:r>
              <a:rPr lang="en-US" altLang="en-US" sz="1800" dirty="0" err="1" smtClean="0"/>
              <a:t>aparamenta</a:t>
            </a:r>
            <a:r>
              <a:rPr lang="en-US" altLang="en-US" sz="1800" dirty="0" smtClean="0"/>
              <a:t> </a:t>
            </a:r>
            <a:r>
              <a:rPr lang="en-US" altLang="en-US" sz="1800" dirty="0" err="1" smtClean="0"/>
              <a:t>moderna</a:t>
            </a:r>
            <a:r>
              <a:rPr lang="en-US" altLang="en-US" sz="1800" dirty="0" smtClean="0"/>
              <a:t> </a:t>
            </a:r>
            <a:r>
              <a:rPr lang="en-US" altLang="en-US" sz="1800" dirty="0" err="1"/>
              <a:t>es</a:t>
            </a:r>
            <a:r>
              <a:rPr lang="en-US" altLang="en-US" sz="1800" dirty="0"/>
              <a:t> </a:t>
            </a:r>
            <a:r>
              <a:rPr lang="en-US" altLang="en-US" sz="1800" dirty="0" err="1"/>
              <a:t>muy</a:t>
            </a:r>
            <a:r>
              <a:rPr lang="en-US" altLang="en-US" sz="1800" dirty="0"/>
              <a:t> </a:t>
            </a:r>
            <a:r>
              <a:rPr lang="en-US" altLang="en-US" sz="1800" dirty="0" err="1"/>
              <a:t>confiable</a:t>
            </a:r>
            <a:r>
              <a:rPr lang="en-US" altLang="en-US" sz="1800" dirty="0"/>
              <a:t> y tales </a:t>
            </a:r>
            <a:r>
              <a:rPr lang="en-US" altLang="en-US" sz="1800" dirty="0" err="1"/>
              <a:t>fallas</a:t>
            </a:r>
            <a:r>
              <a:rPr lang="en-US" altLang="en-US" sz="1800" dirty="0"/>
              <a:t> son </a:t>
            </a:r>
            <a:r>
              <a:rPr lang="en-US" altLang="en-US" sz="1800" dirty="0" err="1"/>
              <a:t>raras</a:t>
            </a:r>
            <a:r>
              <a:rPr lang="en-US" altLang="en-US" sz="1800" dirty="0"/>
              <a:t>. </a:t>
            </a:r>
            <a:r>
              <a:rPr lang="en-US" altLang="en-US" sz="1800" dirty="0" err="1"/>
              <a:t>Muchos</a:t>
            </a:r>
            <a:r>
              <a:rPr lang="en-US" altLang="en-US" sz="1800" dirty="0"/>
              <a:t> </a:t>
            </a:r>
            <a:r>
              <a:rPr lang="en-US" altLang="en-US" sz="1800" dirty="0" err="1"/>
              <a:t>compradores</a:t>
            </a:r>
            <a:r>
              <a:rPr lang="en-US" altLang="en-US" sz="1800" dirty="0"/>
              <a:t> de </a:t>
            </a:r>
            <a:r>
              <a:rPr lang="en-US" altLang="en-US" sz="1800" dirty="0" err="1"/>
              <a:t>interruptores</a:t>
            </a:r>
            <a:r>
              <a:rPr lang="en-US" altLang="en-US" sz="1800" dirty="0"/>
              <a:t> </a:t>
            </a:r>
            <a:r>
              <a:rPr lang="en-US" altLang="en-US" sz="1800" dirty="0" err="1"/>
              <a:t>especifican</a:t>
            </a:r>
            <a:r>
              <a:rPr lang="en-US" altLang="en-US" sz="1800" dirty="0"/>
              <a:t> el </a:t>
            </a:r>
            <a:r>
              <a:rPr lang="en-US" altLang="en-US" sz="1800" dirty="0" err="1"/>
              <a:t>aislamiento</a:t>
            </a:r>
            <a:r>
              <a:rPr lang="en-US" altLang="en-US" sz="1800" dirty="0"/>
              <a:t> de </a:t>
            </a:r>
            <a:r>
              <a:rPr lang="en-US" altLang="en-US" sz="1800" dirty="0" err="1"/>
              <a:t>barras</a:t>
            </a:r>
            <a:r>
              <a:rPr lang="en-US" altLang="en-US" sz="1800" dirty="0"/>
              <a:t> </a:t>
            </a:r>
            <a:r>
              <a:rPr lang="en-US" altLang="en-US" sz="1800" dirty="0" err="1"/>
              <a:t>colectoras</a:t>
            </a:r>
            <a:r>
              <a:rPr lang="en-US" altLang="en-US" sz="1800" dirty="0"/>
              <a:t> y </a:t>
            </a:r>
            <a:r>
              <a:rPr lang="en-US" altLang="en-US" sz="1800" dirty="0" err="1"/>
              <a:t>montantes</a:t>
            </a:r>
            <a:r>
              <a:rPr lang="en-US" altLang="en-US" sz="1800" dirty="0"/>
              <a:t> </a:t>
            </a:r>
            <a:r>
              <a:rPr lang="en-US" altLang="en-US" sz="1800" dirty="0" err="1"/>
              <a:t>separados</a:t>
            </a:r>
            <a:r>
              <a:rPr lang="en-US" altLang="en-US" sz="1800" dirty="0"/>
              <a:t>, y </a:t>
            </a:r>
            <a:r>
              <a:rPr lang="en-US" altLang="en-US" sz="1800" dirty="0" err="1"/>
              <a:t>segregados</a:t>
            </a:r>
            <a:r>
              <a:rPr lang="en-US" altLang="en-US" sz="1800" dirty="0"/>
              <a:t>, con </a:t>
            </a:r>
            <a:r>
              <a:rPr lang="en-US" altLang="en-US" sz="1800" dirty="0" err="1"/>
              <a:t>todos</a:t>
            </a:r>
            <a:r>
              <a:rPr lang="en-US" altLang="en-US" sz="1800" dirty="0"/>
              <a:t> </a:t>
            </a:r>
            <a:r>
              <a:rPr lang="en-US" altLang="en-US" sz="1800" dirty="0" err="1"/>
              <a:t>los</a:t>
            </a:r>
            <a:r>
              <a:rPr lang="en-US" altLang="en-US" sz="1800" dirty="0"/>
              <a:t> </a:t>
            </a:r>
            <a:r>
              <a:rPr lang="en-US" altLang="en-US" sz="1800" dirty="0" err="1"/>
              <a:t>conectores</a:t>
            </a:r>
            <a:r>
              <a:rPr lang="en-US" altLang="en-US" sz="1800" dirty="0"/>
              <a:t>, </a:t>
            </a:r>
            <a:r>
              <a:rPr lang="en-US" altLang="en-US" sz="1800" dirty="0" err="1"/>
              <a:t>abrazaderas</a:t>
            </a:r>
            <a:r>
              <a:rPr lang="en-US" altLang="en-US" sz="1800" dirty="0"/>
              <a:t>, </a:t>
            </a:r>
            <a:r>
              <a:rPr lang="en-US" altLang="en-US" sz="1800" dirty="0" err="1"/>
              <a:t>tuercas</a:t>
            </a:r>
            <a:r>
              <a:rPr lang="en-US" altLang="en-US" sz="1800" dirty="0"/>
              <a:t> y </a:t>
            </a:r>
            <a:r>
              <a:rPr lang="en-US" altLang="en-US" sz="1800" dirty="0" err="1"/>
              <a:t>pernos</a:t>
            </a:r>
            <a:r>
              <a:rPr lang="en-US" altLang="en-US" sz="1800" dirty="0"/>
              <a:t> para </a:t>
            </a:r>
            <a:r>
              <a:rPr lang="en-US" altLang="en-US" sz="1800" dirty="0" err="1"/>
              <a:t>ser</a:t>
            </a:r>
            <a:r>
              <a:rPr lang="en-US" altLang="en-US" sz="1800" dirty="0"/>
              <a:t> </a:t>
            </a:r>
            <a:r>
              <a:rPr lang="en-US" altLang="en-US" sz="1800" dirty="0" err="1"/>
              <a:t>completamente</a:t>
            </a:r>
            <a:r>
              <a:rPr lang="en-US" altLang="en-US" sz="1800" dirty="0"/>
              <a:t> </a:t>
            </a:r>
            <a:r>
              <a:rPr lang="en-US" altLang="en-US" sz="1800" dirty="0" err="1"/>
              <a:t>envuelto</a:t>
            </a:r>
            <a:r>
              <a:rPr lang="en-US" altLang="en-US" sz="1800" dirty="0"/>
              <a:t> con material </a:t>
            </a:r>
            <a:r>
              <a:rPr lang="en-US" altLang="en-US" sz="1800" dirty="0" err="1"/>
              <a:t>ignífugo</a:t>
            </a:r>
            <a:r>
              <a:rPr lang="en-US" altLang="en-US" sz="1800" dirty="0"/>
              <a:t>, </a:t>
            </a:r>
            <a:r>
              <a:rPr lang="en-US" altLang="en-US" sz="1800" dirty="0" err="1"/>
              <a:t>consultar</a:t>
            </a:r>
            <a:r>
              <a:rPr lang="en-US" altLang="en-US" sz="1800" dirty="0"/>
              <a:t> la </a:t>
            </a:r>
            <a:r>
              <a:rPr lang="en-US" altLang="en-US" sz="1800" dirty="0" err="1"/>
              <a:t>subsección</a:t>
            </a:r>
            <a:r>
              <a:rPr lang="en-US" altLang="en-US" sz="1800" dirty="0"/>
              <a:t> 7.2.4.</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b="1" dirty="0"/>
              <a:t>12.6.1 </a:t>
            </a:r>
            <a:r>
              <a:rPr lang="en-US" altLang="en-US" sz="1800" b="1" dirty="0" err="1"/>
              <a:t>Protección</a:t>
            </a:r>
            <a:r>
              <a:rPr lang="en-US" altLang="en-US" sz="1800" b="1" dirty="0"/>
              <a:t> de zona de </a:t>
            </a:r>
            <a:r>
              <a:rPr lang="en-US" altLang="en-US" sz="1800" b="1" dirty="0" err="1"/>
              <a:t>barras</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Para </a:t>
            </a:r>
            <a:r>
              <a:rPr lang="en-US" altLang="en-US" sz="1800" dirty="0" err="1"/>
              <a:t>tableros</a:t>
            </a:r>
            <a:r>
              <a:rPr lang="en-US" altLang="en-US" sz="1800" dirty="0"/>
              <a:t> de </a:t>
            </a:r>
            <a:r>
              <a:rPr lang="en-US" altLang="en-US" sz="1800" dirty="0" err="1"/>
              <a:t>distribución</a:t>
            </a:r>
            <a:r>
              <a:rPr lang="en-US" altLang="en-US" sz="1800" dirty="0"/>
              <a:t> que </a:t>
            </a:r>
            <a:r>
              <a:rPr lang="en-US" altLang="en-US" sz="1800" dirty="0" err="1"/>
              <a:t>operen</a:t>
            </a:r>
            <a:r>
              <a:rPr lang="en-US" altLang="en-US" sz="1800" dirty="0"/>
              <a:t> con </a:t>
            </a:r>
            <a:r>
              <a:rPr lang="en-US" altLang="en-US" sz="1800" dirty="0" err="1"/>
              <a:t>tensiones</a:t>
            </a:r>
            <a:r>
              <a:rPr lang="en-US" altLang="en-US" sz="1800" dirty="0"/>
              <a:t> de hasta </a:t>
            </a:r>
            <a:r>
              <a:rPr lang="en-US" altLang="en-US" sz="1800" dirty="0" err="1"/>
              <a:t>aproximadamente</a:t>
            </a:r>
            <a:r>
              <a:rPr lang="en-US" altLang="en-US" sz="1800" dirty="0"/>
              <a:t> 15 kV, </a:t>
            </a:r>
            <a:r>
              <a:rPr lang="en-US" altLang="en-US" sz="1800" dirty="0" err="1"/>
              <a:t>es</a:t>
            </a:r>
            <a:r>
              <a:rPr lang="en-US" altLang="en-US" sz="1800" dirty="0"/>
              <a:t> </a:t>
            </a:r>
            <a:r>
              <a:rPr lang="en-US" altLang="en-US" sz="1800" dirty="0" err="1"/>
              <a:t>una</a:t>
            </a:r>
            <a:r>
              <a:rPr lang="en-US" altLang="en-US" sz="1800" dirty="0"/>
              <a:t> </a:t>
            </a:r>
            <a:r>
              <a:rPr lang="en-US" altLang="en-US" sz="1800" dirty="0" err="1"/>
              <a:t>práctica</a:t>
            </a:r>
            <a:r>
              <a:rPr lang="en-US" altLang="en-US" sz="1800" dirty="0"/>
              <a:t> </a:t>
            </a:r>
            <a:r>
              <a:rPr lang="en-US" altLang="en-US" sz="1800" dirty="0" err="1"/>
              <a:t>común</a:t>
            </a:r>
            <a:r>
              <a:rPr lang="en-US" altLang="en-US" sz="1800" dirty="0"/>
              <a:t> </a:t>
            </a:r>
            <a:r>
              <a:rPr lang="en-US" altLang="en-US" sz="1800" dirty="0" err="1"/>
              <a:t>evitar</a:t>
            </a:r>
            <a:r>
              <a:rPr lang="en-US" altLang="en-US" sz="1800" dirty="0"/>
              <a:t> el </a:t>
            </a:r>
            <a:r>
              <a:rPr lang="en-US" altLang="en-US" sz="1800" dirty="0" err="1"/>
              <a:t>uso</a:t>
            </a:r>
            <a:r>
              <a:rPr lang="en-US" altLang="en-US" sz="1800" dirty="0"/>
              <a:t> de </a:t>
            </a:r>
            <a:r>
              <a:rPr lang="en-US" altLang="en-US" sz="1800" dirty="0" err="1"/>
              <a:t>protección</a:t>
            </a:r>
            <a:r>
              <a:rPr lang="en-US" altLang="en-US" sz="1800" dirty="0"/>
              <a:t> </a:t>
            </a:r>
            <a:r>
              <a:rPr lang="en-US" altLang="en-US" sz="1800" dirty="0" err="1"/>
              <a:t>diferencial</a:t>
            </a:r>
            <a:r>
              <a:rPr lang="en-US" altLang="en-US" sz="1800" dirty="0"/>
              <a:t> de zona de </a:t>
            </a:r>
            <a:r>
              <a:rPr lang="en-US" altLang="en-US" sz="1800" dirty="0" err="1"/>
              <a:t>barras</a:t>
            </a:r>
            <a:r>
              <a:rPr lang="en-US" altLang="en-US" sz="1800" dirty="0"/>
              <a:t>. Si </a:t>
            </a:r>
            <a:r>
              <a:rPr lang="en-US" altLang="en-US" sz="1800" dirty="0" err="1"/>
              <a:t>es</a:t>
            </a:r>
            <a:r>
              <a:rPr lang="en-US" altLang="en-US" sz="1800" dirty="0"/>
              <a:t> </a:t>
            </a:r>
            <a:r>
              <a:rPr lang="en-US" altLang="en-US" sz="1800" dirty="0" err="1"/>
              <a:t>necesario</a:t>
            </a:r>
            <a:r>
              <a:rPr lang="en-US" altLang="en-US" sz="1800" dirty="0"/>
              <a:t> </a:t>
            </a:r>
            <a:r>
              <a:rPr lang="en-US" altLang="en-US" sz="1800" dirty="0" err="1"/>
              <a:t>proporcionar</a:t>
            </a:r>
            <a:r>
              <a:rPr lang="en-US" altLang="en-US" sz="1800" dirty="0"/>
              <a:t> el </a:t>
            </a:r>
            <a:r>
              <a:rPr lang="en-US" altLang="en-US" sz="1800" dirty="0" err="1"/>
              <a:t>máximo</a:t>
            </a:r>
            <a:r>
              <a:rPr lang="en-US" altLang="en-US" sz="1800" dirty="0"/>
              <a:t> de </a:t>
            </a:r>
            <a:r>
              <a:rPr lang="en-US" altLang="en-US" sz="1800" dirty="0" err="1"/>
              <a:t>practicas</a:t>
            </a:r>
            <a:r>
              <a:rPr lang="en-US" altLang="en-US" sz="1800" dirty="0"/>
              <a:t> de </a:t>
            </a:r>
            <a:r>
              <a:rPr lang="en-US" altLang="en-US" sz="1800" dirty="0" err="1"/>
              <a:t>disponibilidad</a:t>
            </a:r>
            <a:r>
              <a:rPr lang="en-US" altLang="en-US" sz="1800" dirty="0"/>
              <a:t> de </a:t>
            </a:r>
            <a:r>
              <a:rPr lang="en-US" altLang="en-US" sz="1800" dirty="0" err="1"/>
              <a:t>suministro</a:t>
            </a:r>
            <a:r>
              <a:rPr lang="en-US" altLang="en-US" sz="1800" dirty="0"/>
              <a:t>, se </a:t>
            </a:r>
            <a:r>
              <a:rPr lang="en-US" altLang="en-US" sz="1800" dirty="0" err="1"/>
              <a:t>debe</a:t>
            </a:r>
            <a:r>
              <a:rPr lang="en-US" altLang="en-US" sz="1800" dirty="0"/>
              <a:t> </a:t>
            </a:r>
            <a:r>
              <a:rPr lang="en-US" altLang="en-US" sz="1800" dirty="0" err="1"/>
              <a:t>considerar</a:t>
            </a:r>
            <a:r>
              <a:rPr lang="en-US" altLang="en-US" sz="1800" dirty="0"/>
              <a:t> la </a:t>
            </a:r>
            <a:r>
              <a:rPr lang="en-US" altLang="en-US" sz="1800" dirty="0" err="1"/>
              <a:t>protección</a:t>
            </a:r>
            <a:r>
              <a:rPr lang="en-US" altLang="en-US" sz="1800" dirty="0"/>
              <a:t> de la zona de </a:t>
            </a:r>
            <a:r>
              <a:rPr lang="en-US" altLang="en-US" sz="1800" dirty="0" err="1"/>
              <a:t>barras</a:t>
            </a:r>
            <a:r>
              <a:rPr lang="en-US" altLang="en-US" sz="1800" dirty="0"/>
              <a:t>.</a:t>
            </a:r>
          </a:p>
          <a:p>
            <a:pPr algn="just">
              <a:lnSpc>
                <a:spcPct val="100000"/>
              </a:lnSpc>
              <a:spcBef>
                <a:spcPct val="0"/>
              </a:spcBef>
              <a:buFontTx/>
              <a:buNone/>
            </a:pPr>
            <a:r>
              <a:rPr lang="en-US" altLang="en-US" sz="1800" dirty="0"/>
              <a:t>Si el </a:t>
            </a:r>
            <a:r>
              <a:rPr lang="en-US" altLang="en-US" sz="1800" dirty="0" err="1"/>
              <a:t>nivel</a:t>
            </a:r>
            <a:r>
              <a:rPr lang="en-US" altLang="en-US" sz="1800" dirty="0"/>
              <a:t> de </a:t>
            </a:r>
            <a:r>
              <a:rPr lang="en-US" altLang="en-US" sz="1800" dirty="0" err="1"/>
              <a:t>falla</a:t>
            </a:r>
            <a:r>
              <a:rPr lang="en-US" altLang="en-US" sz="1800" dirty="0"/>
              <a:t> </a:t>
            </a:r>
            <a:r>
              <a:rPr lang="en-US" altLang="en-US" sz="1800" dirty="0" err="1"/>
              <a:t>en</a:t>
            </a:r>
            <a:r>
              <a:rPr lang="en-US" altLang="en-US" sz="1800" dirty="0"/>
              <a:t> las </a:t>
            </a:r>
            <a:r>
              <a:rPr lang="en-US" altLang="en-US" sz="1800" dirty="0" err="1"/>
              <a:t>barras</a:t>
            </a:r>
            <a:r>
              <a:rPr lang="en-US" altLang="en-US" sz="1800" dirty="0"/>
              <a:t> </a:t>
            </a:r>
            <a:r>
              <a:rPr lang="en-US" altLang="en-US" sz="1800" dirty="0" err="1"/>
              <a:t>colectoras</a:t>
            </a:r>
            <a:r>
              <a:rPr lang="en-US" altLang="en-US" sz="1800" dirty="0"/>
              <a:t> de </a:t>
            </a:r>
            <a:r>
              <a:rPr lang="en-US" altLang="en-US" sz="1800" dirty="0" err="1"/>
              <a:t>alta</a:t>
            </a:r>
            <a:r>
              <a:rPr lang="en-US" altLang="en-US" sz="1800" dirty="0"/>
              <a:t> </a:t>
            </a:r>
            <a:r>
              <a:rPr lang="en-US" altLang="en-US" sz="1800" dirty="0" err="1"/>
              <a:t>tensión</a:t>
            </a:r>
            <a:r>
              <a:rPr lang="en-US" altLang="en-US" sz="1800" dirty="0"/>
              <a:t> </a:t>
            </a:r>
            <a:r>
              <a:rPr lang="en-US" altLang="en-US" sz="1800" dirty="0" err="1"/>
              <a:t>es</a:t>
            </a:r>
            <a:r>
              <a:rPr lang="en-US" altLang="en-US" sz="1800" dirty="0"/>
              <a:t> alto y </a:t>
            </a:r>
            <a:r>
              <a:rPr lang="en-US" altLang="en-US" sz="1800" dirty="0" err="1"/>
              <a:t>cercano</a:t>
            </a:r>
            <a:r>
              <a:rPr lang="en-US" altLang="en-US" sz="1800" dirty="0"/>
              <a:t> a la </a:t>
            </a:r>
            <a:r>
              <a:rPr lang="en-US" altLang="en-US" sz="1800" dirty="0" err="1"/>
              <a:t>capacidad</a:t>
            </a:r>
            <a:r>
              <a:rPr lang="en-US" altLang="en-US" sz="1800" dirty="0"/>
              <a:t> nominal del </a:t>
            </a:r>
            <a:r>
              <a:rPr lang="en-US" altLang="en-US" sz="1800" dirty="0" err="1"/>
              <a:t>tablero</a:t>
            </a:r>
            <a:r>
              <a:rPr lang="en-US" altLang="en-US" sz="1800" dirty="0"/>
              <a:t>, </a:t>
            </a:r>
            <a:r>
              <a:rPr lang="en-US" altLang="en-US" sz="1800" dirty="0" err="1"/>
              <a:t>entonces</a:t>
            </a:r>
            <a:r>
              <a:rPr lang="en-US" altLang="en-US" sz="1800" dirty="0"/>
              <a:t> se </a:t>
            </a:r>
            <a:r>
              <a:rPr lang="en-US" altLang="en-US" sz="1800" dirty="0" err="1"/>
              <a:t>debe</a:t>
            </a:r>
            <a:r>
              <a:rPr lang="en-US" altLang="en-US" sz="1800" dirty="0"/>
              <a:t> </a:t>
            </a:r>
            <a:r>
              <a:rPr lang="en-US" altLang="en-US" sz="1800" dirty="0" err="1"/>
              <a:t>considerar</a:t>
            </a:r>
            <a:r>
              <a:rPr lang="en-US" altLang="en-US" sz="1800" dirty="0"/>
              <a:t> </a:t>
            </a:r>
            <a:r>
              <a:rPr lang="en-US" altLang="en-US" sz="1800" dirty="0" err="1"/>
              <a:t>seriamente</a:t>
            </a:r>
            <a:r>
              <a:rPr lang="en-US" altLang="en-US" sz="1800" dirty="0"/>
              <a:t> la </a:t>
            </a:r>
            <a:r>
              <a:rPr lang="en-US" altLang="en-US" sz="1800" dirty="0" err="1"/>
              <a:t>protección</a:t>
            </a:r>
            <a:r>
              <a:rPr lang="en-US" altLang="en-US" sz="1800" dirty="0"/>
              <a:t> de la zona de </a:t>
            </a:r>
            <a:r>
              <a:rPr lang="en-US" altLang="en-US" sz="1800" dirty="0" err="1"/>
              <a:t>barras</a:t>
            </a:r>
            <a:r>
              <a:rPr lang="en-US" altLang="en-US" sz="1800" dirty="0"/>
              <a:t> </a:t>
            </a:r>
            <a:r>
              <a:rPr lang="en-US" altLang="en-US" sz="1800" dirty="0" err="1"/>
              <a:t>colectoras</a:t>
            </a:r>
            <a:r>
              <a:rPr lang="en-US" altLang="en-US" sz="1800" dirty="0"/>
              <a:t>. La </a:t>
            </a:r>
            <a:r>
              <a:rPr lang="en-US" altLang="en-US" sz="1800" dirty="0" err="1"/>
              <a:t>protección</a:t>
            </a:r>
            <a:r>
              <a:rPr lang="en-US" altLang="en-US" sz="1800" dirty="0"/>
              <a:t> de la zona de </a:t>
            </a:r>
            <a:r>
              <a:rPr lang="en-US" altLang="en-US" sz="1800" dirty="0" err="1"/>
              <a:t>barras</a:t>
            </a:r>
            <a:r>
              <a:rPr lang="en-US" altLang="en-US" sz="1800" dirty="0"/>
              <a:t> </a:t>
            </a:r>
            <a:r>
              <a:rPr lang="en-US" altLang="en-US" sz="1800" dirty="0" err="1"/>
              <a:t>suele</a:t>
            </a:r>
            <a:r>
              <a:rPr lang="en-US" altLang="en-US" sz="1800" dirty="0"/>
              <a:t> </a:t>
            </a:r>
            <a:r>
              <a:rPr lang="en-US" altLang="en-US" sz="1800" dirty="0" err="1"/>
              <a:t>ser</a:t>
            </a:r>
            <a:r>
              <a:rPr lang="en-US" altLang="en-US" sz="1800" dirty="0"/>
              <a:t> </a:t>
            </a:r>
            <a:r>
              <a:rPr lang="en-US" altLang="en-US" sz="1800" dirty="0" err="1"/>
              <a:t>basado</a:t>
            </a:r>
            <a:r>
              <a:rPr lang="en-US" altLang="en-US" sz="1800" dirty="0"/>
              <a:t> </a:t>
            </a:r>
            <a:r>
              <a:rPr lang="en-US" altLang="en-US" sz="1800" dirty="0" err="1"/>
              <a:t>en</a:t>
            </a:r>
            <a:r>
              <a:rPr lang="en-US" altLang="en-US" sz="1800" dirty="0"/>
              <a:t> el </a:t>
            </a:r>
            <a:r>
              <a:rPr lang="en-US" altLang="en-US" sz="1800" dirty="0" err="1"/>
              <a:t>esquema</a:t>
            </a:r>
            <a:r>
              <a:rPr lang="en-US" altLang="en-US" sz="1800" dirty="0"/>
              <a:t> de </a:t>
            </a:r>
            <a:r>
              <a:rPr lang="en-US" altLang="en-US" sz="1800" dirty="0" err="1"/>
              <a:t>corriente</a:t>
            </a:r>
            <a:r>
              <a:rPr lang="en-US" altLang="en-US" sz="1800" dirty="0"/>
              <a:t> </a:t>
            </a:r>
            <a:r>
              <a:rPr lang="en-US" altLang="en-US" sz="1800" dirty="0" err="1"/>
              <a:t>circulante</a:t>
            </a:r>
            <a:r>
              <a:rPr lang="en-US" altLang="en-US" sz="1800" dirty="0"/>
              <a:t> </a:t>
            </a:r>
            <a:r>
              <a:rPr lang="en-US" altLang="en-US" sz="1800" dirty="0" err="1"/>
              <a:t>Merz</a:t>
            </a:r>
            <a:r>
              <a:rPr lang="en-US" altLang="en-US" sz="1800" dirty="0"/>
              <a:t> – Price, con </a:t>
            </a:r>
            <a:r>
              <a:rPr lang="en-US" altLang="en-US" sz="1800" dirty="0" err="1"/>
              <a:t>relés</a:t>
            </a:r>
            <a:r>
              <a:rPr lang="en-US" altLang="en-US" sz="1800" dirty="0"/>
              <a:t> de </a:t>
            </a:r>
            <a:r>
              <a:rPr lang="en-US" altLang="en-US" sz="1800" dirty="0" err="1"/>
              <a:t>alta</a:t>
            </a:r>
            <a:r>
              <a:rPr lang="en-US" altLang="en-US" sz="1800" dirty="0"/>
              <a:t> </a:t>
            </a:r>
            <a:r>
              <a:rPr lang="en-US" altLang="en-US" sz="1800" dirty="0" err="1"/>
              <a:t>impedancia</a:t>
            </a:r>
            <a:r>
              <a:rPr lang="en-US" altLang="en-US" sz="1800" dirty="0"/>
              <a:t> (87).</a:t>
            </a:r>
          </a:p>
          <a:p>
            <a:pPr algn="just">
              <a:lnSpc>
                <a:spcPct val="100000"/>
              </a:lnSpc>
              <a:spcBef>
                <a:spcPct val="0"/>
              </a:spcBef>
              <a:buFontTx/>
              <a:buNone/>
            </a:pPr>
            <a:r>
              <a:rPr lang="en-US" altLang="en-US" sz="1800" dirty="0" err="1"/>
              <a:t>Cuando</a:t>
            </a:r>
            <a:r>
              <a:rPr lang="en-US" altLang="en-US" sz="1800" dirty="0"/>
              <a:t> se </a:t>
            </a:r>
            <a:r>
              <a:rPr lang="en-US" altLang="en-US" sz="1800" dirty="0" err="1"/>
              <a:t>utilice</a:t>
            </a:r>
            <a:r>
              <a:rPr lang="en-US" altLang="en-US" sz="1800" dirty="0"/>
              <a:t> un </a:t>
            </a:r>
            <a:r>
              <a:rPr lang="en-US" altLang="en-US" sz="1800" dirty="0" err="1"/>
              <a:t>interruptor</a:t>
            </a:r>
            <a:r>
              <a:rPr lang="en-US" altLang="en-US" sz="1800" dirty="0"/>
              <a:t> </a:t>
            </a:r>
            <a:r>
              <a:rPr lang="en-US" altLang="en-US" sz="1800" dirty="0" err="1"/>
              <a:t>automático</a:t>
            </a:r>
            <a:r>
              <a:rPr lang="en-US" altLang="en-US" sz="1800" dirty="0"/>
              <a:t> de </a:t>
            </a:r>
            <a:r>
              <a:rPr lang="en-US" altLang="en-US" sz="1800" dirty="0" err="1"/>
              <a:t>sección</a:t>
            </a:r>
            <a:r>
              <a:rPr lang="en-US" altLang="en-US" sz="1800" dirty="0"/>
              <a:t> de bus para </a:t>
            </a:r>
            <a:r>
              <a:rPr lang="en-US" altLang="en-US" sz="1800" dirty="0" err="1"/>
              <a:t>dividir</a:t>
            </a:r>
            <a:r>
              <a:rPr lang="en-US" altLang="en-US" sz="1800" dirty="0"/>
              <a:t> las </a:t>
            </a:r>
            <a:r>
              <a:rPr lang="en-US" altLang="en-US" sz="1800" dirty="0" err="1"/>
              <a:t>barras</a:t>
            </a:r>
            <a:r>
              <a:rPr lang="en-US" altLang="en-US" sz="1800" dirty="0"/>
              <a:t> (</a:t>
            </a:r>
            <a:r>
              <a:rPr lang="en-US" altLang="en-US" sz="1800" dirty="0" err="1"/>
              <a:t>durante</a:t>
            </a:r>
            <a:r>
              <a:rPr lang="en-US" altLang="en-US" sz="1800" dirty="0"/>
              <a:t> </a:t>
            </a:r>
            <a:r>
              <a:rPr lang="en-US" altLang="en-US" sz="1800" dirty="0" err="1"/>
              <a:t>condiciones</a:t>
            </a:r>
            <a:r>
              <a:rPr lang="en-US" altLang="en-US" sz="1800" dirty="0"/>
              <a:t> de </a:t>
            </a:r>
            <a:r>
              <a:rPr lang="en-US" altLang="en-US" sz="1800" dirty="0" err="1"/>
              <a:t>funcionamiento</a:t>
            </a:r>
            <a:r>
              <a:rPr lang="en-US" altLang="en-US" sz="1800" dirty="0"/>
              <a:t> </a:t>
            </a:r>
            <a:r>
              <a:rPr lang="en-US" altLang="en-US" sz="1800" dirty="0" err="1"/>
              <a:t>anormal</a:t>
            </a:r>
            <a:r>
              <a:rPr lang="en-US" altLang="en-US" sz="1800" dirty="0"/>
              <a:t>) </a:t>
            </a:r>
            <a:r>
              <a:rPr lang="en-US" altLang="en-US" sz="1800" dirty="0" err="1"/>
              <a:t>cada</a:t>
            </a:r>
            <a:r>
              <a:rPr lang="en-US" altLang="en-US" sz="1800" dirty="0"/>
              <a:t> </a:t>
            </a:r>
            <a:r>
              <a:rPr lang="en-US" altLang="en-US" sz="1800" dirty="0" err="1"/>
              <a:t>juego</a:t>
            </a:r>
            <a:r>
              <a:rPr lang="en-US" altLang="en-US" sz="1800" dirty="0"/>
              <a:t> de </a:t>
            </a:r>
            <a:r>
              <a:rPr lang="en-US" altLang="en-US" sz="1800" dirty="0" err="1"/>
              <a:t>barras</a:t>
            </a:r>
            <a:r>
              <a:rPr lang="en-US" altLang="en-US" sz="1800" dirty="0"/>
              <a:t> </a:t>
            </a:r>
            <a:r>
              <a:rPr lang="en-US" altLang="en-US" sz="1800" dirty="0" err="1"/>
              <a:t>está</a:t>
            </a:r>
            <a:r>
              <a:rPr lang="en-US" altLang="en-US" sz="1800" dirty="0"/>
              <a:t> </a:t>
            </a:r>
            <a:r>
              <a:rPr lang="en-US" altLang="en-US" sz="1800" dirty="0" err="1"/>
              <a:t>protegido</a:t>
            </a:r>
            <a:r>
              <a:rPr lang="en-US" altLang="en-US" sz="1800" dirty="0"/>
              <a:t> </a:t>
            </a:r>
            <a:r>
              <a:rPr lang="en-US" altLang="en-US" sz="1800" dirty="0" err="1"/>
              <a:t>como</a:t>
            </a:r>
            <a:r>
              <a:rPr lang="en-US" altLang="en-US" sz="1800" dirty="0"/>
              <a:t> </a:t>
            </a:r>
            <a:r>
              <a:rPr lang="en-US" altLang="en-US" sz="1800" dirty="0" err="1"/>
              <a:t>una</a:t>
            </a:r>
            <a:r>
              <a:rPr lang="en-US" altLang="en-US" sz="1800" dirty="0"/>
              <a:t> zona </a:t>
            </a:r>
            <a:r>
              <a:rPr lang="en-US" altLang="en-US" sz="1800" dirty="0" err="1"/>
              <a:t>separada</a:t>
            </a:r>
            <a:r>
              <a:rPr lang="en-US" altLang="en-US" sz="1800" dirty="0"/>
              <a:t>. </a:t>
            </a:r>
            <a:r>
              <a:rPr lang="en-US" altLang="en-US" sz="1800" dirty="0" err="1"/>
              <a:t>Cada</a:t>
            </a:r>
            <a:r>
              <a:rPr lang="en-US" altLang="en-US" sz="1800" dirty="0"/>
              <a:t> zona </a:t>
            </a:r>
            <a:r>
              <a:rPr lang="en-US" altLang="en-US" sz="1800" dirty="0" err="1"/>
              <a:t>consta</a:t>
            </a:r>
            <a:r>
              <a:rPr lang="en-US" altLang="en-US" sz="1800" dirty="0"/>
              <a:t> de </a:t>
            </a:r>
            <a:r>
              <a:rPr lang="en-US" altLang="en-US" sz="1800" dirty="0" err="1"/>
              <a:t>los</a:t>
            </a:r>
            <a:r>
              <a:rPr lang="en-US" altLang="en-US" sz="1800" dirty="0"/>
              <a:t> </a:t>
            </a:r>
            <a:r>
              <a:rPr lang="en-US" altLang="en-US" sz="1800" dirty="0" err="1"/>
              <a:t>circuitos</a:t>
            </a:r>
            <a:r>
              <a:rPr lang="en-US" altLang="en-US" sz="1800" dirty="0"/>
              <a:t> </a:t>
            </a:r>
            <a:r>
              <a:rPr lang="en-US" altLang="en-US" sz="1800" dirty="0" err="1"/>
              <a:t>entrantes</a:t>
            </a:r>
            <a:r>
              <a:rPr lang="en-US" altLang="en-US" sz="1800" dirty="0"/>
              <a:t>, </a:t>
            </a:r>
            <a:r>
              <a:rPr lang="en-US" altLang="en-US" sz="1800" dirty="0" err="1"/>
              <a:t>los</a:t>
            </a:r>
            <a:r>
              <a:rPr lang="en-US" altLang="en-US" sz="1800" dirty="0"/>
              <a:t> </a:t>
            </a:r>
            <a:r>
              <a:rPr lang="en-US" altLang="en-US" sz="1800" dirty="0" err="1"/>
              <a:t>circuitos</a:t>
            </a:r>
            <a:r>
              <a:rPr lang="en-US" altLang="en-US" sz="1800" dirty="0"/>
              <a:t> </a:t>
            </a:r>
            <a:r>
              <a:rPr lang="en-US" altLang="en-US" sz="1800" dirty="0" err="1"/>
              <a:t>salientes</a:t>
            </a:r>
            <a:r>
              <a:rPr lang="en-US" altLang="en-US" sz="1800" dirty="0"/>
              <a:t> y el(</a:t>
            </a:r>
            <a:r>
              <a:rPr lang="en-US" altLang="en-US" sz="1800" dirty="0" err="1"/>
              <a:t>los</a:t>
            </a:r>
            <a:r>
              <a:rPr lang="en-US" altLang="en-US" sz="1800" dirty="0"/>
              <a:t>) </a:t>
            </a:r>
            <a:r>
              <a:rPr lang="en-US" altLang="en-US" sz="1800" dirty="0" err="1"/>
              <a:t>interruptor</a:t>
            </a:r>
            <a:r>
              <a:rPr lang="en-US" altLang="en-US" sz="1800" dirty="0"/>
              <a:t>(</a:t>
            </a:r>
            <a:r>
              <a:rPr lang="en-US" altLang="en-US" sz="1800" dirty="0" err="1"/>
              <a:t>es</a:t>
            </a:r>
            <a:r>
              <a:rPr lang="en-US" altLang="en-US" sz="1800" dirty="0"/>
              <a:t>) de la </a:t>
            </a:r>
            <a:r>
              <a:rPr lang="en-US" altLang="en-US" sz="1800" dirty="0" err="1"/>
              <a:t>sección</a:t>
            </a:r>
            <a:r>
              <a:rPr lang="en-US" altLang="en-US" sz="1800" dirty="0"/>
              <a:t> de </a:t>
            </a:r>
            <a:r>
              <a:rPr lang="en-US" altLang="en-US" sz="1800" dirty="0" err="1"/>
              <a:t>barras</a:t>
            </a:r>
            <a:r>
              <a:rPr lang="en-US" altLang="en-US" sz="1800" dirty="0"/>
              <a:t>. Un </a:t>
            </a:r>
            <a:r>
              <a:rPr lang="en-US" altLang="en-US" sz="1800" dirty="0" err="1"/>
              <a:t>transformador</a:t>
            </a:r>
            <a:r>
              <a:rPr lang="en-US" altLang="en-US" sz="1800" dirty="0"/>
              <a:t> de </a:t>
            </a:r>
            <a:r>
              <a:rPr lang="en-US" altLang="en-US" sz="1800" dirty="0" err="1"/>
              <a:t>corriente</a:t>
            </a:r>
            <a:r>
              <a:rPr lang="en-US" altLang="en-US" sz="1800" dirty="0"/>
              <a:t> </a:t>
            </a:r>
            <a:r>
              <a:rPr lang="en-US" altLang="en-US" sz="1800" dirty="0" err="1"/>
              <a:t>preciso</a:t>
            </a:r>
            <a:r>
              <a:rPr lang="en-US" altLang="en-US" sz="1800" dirty="0"/>
              <a:t> </a:t>
            </a:r>
            <a:r>
              <a:rPr lang="en-US" altLang="en-US" sz="1800" dirty="0" err="1"/>
              <a:t>está</a:t>
            </a:r>
            <a:r>
              <a:rPr lang="en-US" altLang="en-US" sz="1800" dirty="0"/>
              <a:t> </a:t>
            </a:r>
            <a:r>
              <a:rPr lang="en-US" altLang="en-US" sz="1800" dirty="0" err="1"/>
              <a:t>conectado</a:t>
            </a:r>
            <a:r>
              <a:rPr lang="en-US" altLang="en-US" sz="1800" dirty="0"/>
              <a:t> </a:t>
            </a:r>
            <a:r>
              <a:rPr lang="en-US" altLang="en-US" sz="1800" dirty="0" err="1"/>
              <a:t>en</a:t>
            </a:r>
            <a:r>
              <a:rPr lang="en-US" altLang="en-US" sz="1800" dirty="0"/>
              <a:t> </a:t>
            </a:r>
            <a:r>
              <a:rPr lang="en-US" altLang="en-US" sz="1800" dirty="0" err="1"/>
              <a:t>cada</a:t>
            </a:r>
            <a:r>
              <a:rPr lang="en-US" altLang="en-US" sz="1800" dirty="0"/>
              <a:t> </a:t>
            </a:r>
            <a:r>
              <a:rPr lang="en-US" altLang="en-US" sz="1800" dirty="0" err="1"/>
              <a:t>línea</a:t>
            </a:r>
            <a:r>
              <a:rPr lang="en-US" altLang="en-US" sz="1800" dirty="0"/>
              <a:t> de </a:t>
            </a:r>
            <a:r>
              <a:rPr lang="en-US" altLang="en-US" sz="1800" dirty="0" err="1"/>
              <a:t>cada</a:t>
            </a:r>
            <a:r>
              <a:rPr lang="en-US" altLang="en-US" sz="1800" dirty="0"/>
              <a:t> </a:t>
            </a:r>
            <a:r>
              <a:rPr lang="en-US" altLang="en-US" sz="1800" dirty="0" err="1"/>
              <a:t>circuito</a:t>
            </a:r>
            <a:r>
              <a:rPr lang="en-US" altLang="en-US" sz="1800" dirty="0"/>
              <a:t>. Toda la </a:t>
            </a:r>
            <a:r>
              <a:rPr lang="en-US" altLang="en-US" sz="1800" dirty="0" err="1"/>
              <a:t>corriente</a:t>
            </a:r>
            <a:r>
              <a:rPr lang="en-US" altLang="en-US" sz="1800" dirty="0"/>
              <a:t> que sale de la zona </a:t>
            </a:r>
            <a:r>
              <a:rPr lang="en-US" altLang="en-US" sz="1800" dirty="0" err="1"/>
              <a:t>debe</a:t>
            </a:r>
            <a:r>
              <a:rPr lang="en-US" altLang="en-US" sz="1800" dirty="0"/>
              <a:t> </a:t>
            </a:r>
            <a:r>
              <a:rPr lang="en-US" altLang="en-US" sz="1800" dirty="0" err="1"/>
              <a:t>equilibrarse</a:t>
            </a:r>
            <a:r>
              <a:rPr lang="en-US" altLang="en-US" sz="1800" dirty="0"/>
              <a:t> con la </a:t>
            </a:r>
            <a:r>
              <a:rPr lang="en-US" altLang="en-US" sz="1800" dirty="0" err="1"/>
              <a:t>corriente</a:t>
            </a:r>
            <a:r>
              <a:rPr lang="en-US" altLang="en-US" sz="1800" dirty="0"/>
              <a:t> de </a:t>
            </a:r>
            <a:r>
              <a:rPr lang="en-US" altLang="en-US" sz="1800" dirty="0" err="1"/>
              <a:t>los</a:t>
            </a:r>
            <a:r>
              <a:rPr lang="en-US" altLang="en-US" sz="1800" dirty="0"/>
              <a:t> </a:t>
            </a:r>
            <a:r>
              <a:rPr lang="en-US" altLang="en-US" sz="1800" dirty="0" err="1"/>
              <a:t>circuitos</a:t>
            </a:r>
            <a:r>
              <a:rPr lang="en-US" altLang="en-US" sz="1800" dirty="0"/>
              <a:t> de entrada. </a:t>
            </a:r>
            <a:r>
              <a:rPr lang="en-US" altLang="en-US" sz="1800" dirty="0" err="1"/>
              <a:t>Una</a:t>
            </a:r>
            <a:r>
              <a:rPr lang="en-US" altLang="en-US" sz="1800" dirty="0"/>
              <a:t> </a:t>
            </a:r>
            <a:r>
              <a:rPr lang="en-US" altLang="en-US" sz="1800" dirty="0" err="1"/>
              <a:t>falla</a:t>
            </a:r>
            <a:r>
              <a:rPr lang="en-US" altLang="en-US" sz="1800" dirty="0"/>
              <a:t> </a:t>
            </a:r>
            <a:r>
              <a:rPr lang="en-US" altLang="en-US" sz="1800" dirty="0" err="1"/>
              <a:t>en</a:t>
            </a:r>
            <a:r>
              <a:rPr lang="en-US" altLang="en-US" sz="1800" dirty="0"/>
              <a:t> la zona </a:t>
            </a:r>
            <a:r>
              <a:rPr lang="en-US" altLang="en-US" sz="1800" dirty="0" err="1"/>
              <a:t>será</a:t>
            </a:r>
            <a:r>
              <a:rPr lang="en-US" altLang="en-US" sz="1800" dirty="0"/>
              <a:t> </a:t>
            </a:r>
            <a:r>
              <a:rPr lang="en-US" altLang="en-US" sz="1800" dirty="0" err="1"/>
              <a:t>detectada</a:t>
            </a:r>
            <a:r>
              <a:rPr lang="en-US" altLang="en-US" sz="1800" dirty="0"/>
              <a:t> </a:t>
            </a:r>
            <a:r>
              <a:rPr lang="en-US" altLang="en-US" sz="1800" dirty="0" err="1"/>
              <a:t>por</a:t>
            </a:r>
            <a:r>
              <a:rPr lang="en-US" altLang="en-US" sz="1800" dirty="0"/>
              <a:t> el </a:t>
            </a:r>
            <a:r>
              <a:rPr lang="en-US" altLang="en-US" sz="1800" dirty="0" err="1"/>
              <a:t>relé</a:t>
            </a:r>
            <a:r>
              <a:rPr lang="en-US" altLang="en-US" sz="1800" dirty="0"/>
              <a:t> (87). Se </a:t>
            </a:r>
            <a:r>
              <a:rPr lang="en-US" altLang="en-US" sz="1800" dirty="0" err="1"/>
              <a:t>requiere</a:t>
            </a:r>
            <a:r>
              <a:rPr lang="en-US" altLang="en-US" sz="1800" dirty="0"/>
              <a:t> </a:t>
            </a:r>
            <a:r>
              <a:rPr lang="en-US" altLang="en-US" sz="1800" dirty="0" err="1"/>
              <a:t>operación</a:t>
            </a:r>
            <a:r>
              <a:rPr lang="en-US" altLang="en-US" sz="1800" dirty="0"/>
              <a:t> </a:t>
            </a:r>
            <a:r>
              <a:rPr lang="en-US" altLang="en-US" sz="1800" dirty="0" err="1"/>
              <a:t>rápida</a:t>
            </a:r>
            <a:r>
              <a:rPr lang="en-US" altLang="en-US" sz="1800" dirty="0"/>
              <a:t> para </a:t>
            </a:r>
            <a:r>
              <a:rPr lang="en-US" altLang="en-US" sz="1800" dirty="0" err="1"/>
              <a:t>abrir</a:t>
            </a:r>
            <a:r>
              <a:rPr lang="en-US" altLang="en-US" sz="1800" dirty="0"/>
              <a:t> </a:t>
            </a:r>
            <a:r>
              <a:rPr lang="en-US" altLang="en-US" sz="1800" dirty="0" err="1"/>
              <a:t>los</a:t>
            </a:r>
            <a:r>
              <a:rPr lang="en-US" altLang="en-US" sz="1800" dirty="0"/>
              <a:t> </a:t>
            </a:r>
            <a:r>
              <a:rPr lang="en-US" altLang="en-US" sz="1800" dirty="0" err="1"/>
              <a:t>interruptores</a:t>
            </a:r>
            <a:r>
              <a:rPr lang="en-US" altLang="en-US" sz="1800" dirty="0"/>
              <a:t> </a:t>
            </a:r>
            <a:r>
              <a:rPr lang="en-US" altLang="en-US" sz="1800" dirty="0" err="1"/>
              <a:t>automáticos</a:t>
            </a:r>
            <a:r>
              <a:rPr lang="en-US" altLang="en-US" sz="1800" dirty="0"/>
              <a:t> de entrada y de </a:t>
            </a:r>
            <a:r>
              <a:rPr lang="en-US" altLang="en-US" sz="1800" dirty="0" err="1"/>
              <a:t>sección</a:t>
            </a:r>
            <a:r>
              <a:rPr lang="en-US" altLang="en-US" sz="1800" dirty="0"/>
              <a:t> de </a:t>
            </a:r>
            <a:r>
              <a:rPr lang="en-US" altLang="en-US" sz="1800" dirty="0" err="1"/>
              <a:t>barra</a:t>
            </a:r>
            <a:r>
              <a:rPr lang="en-US" altLang="en-US" sz="1800" dirty="0"/>
              <a:t> para que la </a:t>
            </a:r>
            <a:r>
              <a:rPr lang="en-US" altLang="en-US" sz="1800" dirty="0" err="1"/>
              <a:t>falla</a:t>
            </a:r>
            <a:r>
              <a:rPr lang="en-US" altLang="en-US" sz="1800" dirty="0"/>
              <a:t> no se </a:t>
            </a:r>
            <a:r>
              <a:rPr lang="en-US" altLang="en-US" sz="1800" dirty="0" err="1"/>
              <a:t>desarrolle</a:t>
            </a:r>
            <a:r>
              <a:rPr lang="en-US" altLang="en-US" sz="1800" dirty="0"/>
              <a:t> y se </a:t>
            </a:r>
            <a:r>
              <a:rPr lang="en-US" altLang="en-US" sz="1800" dirty="0" err="1"/>
              <a:t>propague</a:t>
            </a:r>
            <a:r>
              <a:rPr lang="en-US" altLang="en-US" sz="1800" dirty="0"/>
              <a:t> </a:t>
            </a:r>
            <a:r>
              <a:rPr lang="en-US" altLang="en-US" sz="1800" dirty="0" err="1"/>
              <a:t>como</a:t>
            </a:r>
            <a:r>
              <a:rPr lang="en-US" altLang="en-US" sz="1800" dirty="0"/>
              <a:t> un </a:t>
            </a:r>
            <a:r>
              <a:rPr lang="en-US" altLang="en-US" sz="1800" dirty="0" err="1"/>
              <a:t>incendio</a:t>
            </a:r>
            <a:r>
              <a:rPr lang="en-US" altLang="en-US" sz="1800" dirty="0"/>
              <a:t> o </a:t>
            </a:r>
            <a:r>
              <a:rPr lang="en-US" altLang="en-US" sz="1800" dirty="0" err="1"/>
              <a:t>una</a:t>
            </a:r>
            <a:r>
              <a:rPr lang="en-US" altLang="en-US" sz="1800" dirty="0"/>
              <a:t> </a:t>
            </a:r>
            <a:r>
              <a:rPr lang="en-US" altLang="en-US" sz="1800" dirty="0" err="1"/>
              <a:t>explosión</a:t>
            </a:r>
            <a:r>
              <a:rPr lang="en-US" altLang="en-US" sz="1800" dirty="0"/>
              <a:t> a lo largo de las </a:t>
            </a:r>
            <a:r>
              <a:rPr lang="en-US" altLang="en-US" sz="1800" dirty="0" err="1"/>
              <a:t>barras</a:t>
            </a:r>
            <a:r>
              <a:rPr lang="en-US" altLang="en-US" sz="1800" dirty="0"/>
              <a:t> </a:t>
            </a:r>
            <a:r>
              <a:rPr lang="en-US" altLang="en-US" sz="1800" dirty="0" err="1"/>
              <a:t>colectoras</a:t>
            </a:r>
            <a:r>
              <a:rPr lang="en-US" altLang="en-US" sz="1800" dirty="0"/>
              <a:t>.</a:t>
            </a:r>
          </a:p>
          <a:p>
            <a:pPr algn="just">
              <a:lnSpc>
                <a:spcPct val="100000"/>
              </a:lnSpc>
              <a:spcBef>
                <a:spcPct val="0"/>
              </a:spcBef>
              <a:buFontTx/>
              <a:buNone/>
            </a:pPr>
            <a:endParaRPr lang="en-US" altLang="en-US" sz="1800" dirty="0"/>
          </a:p>
        </p:txBody>
      </p:sp>
    </p:spTree>
    <p:extLst>
      <p:ext uri="{BB962C8B-B14F-4D97-AF65-F5344CB8AC3E}">
        <p14:creationId xmlns:p14="http://schemas.microsoft.com/office/powerpoint/2010/main" val="12457169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Rectángulo 1"/>
          <p:cNvSpPr>
            <a:spLocks noChangeArrowheads="1"/>
          </p:cNvSpPr>
          <p:nvPr/>
        </p:nvSpPr>
        <p:spPr bwMode="auto">
          <a:xfrm>
            <a:off x="230188" y="282575"/>
            <a:ext cx="11585575"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dirty="0"/>
              <a:t>12.6.2 </a:t>
            </a:r>
            <a:r>
              <a:rPr lang="en-US" altLang="en-US" sz="1800" b="1" dirty="0" err="1"/>
              <a:t>Protección</a:t>
            </a:r>
            <a:r>
              <a:rPr lang="en-US" altLang="en-US" sz="1800" b="1" dirty="0"/>
              <a:t> contra </a:t>
            </a:r>
            <a:r>
              <a:rPr lang="en-US" altLang="en-US" sz="1800" b="1" dirty="0" err="1"/>
              <a:t>sobrecorriente</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err="1"/>
              <a:t>Normalmente</a:t>
            </a:r>
            <a:r>
              <a:rPr lang="en-US" altLang="en-US" sz="1800" dirty="0"/>
              <a:t> no </a:t>
            </a:r>
            <a:r>
              <a:rPr lang="en-US" altLang="en-US" sz="1800" dirty="0" err="1"/>
              <a:t>es</a:t>
            </a:r>
            <a:r>
              <a:rPr lang="en-US" altLang="en-US" sz="1800" dirty="0"/>
              <a:t> </a:t>
            </a:r>
            <a:r>
              <a:rPr lang="en-US" altLang="en-US" sz="1800" dirty="0" err="1"/>
              <a:t>necesario</a:t>
            </a:r>
            <a:r>
              <a:rPr lang="en-US" altLang="en-US" sz="1800" dirty="0"/>
              <a:t> </a:t>
            </a:r>
            <a:r>
              <a:rPr lang="en-US" altLang="en-US" sz="1800" dirty="0" err="1"/>
              <a:t>proporcionar</a:t>
            </a:r>
            <a:r>
              <a:rPr lang="en-US" altLang="en-US" sz="1800" dirty="0"/>
              <a:t> </a:t>
            </a:r>
            <a:r>
              <a:rPr lang="en-US" altLang="en-US" sz="1800" dirty="0" err="1"/>
              <a:t>protección</a:t>
            </a:r>
            <a:r>
              <a:rPr lang="en-US" altLang="en-US" sz="1800" dirty="0"/>
              <a:t> contra </a:t>
            </a:r>
            <a:r>
              <a:rPr lang="en-US" altLang="en-US" sz="1800" dirty="0" err="1"/>
              <a:t>sobrecorriente</a:t>
            </a:r>
            <a:r>
              <a:rPr lang="en-US" altLang="en-US" sz="1800" dirty="0"/>
              <a:t> </a:t>
            </a:r>
            <a:r>
              <a:rPr lang="en-US" altLang="en-US" sz="1800" dirty="0" err="1"/>
              <a:t>en</a:t>
            </a:r>
            <a:r>
              <a:rPr lang="en-US" altLang="en-US" sz="1800" dirty="0"/>
              <a:t> el </a:t>
            </a:r>
            <a:r>
              <a:rPr lang="en-US" altLang="en-US" sz="1800" dirty="0" err="1"/>
              <a:t>circuito</a:t>
            </a:r>
            <a:r>
              <a:rPr lang="en-US" altLang="en-US" sz="1800" dirty="0"/>
              <a:t> de </a:t>
            </a:r>
            <a:r>
              <a:rPr lang="en-US" altLang="en-US" sz="1800" dirty="0" err="1"/>
              <a:t>sección</a:t>
            </a:r>
            <a:r>
              <a:rPr lang="en-US" altLang="en-US" sz="1800" dirty="0"/>
              <a:t> de bus </a:t>
            </a:r>
            <a:r>
              <a:rPr lang="en-US" altLang="en-US" sz="1800" dirty="0" err="1"/>
              <a:t>porque</a:t>
            </a:r>
            <a:r>
              <a:rPr lang="en-US" altLang="en-US" sz="1800" dirty="0"/>
              <a:t> la </a:t>
            </a:r>
            <a:r>
              <a:rPr lang="en-US" altLang="en-US" sz="1800" dirty="0" err="1"/>
              <a:t>la</a:t>
            </a:r>
            <a:r>
              <a:rPr lang="en-US" altLang="en-US" sz="1800" dirty="0"/>
              <a:t> </a:t>
            </a:r>
            <a:r>
              <a:rPr lang="en-US" altLang="en-US" sz="1800" dirty="0" err="1"/>
              <a:t>presencia</a:t>
            </a:r>
            <a:r>
              <a:rPr lang="en-US" altLang="en-US" sz="1800" dirty="0"/>
              <a:t> de </a:t>
            </a:r>
            <a:r>
              <a:rPr lang="en-US" altLang="en-US" sz="1800" dirty="0" err="1"/>
              <a:t>sobrecorriente</a:t>
            </a:r>
            <a:r>
              <a:rPr lang="en-US" altLang="en-US" sz="1800" dirty="0"/>
              <a:t>, no </a:t>
            </a:r>
            <a:r>
              <a:rPr lang="en-US" altLang="en-US" sz="1800" dirty="0" err="1"/>
              <a:t>causada</a:t>
            </a:r>
            <a:r>
              <a:rPr lang="en-US" altLang="en-US" sz="1800" dirty="0"/>
              <a:t> </a:t>
            </a:r>
            <a:r>
              <a:rPr lang="en-US" altLang="en-US" sz="1800" dirty="0" err="1"/>
              <a:t>por</a:t>
            </a:r>
            <a:r>
              <a:rPr lang="en-US" altLang="en-US" sz="1800" dirty="0"/>
              <a:t> </a:t>
            </a:r>
            <a:r>
              <a:rPr lang="en-US" altLang="en-US" sz="1800" dirty="0" err="1"/>
              <a:t>una</a:t>
            </a:r>
            <a:r>
              <a:rPr lang="en-US" altLang="en-US" sz="1800" dirty="0"/>
              <a:t> </a:t>
            </a:r>
            <a:r>
              <a:rPr lang="en-US" altLang="en-US" sz="1800" dirty="0" err="1"/>
              <a:t>falla</a:t>
            </a:r>
            <a:r>
              <a:rPr lang="en-US" altLang="en-US" sz="1800" dirty="0"/>
              <a:t> </a:t>
            </a:r>
            <a:r>
              <a:rPr lang="en-US" altLang="en-US" sz="1800" dirty="0" err="1"/>
              <a:t>en</a:t>
            </a:r>
            <a:r>
              <a:rPr lang="en-US" altLang="en-US" sz="1800" dirty="0"/>
              <a:t> la zona, </a:t>
            </a:r>
            <a:r>
              <a:rPr lang="en-US" altLang="en-US" sz="1800" dirty="0" err="1"/>
              <a:t>sería</a:t>
            </a:r>
            <a:r>
              <a:rPr lang="en-US" altLang="en-US" sz="1800" dirty="0"/>
              <a:t> </a:t>
            </a:r>
            <a:r>
              <a:rPr lang="en-US" altLang="en-US" sz="1800" dirty="0" err="1"/>
              <a:t>detectada</a:t>
            </a:r>
            <a:r>
              <a:rPr lang="en-US" altLang="en-US" sz="1800" dirty="0"/>
              <a:t> </a:t>
            </a:r>
            <a:r>
              <a:rPr lang="en-US" altLang="en-US" sz="1800" dirty="0" err="1"/>
              <a:t>por</a:t>
            </a:r>
            <a:r>
              <a:rPr lang="en-US" altLang="en-US" sz="1800" dirty="0"/>
              <a:t> el </a:t>
            </a:r>
            <a:r>
              <a:rPr lang="en-US" altLang="en-US" sz="1800" dirty="0" err="1"/>
              <a:t>relé</a:t>
            </a:r>
            <a:r>
              <a:rPr lang="en-US" altLang="en-US" sz="1800" dirty="0"/>
              <a:t> de un </a:t>
            </a:r>
            <a:r>
              <a:rPr lang="en-US" altLang="en-US" sz="1800" dirty="0" err="1"/>
              <a:t>circuito</a:t>
            </a:r>
            <a:r>
              <a:rPr lang="en-US" altLang="en-US" sz="1800" dirty="0"/>
              <a:t> de </a:t>
            </a:r>
            <a:r>
              <a:rPr lang="en-US" altLang="en-US" sz="1800" dirty="0" err="1"/>
              <a:t>salida</a:t>
            </a:r>
            <a:r>
              <a:rPr lang="en-US" altLang="en-US" sz="1800" dirty="0"/>
              <a:t>. Para que la </a:t>
            </a:r>
            <a:r>
              <a:rPr lang="en-US" altLang="en-US" sz="1800" dirty="0" err="1"/>
              <a:t>barra</a:t>
            </a:r>
            <a:r>
              <a:rPr lang="en-US" altLang="en-US" sz="1800" dirty="0"/>
              <a:t> </a:t>
            </a:r>
            <a:r>
              <a:rPr lang="en-US" altLang="en-US" sz="1800" dirty="0" err="1"/>
              <a:t>colectora</a:t>
            </a:r>
            <a:r>
              <a:rPr lang="en-US" altLang="en-US" sz="1800" dirty="0"/>
              <a:t> se </a:t>
            </a:r>
            <a:r>
              <a:rPr lang="en-US" altLang="en-US" sz="1800" dirty="0" err="1"/>
              <a:t>sobrecargue</a:t>
            </a:r>
            <a:r>
              <a:rPr lang="en-US" altLang="en-US" sz="1800" dirty="0"/>
              <a:t>, el </a:t>
            </a:r>
            <a:r>
              <a:rPr lang="en-US" altLang="en-US" sz="1800" dirty="0" err="1"/>
              <a:t>sistema</a:t>
            </a:r>
            <a:r>
              <a:rPr lang="en-US" altLang="en-US" sz="1800" dirty="0"/>
              <a:t> de </a:t>
            </a:r>
            <a:r>
              <a:rPr lang="en-US" altLang="en-US" sz="1800" dirty="0" err="1"/>
              <a:t>salida</a:t>
            </a:r>
            <a:r>
              <a:rPr lang="en-US" altLang="en-US" sz="1800" dirty="0"/>
              <a:t> </a:t>
            </a:r>
            <a:r>
              <a:rPr lang="en-US" altLang="en-US" sz="1800" dirty="0" err="1"/>
              <a:t>también</a:t>
            </a:r>
            <a:r>
              <a:rPr lang="en-US" altLang="en-US" sz="1800" dirty="0"/>
              <a:t> </a:t>
            </a:r>
            <a:r>
              <a:rPr lang="en-US" altLang="en-US" sz="1800" dirty="0" err="1"/>
              <a:t>debe</a:t>
            </a:r>
            <a:r>
              <a:rPr lang="en-US" altLang="en-US" sz="1800" dirty="0"/>
              <a:t> </a:t>
            </a:r>
            <a:r>
              <a:rPr lang="en-US" altLang="en-US" sz="1800" dirty="0" err="1"/>
              <a:t>estar</a:t>
            </a:r>
            <a:r>
              <a:rPr lang="en-US" altLang="en-US" sz="1800" dirty="0"/>
              <a:t> </a:t>
            </a:r>
            <a:r>
              <a:rPr lang="en-US" altLang="en-US" sz="1800" dirty="0" err="1"/>
              <a:t>sobrecargado</a:t>
            </a:r>
            <a:r>
              <a:rPr lang="en-US" altLang="en-US" sz="1800" dirty="0"/>
              <a:t>. </a:t>
            </a:r>
            <a:r>
              <a:rPr lang="en-US" altLang="en-US" sz="1800" dirty="0" err="1"/>
              <a:t>Introduciendo</a:t>
            </a:r>
            <a:r>
              <a:rPr lang="en-US" altLang="en-US" sz="1800" dirty="0"/>
              <a:t> un </a:t>
            </a:r>
            <a:r>
              <a:rPr lang="en-US" altLang="en-US" sz="1800" dirty="0" err="1"/>
              <a:t>relé</a:t>
            </a:r>
            <a:r>
              <a:rPr lang="en-US" altLang="en-US" sz="1800" dirty="0"/>
              <a:t> de </a:t>
            </a:r>
            <a:r>
              <a:rPr lang="en-US" altLang="en-US" sz="1800" dirty="0" err="1"/>
              <a:t>sobrecorriente</a:t>
            </a:r>
            <a:r>
              <a:rPr lang="en-US" altLang="en-US" sz="1800" dirty="0"/>
              <a:t> </a:t>
            </a:r>
            <a:r>
              <a:rPr lang="en-US" altLang="en-US" sz="1800" dirty="0" err="1"/>
              <a:t>en</a:t>
            </a:r>
            <a:r>
              <a:rPr lang="en-US" altLang="en-US" sz="1800" dirty="0"/>
              <a:t> el </a:t>
            </a:r>
            <a:r>
              <a:rPr lang="en-US" altLang="en-US" sz="1800" dirty="0" err="1"/>
              <a:t>circuito</a:t>
            </a:r>
            <a:r>
              <a:rPr lang="en-US" altLang="en-US" sz="1800" dirty="0"/>
              <a:t> de la </a:t>
            </a:r>
            <a:r>
              <a:rPr lang="en-US" altLang="en-US" sz="1800" dirty="0" err="1"/>
              <a:t>sección</a:t>
            </a:r>
            <a:r>
              <a:rPr lang="en-US" altLang="en-US" sz="1800" dirty="0"/>
              <a:t> del bus </a:t>
            </a:r>
            <a:r>
              <a:rPr lang="en-US" altLang="en-US" sz="1800" dirty="0" err="1"/>
              <a:t>agregará</a:t>
            </a:r>
            <a:r>
              <a:rPr lang="en-US" altLang="en-US" sz="1800" dirty="0"/>
              <a:t> </a:t>
            </a:r>
            <a:r>
              <a:rPr lang="en-US" altLang="en-US" sz="1800" dirty="0" err="1"/>
              <a:t>complicaciones</a:t>
            </a:r>
            <a:r>
              <a:rPr lang="en-US" altLang="en-US" sz="1800" dirty="0"/>
              <a:t> a la </a:t>
            </a:r>
            <a:r>
              <a:rPr lang="en-US" altLang="en-US" sz="1800" dirty="0" err="1"/>
              <a:t>coordinación</a:t>
            </a:r>
            <a:r>
              <a:rPr lang="en-US" altLang="en-US" sz="1800" dirty="0"/>
              <a:t> </a:t>
            </a:r>
            <a:r>
              <a:rPr lang="en-US" altLang="en-US" sz="1800" dirty="0" err="1"/>
              <a:t>los</a:t>
            </a:r>
            <a:r>
              <a:rPr lang="en-US" altLang="en-US" sz="1800" dirty="0"/>
              <a:t> </a:t>
            </a:r>
            <a:r>
              <a:rPr lang="en-US" altLang="en-US" sz="1800" dirty="0" err="1"/>
              <a:t>reles</a:t>
            </a:r>
            <a:r>
              <a:rPr lang="en-US" altLang="en-US" sz="1800" dirty="0"/>
              <a:t> de la entrada y </a:t>
            </a:r>
            <a:r>
              <a:rPr lang="en-US" altLang="en-US" sz="1800" dirty="0" err="1"/>
              <a:t>relés</a:t>
            </a:r>
            <a:r>
              <a:rPr lang="en-US" altLang="en-US" sz="1800" dirty="0"/>
              <a:t> de </a:t>
            </a:r>
            <a:r>
              <a:rPr lang="en-US" altLang="en-US" sz="1800" dirty="0" err="1"/>
              <a:t>salida</a:t>
            </a:r>
            <a:r>
              <a:rPr lang="en-US" altLang="en-US" sz="1800" dirty="0"/>
              <a:t>, </a:t>
            </a:r>
            <a:r>
              <a:rPr lang="en-US" altLang="en-US" sz="1800" dirty="0" err="1"/>
              <a:t>ya</a:t>
            </a:r>
            <a:r>
              <a:rPr lang="en-US" altLang="en-US" sz="1800" dirty="0"/>
              <a:t> que </a:t>
            </a:r>
            <a:r>
              <a:rPr lang="en-US" altLang="en-US" sz="1800" dirty="0" err="1"/>
              <a:t>es</a:t>
            </a:r>
            <a:r>
              <a:rPr lang="en-US" altLang="en-US" sz="1800" dirty="0"/>
              <a:t> </a:t>
            </a:r>
            <a:r>
              <a:rPr lang="en-US" altLang="en-US" sz="1800" dirty="0" err="1"/>
              <a:t>necesario</a:t>
            </a:r>
            <a:r>
              <a:rPr lang="en-US" altLang="en-US" sz="1800" dirty="0"/>
              <a:t> un </a:t>
            </a:r>
            <a:r>
              <a:rPr lang="en-US" altLang="en-US" sz="1800" dirty="0" err="1"/>
              <a:t>margen</a:t>
            </a:r>
            <a:r>
              <a:rPr lang="en-US" altLang="en-US" sz="1800" dirty="0"/>
              <a:t> de </a:t>
            </a:r>
            <a:r>
              <a:rPr lang="en-US" altLang="en-US" sz="1800" dirty="0" err="1"/>
              <a:t>tiempo</a:t>
            </a:r>
            <a:r>
              <a:rPr lang="en-US" altLang="en-US" sz="1800" dirty="0"/>
              <a:t> entre </a:t>
            </a:r>
            <a:r>
              <a:rPr lang="en-US" altLang="en-US" sz="1800" dirty="0" err="1"/>
              <a:t>cada</a:t>
            </a:r>
            <a:r>
              <a:rPr lang="en-US" altLang="en-US" sz="1800" dirty="0"/>
              <a:t> </a:t>
            </a:r>
            <a:r>
              <a:rPr lang="en-US" altLang="en-US" sz="1800" dirty="0" err="1"/>
              <a:t>relé</a:t>
            </a:r>
            <a:r>
              <a:rPr lang="en-US" altLang="en-US" sz="1800" dirty="0"/>
              <a:t>. </a:t>
            </a:r>
            <a:r>
              <a:rPr lang="en-US" altLang="en-US" sz="1800" dirty="0" err="1"/>
              <a:t>En</a:t>
            </a:r>
            <a:r>
              <a:rPr lang="en-US" altLang="en-US" sz="1800" dirty="0"/>
              <a:t> </a:t>
            </a:r>
            <a:r>
              <a:rPr lang="en-US" altLang="en-US" sz="1800" dirty="0" err="1"/>
              <a:t>los</a:t>
            </a:r>
            <a:r>
              <a:rPr lang="en-US" altLang="en-US" sz="1800" dirty="0"/>
              <a:t> </a:t>
            </a:r>
            <a:r>
              <a:rPr lang="en-US" altLang="en-US" sz="1800" dirty="0" err="1"/>
              <a:t>sistemas</a:t>
            </a:r>
            <a:r>
              <a:rPr lang="en-US" altLang="en-US" sz="1800" dirty="0"/>
              <a:t> </a:t>
            </a:r>
            <a:r>
              <a:rPr lang="en-US" altLang="en-US" sz="1800" dirty="0" err="1"/>
              <a:t>donde</a:t>
            </a:r>
            <a:r>
              <a:rPr lang="en-US" altLang="en-US" sz="1800" dirty="0"/>
              <a:t> hay </a:t>
            </a:r>
            <a:r>
              <a:rPr lang="en-US" altLang="en-US" sz="1800" dirty="0" err="1"/>
              <a:t>grandes</a:t>
            </a:r>
            <a:r>
              <a:rPr lang="en-US" altLang="en-US" sz="1800" dirty="0"/>
              <a:t> </a:t>
            </a:r>
            <a:r>
              <a:rPr lang="en-US" altLang="en-US" sz="1800" dirty="0" err="1"/>
              <a:t>motores</a:t>
            </a:r>
            <a:r>
              <a:rPr lang="en-US" altLang="en-US" sz="1800" dirty="0"/>
              <a:t> de </a:t>
            </a:r>
            <a:r>
              <a:rPr lang="en-US" altLang="en-US" sz="1800" dirty="0" err="1"/>
              <a:t>inducción</a:t>
            </a:r>
            <a:r>
              <a:rPr lang="en-US" altLang="en-US" sz="1800" dirty="0"/>
              <a:t>, la </a:t>
            </a:r>
            <a:r>
              <a:rPr lang="en-US" altLang="en-US" sz="1800" dirty="0" err="1"/>
              <a:t>coordinación</a:t>
            </a:r>
            <a:r>
              <a:rPr lang="en-US" altLang="en-US" sz="1800" dirty="0"/>
              <a:t> </a:t>
            </a:r>
            <a:r>
              <a:rPr lang="en-US" altLang="en-US" sz="1800" dirty="0" err="1"/>
              <a:t>ya</a:t>
            </a:r>
            <a:r>
              <a:rPr lang="en-US" altLang="en-US" sz="1800" dirty="0"/>
              <a:t> </a:t>
            </a:r>
            <a:r>
              <a:rPr lang="en-US" altLang="en-US" sz="1800" dirty="0" err="1"/>
              <a:t>puede</a:t>
            </a:r>
            <a:r>
              <a:rPr lang="en-US" altLang="en-US" sz="1800" dirty="0"/>
              <a:t> </a:t>
            </a:r>
            <a:r>
              <a:rPr lang="en-US" altLang="en-US" sz="1800" dirty="0" err="1"/>
              <a:t>ser</a:t>
            </a:r>
            <a:r>
              <a:rPr lang="en-US" altLang="en-US" sz="1800" dirty="0"/>
              <a:t> </a:t>
            </a:r>
            <a:r>
              <a:rPr lang="en-US" altLang="en-US" sz="1800" dirty="0" err="1"/>
              <a:t>difícil</a:t>
            </a:r>
            <a:r>
              <a:rPr lang="en-US" altLang="en-US" sz="1800" dirty="0"/>
              <a:t> de </a:t>
            </a:r>
            <a:r>
              <a:rPr lang="en-US" altLang="en-US" sz="1800" dirty="0" err="1"/>
              <a:t>lograr</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b="1" dirty="0"/>
              <a:t>12.6.3 </a:t>
            </a:r>
            <a:r>
              <a:rPr lang="en-US" altLang="en-US" sz="1800" b="1" dirty="0" err="1"/>
              <a:t>Protección</a:t>
            </a:r>
            <a:r>
              <a:rPr lang="en-US" altLang="en-US" sz="1800" b="1" dirty="0"/>
              <a:t> contra </a:t>
            </a:r>
            <a:r>
              <a:rPr lang="en-US" altLang="en-US" sz="1800" b="1" dirty="0" err="1"/>
              <a:t>subtensión</a:t>
            </a:r>
            <a:endParaRPr lang="en-US" altLang="en-US" sz="1800" b="1" dirty="0"/>
          </a:p>
          <a:p>
            <a:pPr algn="just">
              <a:lnSpc>
                <a:spcPct val="100000"/>
              </a:lnSpc>
              <a:spcBef>
                <a:spcPct val="0"/>
              </a:spcBef>
              <a:buFontTx/>
              <a:buNone/>
            </a:pPr>
            <a:endParaRPr lang="es-ES" altLang="en-US" sz="1800" dirty="0"/>
          </a:p>
          <a:p>
            <a:pPr algn="just">
              <a:lnSpc>
                <a:spcPct val="100000"/>
              </a:lnSpc>
              <a:spcBef>
                <a:spcPct val="0"/>
              </a:spcBef>
              <a:buFontTx/>
              <a:buNone/>
            </a:pPr>
            <a:r>
              <a:rPr lang="en-US" altLang="en-US" sz="1800" dirty="0"/>
              <a:t>Si las </a:t>
            </a:r>
            <a:r>
              <a:rPr lang="en-US" altLang="en-US" sz="1800" dirty="0" err="1"/>
              <a:t>barras</a:t>
            </a:r>
            <a:r>
              <a:rPr lang="en-US" altLang="en-US" sz="1800" dirty="0"/>
              <a:t> </a:t>
            </a:r>
            <a:r>
              <a:rPr lang="en-US" altLang="en-US" sz="1800" dirty="0" err="1"/>
              <a:t>colectoras</a:t>
            </a:r>
            <a:r>
              <a:rPr lang="en-US" altLang="en-US" sz="1800" dirty="0"/>
              <a:t> </a:t>
            </a:r>
            <a:r>
              <a:rPr lang="en-US" altLang="en-US" sz="1800" dirty="0" err="1"/>
              <a:t>funcionan</a:t>
            </a:r>
            <a:r>
              <a:rPr lang="en-US" altLang="en-US" sz="1800" dirty="0"/>
              <a:t> con un </a:t>
            </a:r>
            <a:r>
              <a:rPr lang="en-US" altLang="en-US" sz="1800" dirty="0" err="1"/>
              <a:t>tensión</a:t>
            </a:r>
            <a:r>
              <a:rPr lang="en-US" altLang="en-US" sz="1800" dirty="0"/>
              <a:t> </a:t>
            </a:r>
            <a:r>
              <a:rPr lang="en-US" altLang="en-US" sz="1800" dirty="0" err="1"/>
              <a:t>inusualmente</a:t>
            </a:r>
            <a:r>
              <a:rPr lang="en-US" altLang="en-US" sz="1800" dirty="0"/>
              <a:t> </a:t>
            </a:r>
            <a:r>
              <a:rPr lang="en-US" altLang="en-US" sz="1800" dirty="0" err="1"/>
              <a:t>bajo</a:t>
            </a:r>
            <a:r>
              <a:rPr lang="en-US" altLang="en-US" sz="1800" dirty="0"/>
              <a:t>, </a:t>
            </a:r>
            <a:r>
              <a:rPr lang="en-US" altLang="en-US" sz="1800" dirty="0" err="1"/>
              <a:t>entonces</a:t>
            </a:r>
            <a:r>
              <a:rPr lang="en-US" altLang="en-US" sz="1800" dirty="0"/>
              <a:t> </a:t>
            </a:r>
            <a:r>
              <a:rPr lang="en-US" altLang="en-US" sz="1800" dirty="0" err="1"/>
              <a:t>los</a:t>
            </a:r>
            <a:r>
              <a:rPr lang="en-US" altLang="en-US" sz="1800" dirty="0"/>
              <a:t> </a:t>
            </a:r>
            <a:r>
              <a:rPr lang="en-US" altLang="en-US" sz="1800" dirty="0" err="1"/>
              <a:t>consumidores</a:t>
            </a:r>
            <a:r>
              <a:rPr lang="en-US" altLang="en-US" sz="1800" dirty="0"/>
              <a:t> </a:t>
            </a:r>
            <a:r>
              <a:rPr lang="en-US" altLang="en-US" sz="1800" dirty="0" err="1"/>
              <a:t>pueden</a:t>
            </a:r>
            <a:r>
              <a:rPr lang="en-US" altLang="en-US" sz="1800" dirty="0"/>
              <a:t> </a:t>
            </a:r>
            <a:r>
              <a:rPr lang="en-US" altLang="en-US" sz="1800" dirty="0" err="1"/>
              <a:t>estar</a:t>
            </a:r>
            <a:r>
              <a:rPr lang="en-US" altLang="en-US" sz="1800" dirty="0"/>
              <a:t> </a:t>
            </a:r>
            <a:r>
              <a:rPr lang="en-US" altLang="en-US" sz="1800" dirty="0" err="1"/>
              <a:t>intentando</a:t>
            </a:r>
            <a:r>
              <a:rPr lang="en-US" altLang="en-US" sz="1800" dirty="0"/>
              <a:t> </a:t>
            </a:r>
            <a:r>
              <a:rPr lang="en-US" altLang="en-US" sz="1800" dirty="0" err="1"/>
              <a:t>consumir</a:t>
            </a:r>
            <a:r>
              <a:rPr lang="en-US" altLang="en-US" sz="1800" dirty="0"/>
              <a:t> </a:t>
            </a:r>
            <a:r>
              <a:rPr lang="en-US" altLang="en-US" sz="1800" dirty="0" err="1"/>
              <a:t>toda</a:t>
            </a:r>
            <a:r>
              <a:rPr lang="en-US" altLang="en-US" sz="1800" dirty="0"/>
              <a:t> </a:t>
            </a:r>
            <a:r>
              <a:rPr lang="en-US" altLang="en-US" sz="1800" dirty="0" err="1"/>
              <a:t>su</a:t>
            </a:r>
            <a:r>
              <a:rPr lang="en-US" altLang="en-US" sz="1800" dirty="0"/>
              <a:t> </a:t>
            </a:r>
            <a:r>
              <a:rPr lang="en-US" altLang="en-US" sz="1800" dirty="0" err="1"/>
              <a:t>potencia</a:t>
            </a:r>
            <a:r>
              <a:rPr lang="en-US" altLang="en-US" sz="1800" dirty="0"/>
              <a:t>. Si </a:t>
            </a:r>
            <a:r>
              <a:rPr lang="en-US" altLang="en-US" sz="1800" dirty="0" err="1"/>
              <a:t>esto</a:t>
            </a:r>
            <a:r>
              <a:rPr lang="en-US" altLang="en-US" sz="1800" dirty="0"/>
              <a:t> </a:t>
            </a:r>
            <a:r>
              <a:rPr lang="en-US" altLang="en-US" sz="1800" dirty="0" err="1"/>
              <a:t>sucede</a:t>
            </a:r>
            <a:r>
              <a:rPr lang="en-US" altLang="en-US" sz="1800" dirty="0"/>
              <a:t>, </a:t>
            </a:r>
            <a:r>
              <a:rPr lang="en-US" altLang="en-US" sz="1800" dirty="0" err="1"/>
              <a:t>tomarán</a:t>
            </a:r>
            <a:r>
              <a:rPr lang="en-US" altLang="en-US" sz="1800" dirty="0"/>
              <a:t> </a:t>
            </a:r>
            <a:r>
              <a:rPr lang="en-US" altLang="en-US" sz="1800" dirty="0" err="1"/>
              <a:t>más</a:t>
            </a:r>
            <a:r>
              <a:rPr lang="en-US" altLang="en-US" sz="1800" dirty="0"/>
              <a:t> de </a:t>
            </a:r>
            <a:r>
              <a:rPr lang="en-US" altLang="en-US" sz="1800" dirty="0" err="1"/>
              <a:t>su</a:t>
            </a:r>
            <a:r>
              <a:rPr lang="en-US" altLang="en-US" sz="1800" dirty="0"/>
              <a:t> </a:t>
            </a:r>
            <a:r>
              <a:rPr lang="en-US" altLang="en-US" sz="1800" dirty="0" err="1"/>
              <a:t>corriente</a:t>
            </a:r>
            <a:r>
              <a:rPr lang="en-US" altLang="en-US" sz="1800" dirty="0"/>
              <a:t> nominal, que </a:t>
            </a:r>
            <a:r>
              <a:rPr lang="en-US" altLang="en-US" sz="1800" dirty="0" err="1"/>
              <a:t>es</a:t>
            </a:r>
            <a:r>
              <a:rPr lang="en-US" altLang="en-US" sz="1800" dirty="0"/>
              <a:t> </a:t>
            </a:r>
            <a:r>
              <a:rPr lang="en-US" altLang="en-US" sz="1800" dirty="0" err="1"/>
              <a:t>una</a:t>
            </a:r>
            <a:r>
              <a:rPr lang="en-US" altLang="en-US" sz="1800" dirty="0"/>
              <a:t> </a:t>
            </a:r>
            <a:r>
              <a:rPr lang="en-US" altLang="en-US" sz="1800" dirty="0" err="1"/>
              <a:t>condición</a:t>
            </a:r>
            <a:r>
              <a:rPr lang="en-US" altLang="en-US" sz="1800" dirty="0"/>
              <a:t> </a:t>
            </a:r>
            <a:r>
              <a:rPr lang="en-US" altLang="en-US" sz="1800" dirty="0" err="1"/>
              <a:t>potencialmente</a:t>
            </a:r>
            <a:r>
              <a:rPr lang="en-US" altLang="en-US" sz="1800" dirty="0"/>
              <a:t> </a:t>
            </a:r>
            <a:r>
              <a:rPr lang="en-US" altLang="en-US" sz="1800" dirty="0" err="1"/>
              <a:t>dañina</a:t>
            </a:r>
            <a:r>
              <a:rPr lang="en-US" altLang="en-US" sz="1800" dirty="0"/>
              <a:t>. Si el </a:t>
            </a:r>
            <a:r>
              <a:rPr lang="en-US" altLang="en-US" sz="1800" dirty="0" err="1" smtClean="0"/>
              <a:t>tablero</a:t>
            </a:r>
            <a:r>
              <a:rPr lang="en-US" altLang="en-US" sz="1800" dirty="0" smtClean="0"/>
              <a:t> </a:t>
            </a:r>
            <a:r>
              <a:rPr lang="en-US" altLang="en-US" sz="1800" dirty="0"/>
              <a:t>de </a:t>
            </a:r>
            <a:r>
              <a:rPr lang="en-US" altLang="en-US" sz="1800" dirty="0" err="1"/>
              <a:t>distribución</a:t>
            </a:r>
            <a:r>
              <a:rPr lang="en-US" altLang="en-US" sz="1800" dirty="0"/>
              <a:t> </a:t>
            </a:r>
            <a:r>
              <a:rPr lang="en-US" altLang="en-US" sz="1800" dirty="0" err="1"/>
              <a:t>alimenta</a:t>
            </a:r>
            <a:r>
              <a:rPr lang="en-US" altLang="en-US" sz="1800" dirty="0"/>
              <a:t> </a:t>
            </a:r>
            <a:r>
              <a:rPr lang="en-US" altLang="en-US" sz="1800" dirty="0" err="1"/>
              <a:t>uno</a:t>
            </a:r>
            <a:r>
              <a:rPr lang="en-US" altLang="en-US" sz="1800" dirty="0"/>
              <a:t> o </a:t>
            </a:r>
            <a:r>
              <a:rPr lang="en-US" altLang="en-US" sz="1800" dirty="0" err="1"/>
              <a:t>más</a:t>
            </a:r>
            <a:r>
              <a:rPr lang="en-US" altLang="en-US" sz="1800" dirty="0"/>
              <a:t> </a:t>
            </a:r>
            <a:r>
              <a:rPr lang="en-US" altLang="en-US" sz="1800" dirty="0" err="1"/>
              <a:t>motores</a:t>
            </a:r>
            <a:r>
              <a:rPr lang="en-US" altLang="en-US" sz="1800" dirty="0"/>
              <a:t> de </a:t>
            </a:r>
            <a:r>
              <a:rPr lang="en-US" altLang="en-US" sz="1800" dirty="0" err="1"/>
              <a:t>inducción</a:t>
            </a:r>
            <a:r>
              <a:rPr lang="en-US" altLang="en-US" sz="1800" dirty="0"/>
              <a:t> </a:t>
            </a:r>
            <a:r>
              <a:rPr lang="en-US" altLang="en-US" sz="1800" dirty="0" err="1"/>
              <a:t>grandes</a:t>
            </a:r>
            <a:r>
              <a:rPr lang="en-US" altLang="en-US" sz="1800" dirty="0"/>
              <a:t>, </a:t>
            </a:r>
            <a:r>
              <a:rPr lang="en-US" altLang="en-US" sz="1800" dirty="0" err="1"/>
              <a:t>entonces</a:t>
            </a:r>
            <a:r>
              <a:rPr lang="en-US" altLang="en-US" sz="1800" dirty="0"/>
              <a:t> </a:t>
            </a:r>
            <a:r>
              <a:rPr lang="en-US" altLang="en-US" sz="1800" dirty="0" err="1"/>
              <a:t>durante</a:t>
            </a:r>
            <a:r>
              <a:rPr lang="en-US" altLang="en-US" sz="1800" dirty="0"/>
              <a:t> </a:t>
            </a:r>
            <a:r>
              <a:rPr lang="en-US" altLang="en-US" sz="1800" dirty="0" err="1"/>
              <a:t>su</a:t>
            </a:r>
            <a:r>
              <a:rPr lang="en-US" altLang="en-US" sz="1800" dirty="0"/>
              <a:t> </a:t>
            </a:r>
            <a:r>
              <a:rPr lang="en-US" altLang="en-US" sz="1800" dirty="0" err="1"/>
              <a:t>proceso</a:t>
            </a:r>
            <a:r>
              <a:rPr lang="en-US" altLang="en-US" sz="1800" dirty="0"/>
              <a:t> de </a:t>
            </a:r>
            <a:r>
              <a:rPr lang="en-US" altLang="en-US" sz="1800" dirty="0" err="1"/>
              <a:t>arranque</a:t>
            </a:r>
            <a:r>
              <a:rPr lang="en-US" altLang="en-US" sz="1800" dirty="0"/>
              <a:t> </a:t>
            </a:r>
            <a:r>
              <a:rPr lang="en-US" altLang="en-US" sz="1800" dirty="0" err="1"/>
              <a:t>condumiran</a:t>
            </a:r>
            <a:r>
              <a:rPr lang="en-US" altLang="en-US" sz="1800" dirty="0"/>
              <a:t> </a:t>
            </a:r>
            <a:r>
              <a:rPr lang="en-US" altLang="en-US" sz="1800" dirty="0" err="1"/>
              <a:t>una</a:t>
            </a:r>
            <a:r>
              <a:rPr lang="en-US" altLang="en-US" sz="1800" dirty="0"/>
              <a:t> </a:t>
            </a:r>
            <a:r>
              <a:rPr lang="en-US" altLang="en-US" sz="1800" dirty="0" err="1"/>
              <a:t>fuerte</a:t>
            </a:r>
            <a:r>
              <a:rPr lang="en-US" altLang="en-US" sz="1800" dirty="0"/>
              <a:t> </a:t>
            </a:r>
            <a:r>
              <a:rPr lang="en-US" altLang="en-US" sz="1800" dirty="0" err="1"/>
              <a:t>corriente</a:t>
            </a:r>
            <a:r>
              <a:rPr lang="en-US" altLang="en-US" sz="1800" dirty="0"/>
              <a:t>. Si el motor </a:t>
            </a:r>
            <a:r>
              <a:rPr lang="en-US" altLang="en-US" sz="1800" dirty="0" err="1"/>
              <a:t>experimenta</a:t>
            </a:r>
            <a:r>
              <a:rPr lang="en-US" altLang="en-US" sz="1800" dirty="0"/>
              <a:t> </a:t>
            </a:r>
            <a:r>
              <a:rPr lang="en-US" altLang="en-US" sz="1800" dirty="0" err="1"/>
              <a:t>dificultad</a:t>
            </a:r>
            <a:r>
              <a:rPr lang="en-US" altLang="en-US" sz="1800" dirty="0"/>
              <a:t> </a:t>
            </a:r>
            <a:r>
              <a:rPr lang="en-US" altLang="en-US" sz="1800" dirty="0" err="1"/>
              <a:t>durante</a:t>
            </a:r>
            <a:r>
              <a:rPr lang="en-US" altLang="en-US" sz="1800" dirty="0"/>
              <a:t> el </a:t>
            </a:r>
            <a:r>
              <a:rPr lang="en-US" altLang="en-US" sz="1800" dirty="0" err="1"/>
              <a:t>arranque</a:t>
            </a:r>
            <a:r>
              <a:rPr lang="en-US" altLang="en-US" sz="1800" dirty="0"/>
              <a:t>, </a:t>
            </a:r>
            <a:r>
              <a:rPr lang="en-US" altLang="en-US" sz="1800" dirty="0" err="1"/>
              <a:t>ocurrirá</a:t>
            </a:r>
            <a:r>
              <a:rPr lang="en-US" altLang="en-US" sz="1800" dirty="0"/>
              <a:t> un </a:t>
            </a:r>
            <a:r>
              <a:rPr lang="en-US" altLang="en-US" sz="1800" dirty="0" err="1"/>
              <a:t>período</a:t>
            </a:r>
            <a:r>
              <a:rPr lang="en-US" altLang="en-US" sz="1800" dirty="0"/>
              <a:t> </a:t>
            </a:r>
            <a:r>
              <a:rPr lang="en-US" altLang="en-US" sz="1800" dirty="0" err="1"/>
              <a:t>prolongado</a:t>
            </a:r>
            <a:r>
              <a:rPr lang="en-US" altLang="en-US" sz="1800" dirty="0"/>
              <a:t> de </a:t>
            </a:r>
            <a:r>
              <a:rPr lang="en-US" altLang="en-US" sz="1800" dirty="0" err="1"/>
              <a:t>alta</a:t>
            </a:r>
            <a:r>
              <a:rPr lang="en-US" altLang="en-US" sz="1800" dirty="0"/>
              <a:t> </a:t>
            </a:r>
            <a:r>
              <a:rPr lang="en-US" altLang="en-US" sz="1800" dirty="0" err="1"/>
              <a:t>corriente</a:t>
            </a:r>
            <a:r>
              <a:rPr lang="en-US" altLang="en-US" sz="1800" dirty="0"/>
              <a:t> y </a:t>
            </a:r>
            <a:r>
              <a:rPr lang="en-US" altLang="en-US" sz="1800" dirty="0" err="1"/>
              <a:t>esto</a:t>
            </a:r>
            <a:r>
              <a:rPr lang="en-US" altLang="en-US" sz="1800" dirty="0"/>
              <a:t> </a:t>
            </a:r>
            <a:r>
              <a:rPr lang="en-US" altLang="en-US" sz="1800" dirty="0" err="1"/>
              <a:t>podría</a:t>
            </a:r>
            <a:r>
              <a:rPr lang="en-US" altLang="en-US" sz="1800" dirty="0"/>
              <a:t> </a:t>
            </a:r>
            <a:r>
              <a:rPr lang="en-US" altLang="en-US" sz="1800" dirty="0" err="1"/>
              <a:t>causar</a:t>
            </a:r>
            <a:r>
              <a:rPr lang="en-US" altLang="en-US" sz="1800" dirty="0"/>
              <a:t> </a:t>
            </a:r>
            <a:r>
              <a:rPr lang="en-US" altLang="en-US" sz="1800" dirty="0" err="1"/>
              <a:t>una</a:t>
            </a:r>
            <a:r>
              <a:rPr lang="en-US" altLang="en-US" sz="1800" dirty="0"/>
              <a:t> depression </a:t>
            </a:r>
            <a:r>
              <a:rPr lang="en-US" altLang="en-US" sz="1800" dirty="0" err="1"/>
              <a:t>en</a:t>
            </a:r>
            <a:r>
              <a:rPr lang="en-US" altLang="en-US" sz="1800" dirty="0"/>
              <a:t> la </a:t>
            </a:r>
            <a:r>
              <a:rPr lang="en-US" altLang="en-US" sz="1800" dirty="0" err="1"/>
              <a:t>tensión</a:t>
            </a:r>
            <a:r>
              <a:rPr lang="en-US" altLang="en-US" sz="1800" dirty="0"/>
              <a:t> de </a:t>
            </a:r>
            <a:r>
              <a:rPr lang="en-US" altLang="en-US" sz="1800" dirty="0" err="1"/>
              <a:t>barra</a:t>
            </a:r>
            <a:r>
              <a:rPr lang="en-US" altLang="en-US" sz="1800" dirty="0"/>
              <a:t>. Tal </a:t>
            </a:r>
            <a:r>
              <a:rPr lang="en-US" altLang="en-US" sz="1800" dirty="0" err="1"/>
              <a:t>depresión</a:t>
            </a:r>
            <a:r>
              <a:rPr lang="en-US" altLang="en-US" sz="1800" dirty="0"/>
              <a:t> </a:t>
            </a:r>
            <a:r>
              <a:rPr lang="en-US" altLang="en-US" sz="1800" dirty="0" err="1"/>
              <a:t>puede</a:t>
            </a:r>
            <a:r>
              <a:rPr lang="en-US" altLang="en-US" sz="1800" dirty="0"/>
              <a:t> </a:t>
            </a:r>
            <a:r>
              <a:rPr lang="en-US" altLang="en-US" sz="1800" dirty="0" err="1"/>
              <a:t>afectar</a:t>
            </a:r>
            <a:r>
              <a:rPr lang="en-US" altLang="en-US" sz="1800" dirty="0"/>
              <a:t> </a:t>
            </a:r>
            <a:r>
              <a:rPr lang="en-US" altLang="en-US" sz="1800" dirty="0" err="1"/>
              <a:t>negativamente</a:t>
            </a:r>
            <a:r>
              <a:rPr lang="en-US" altLang="en-US" sz="1800" dirty="0"/>
              <a:t> a </a:t>
            </a:r>
            <a:r>
              <a:rPr lang="en-US" altLang="en-US" sz="1800" dirty="0" err="1"/>
              <a:t>otros</a:t>
            </a:r>
            <a:r>
              <a:rPr lang="en-US" altLang="en-US" sz="1800" dirty="0"/>
              <a:t> </a:t>
            </a:r>
            <a:r>
              <a:rPr lang="en-US" altLang="en-US" sz="1800" dirty="0" err="1"/>
              <a:t>consumidores</a:t>
            </a:r>
            <a:r>
              <a:rPr lang="en-US" altLang="en-US" sz="1800" dirty="0"/>
              <a:t>.</a:t>
            </a:r>
          </a:p>
          <a:p>
            <a:pPr algn="just">
              <a:lnSpc>
                <a:spcPct val="100000"/>
              </a:lnSpc>
              <a:spcBef>
                <a:spcPct val="0"/>
              </a:spcBef>
              <a:buFontTx/>
              <a:buNone/>
            </a:pPr>
            <a:r>
              <a:rPr lang="en-US" altLang="en-US" sz="1800" dirty="0"/>
              <a:t>La </a:t>
            </a:r>
            <a:r>
              <a:rPr lang="en-US" altLang="en-US" sz="1800" dirty="0" err="1"/>
              <a:t>operación</a:t>
            </a:r>
            <a:r>
              <a:rPr lang="en-US" altLang="en-US" sz="1800" dirty="0"/>
              <a:t> de </a:t>
            </a:r>
            <a:r>
              <a:rPr lang="en-US" altLang="en-US" sz="1800" dirty="0" err="1"/>
              <a:t>baja</a:t>
            </a:r>
            <a:r>
              <a:rPr lang="en-US" altLang="en-US" sz="1800" dirty="0"/>
              <a:t> </a:t>
            </a:r>
            <a:r>
              <a:rPr lang="en-US" altLang="en-US" sz="1800" dirty="0" err="1"/>
              <a:t>tensión</a:t>
            </a:r>
            <a:r>
              <a:rPr lang="en-US" altLang="en-US" sz="1800" dirty="0"/>
              <a:t> </a:t>
            </a:r>
            <a:r>
              <a:rPr lang="en-US" altLang="en-US" sz="1800" dirty="0" err="1"/>
              <a:t>es</a:t>
            </a:r>
            <a:r>
              <a:rPr lang="en-US" altLang="en-US" sz="1800" dirty="0"/>
              <a:t> </a:t>
            </a:r>
            <a:r>
              <a:rPr lang="en-US" altLang="en-US" sz="1800" dirty="0" err="1"/>
              <a:t>indeseable</a:t>
            </a:r>
            <a:r>
              <a:rPr lang="en-US" altLang="en-US" sz="1800" dirty="0"/>
              <a:t> y, </a:t>
            </a:r>
            <a:r>
              <a:rPr lang="en-US" altLang="en-US" sz="1800" dirty="0" err="1"/>
              <a:t>por</a:t>
            </a:r>
            <a:r>
              <a:rPr lang="en-US" altLang="en-US" sz="1800" dirty="0"/>
              <a:t> lo </a:t>
            </a:r>
            <a:r>
              <a:rPr lang="en-US" altLang="en-US" sz="1800" dirty="0" err="1"/>
              <a:t>tanto</a:t>
            </a:r>
            <a:r>
              <a:rPr lang="en-US" altLang="en-US" sz="1800" dirty="0"/>
              <a:t>, se </a:t>
            </a:r>
            <a:r>
              <a:rPr lang="en-US" altLang="en-US" sz="1800" dirty="0" err="1"/>
              <a:t>recomienda</a:t>
            </a:r>
            <a:r>
              <a:rPr lang="en-US" altLang="en-US" sz="1800" dirty="0"/>
              <a:t> un </a:t>
            </a:r>
            <a:r>
              <a:rPr lang="en-US" altLang="en-US" sz="1800" dirty="0" err="1"/>
              <a:t>relé</a:t>
            </a:r>
            <a:r>
              <a:rPr lang="en-US" altLang="en-US" sz="1800" dirty="0"/>
              <a:t> </a:t>
            </a:r>
            <a:r>
              <a:rPr lang="en-US" altLang="en-US" sz="1800" dirty="0" err="1"/>
              <a:t>adecuado</a:t>
            </a:r>
            <a:r>
              <a:rPr lang="en-US" altLang="en-US" sz="1800" dirty="0"/>
              <a:t> (27) con un </a:t>
            </a:r>
            <a:r>
              <a:rPr lang="en-US" altLang="en-US" sz="1800" dirty="0" err="1"/>
              <a:t>retardo</a:t>
            </a:r>
            <a:r>
              <a:rPr lang="en-US" altLang="en-US" sz="1800" dirty="0"/>
              <a:t> de </a:t>
            </a:r>
            <a:r>
              <a:rPr lang="en-US" altLang="en-US" sz="1800" dirty="0" err="1"/>
              <a:t>tiempo</a:t>
            </a:r>
            <a:r>
              <a:rPr lang="en-US" altLang="en-US" sz="1800" dirty="0"/>
              <a:t> de </a:t>
            </a:r>
            <a:r>
              <a:rPr lang="en-US" altLang="en-US" sz="1800" dirty="0" err="1"/>
              <a:t>uso</a:t>
            </a:r>
            <a:r>
              <a:rPr lang="en-US" altLang="en-US" sz="1800" dirty="0"/>
              <a:t> </a:t>
            </a:r>
            <a:r>
              <a:rPr lang="en-US" altLang="en-US" sz="1800" dirty="0" err="1"/>
              <a:t>frecuente</a:t>
            </a:r>
            <a:r>
              <a:rPr lang="en-US" altLang="en-US" sz="1800" dirty="0"/>
              <a:t>, </a:t>
            </a:r>
            <a:r>
              <a:rPr lang="en-US" altLang="en-US" sz="1800" dirty="0" err="1"/>
              <a:t>especialmente</a:t>
            </a:r>
            <a:r>
              <a:rPr lang="en-US" altLang="en-US" sz="1800" dirty="0"/>
              <a:t> </a:t>
            </a:r>
            <a:r>
              <a:rPr lang="en-US" altLang="en-US" sz="1800" dirty="0" err="1"/>
              <a:t>en</a:t>
            </a:r>
            <a:r>
              <a:rPr lang="en-US" altLang="en-US" sz="1800" dirty="0"/>
              <a:t> </a:t>
            </a:r>
            <a:r>
              <a:rPr lang="en-US" altLang="en-US" sz="1800" dirty="0" err="1" smtClean="0"/>
              <a:t>tableros</a:t>
            </a:r>
            <a:r>
              <a:rPr lang="en-US" altLang="en-US" sz="1800" dirty="0" smtClean="0"/>
              <a:t> </a:t>
            </a:r>
            <a:r>
              <a:rPr lang="en-US" altLang="en-US" sz="1800" dirty="0"/>
              <a:t>de </a:t>
            </a:r>
            <a:r>
              <a:rPr lang="en-US" altLang="en-US" sz="1800" dirty="0" err="1"/>
              <a:t>distribución</a:t>
            </a:r>
            <a:r>
              <a:rPr lang="en-US" altLang="en-US" sz="1800" dirty="0"/>
              <a:t> de </a:t>
            </a:r>
            <a:r>
              <a:rPr lang="en-US" altLang="en-US" sz="1800" dirty="0" err="1"/>
              <a:t>alta</a:t>
            </a:r>
            <a:r>
              <a:rPr lang="en-US" altLang="en-US" sz="1800" dirty="0"/>
              <a:t> </a:t>
            </a:r>
            <a:r>
              <a:rPr lang="en-US" altLang="en-US" sz="1800" dirty="0" err="1"/>
              <a:t>tensión</a:t>
            </a:r>
            <a:r>
              <a:rPr lang="en-US" altLang="en-US" sz="1800" dirty="0"/>
              <a:t>. Un </a:t>
            </a:r>
            <a:r>
              <a:rPr lang="en-US" altLang="en-US" sz="1800" dirty="0" err="1"/>
              <a:t>problema</a:t>
            </a:r>
            <a:r>
              <a:rPr lang="en-US" altLang="en-US" sz="1800" dirty="0"/>
              <a:t> similar </a:t>
            </a:r>
            <a:r>
              <a:rPr lang="en-US" altLang="en-US" sz="1800" dirty="0" err="1"/>
              <a:t>puede</a:t>
            </a:r>
            <a:r>
              <a:rPr lang="en-US" altLang="en-US" sz="1800" dirty="0"/>
              <a:t> </a:t>
            </a:r>
            <a:r>
              <a:rPr lang="en-US" altLang="en-US" sz="1800" dirty="0" err="1"/>
              <a:t>surgir</a:t>
            </a:r>
            <a:r>
              <a:rPr lang="en-US" altLang="en-US" sz="1800" dirty="0"/>
              <a:t> con el </a:t>
            </a:r>
            <a:r>
              <a:rPr lang="en-US" altLang="en-US" sz="1800" dirty="0" err="1" smtClean="0"/>
              <a:t>tablero</a:t>
            </a:r>
            <a:r>
              <a:rPr lang="en-US" altLang="en-US" sz="1800" dirty="0" smtClean="0"/>
              <a:t> </a:t>
            </a:r>
            <a:r>
              <a:rPr lang="en-US" altLang="en-US" sz="1800" dirty="0"/>
              <a:t>de </a:t>
            </a:r>
            <a:r>
              <a:rPr lang="en-US" altLang="en-US" sz="1800" dirty="0" err="1"/>
              <a:t>distribución</a:t>
            </a:r>
            <a:r>
              <a:rPr lang="en-US" altLang="en-US" sz="1800" dirty="0"/>
              <a:t> del </a:t>
            </a:r>
            <a:r>
              <a:rPr lang="en-US" altLang="en-US" sz="1800" dirty="0" err="1"/>
              <a:t>generador</a:t>
            </a:r>
            <a:r>
              <a:rPr lang="en-US" altLang="en-US" sz="1800" dirty="0"/>
              <a:t> principal Si un </a:t>
            </a:r>
            <a:r>
              <a:rPr lang="en-US" altLang="en-US" sz="1800" dirty="0" err="1"/>
              <a:t>generador</a:t>
            </a:r>
            <a:r>
              <a:rPr lang="en-US" altLang="en-US" sz="1800" dirty="0"/>
              <a:t> se </a:t>
            </a:r>
            <a:r>
              <a:rPr lang="en-US" altLang="en-US" sz="1800" dirty="0" err="1"/>
              <a:t>dispara</a:t>
            </a:r>
            <a:r>
              <a:rPr lang="en-US" altLang="en-US" sz="1800" dirty="0"/>
              <a:t> </a:t>
            </a:r>
            <a:r>
              <a:rPr lang="en-US" altLang="en-US" sz="1800" dirty="0" err="1"/>
              <a:t>repentinamente</a:t>
            </a:r>
            <a:r>
              <a:rPr lang="en-US" altLang="en-US" sz="1800" dirty="0"/>
              <a:t>, </a:t>
            </a:r>
            <a:r>
              <a:rPr lang="en-US" altLang="en-US" sz="1800" dirty="0" err="1"/>
              <a:t>los</a:t>
            </a:r>
            <a:r>
              <a:rPr lang="en-US" altLang="en-US" sz="1800" dirty="0"/>
              <a:t> </a:t>
            </a:r>
            <a:r>
              <a:rPr lang="en-US" altLang="en-US" sz="1800" dirty="0" err="1"/>
              <a:t>generadores</a:t>
            </a:r>
            <a:r>
              <a:rPr lang="en-US" altLang="en-US" sz="1800" dirty="0"/>
              <a:t> </a:t>
            </a:r>
            <a:r>
              <a:rPr lang="en-US" altLang="en-US" sz="1800" dirty="0" err="1"/>
              <a:t>restantes</a:t>
            </a:r>
            <a:r>
              <a:rPr lang="en-US" altLang="en-US" sz="1800" dirty="0"/>
              <a:t> </a:t>
            </a:r>
            <a:r>
              <a:rPr lang="en-US" altLang="en-US" sz="1800" dirty="0" err="1"/>
              <a:t>deben</a:t>
            </a:r>
            <a:r>
              <a:rPr lang="en-US" altLang="en-US" sz="1800" dirty="0"/>
              <a:t> </a:t>
            </a:r>
            <a:r>
              <a:rPr lang="en-US" altLang="en-US" sz="1800" dirty="0" err="1"/>
              <a:t>tratar</a:t>
            </a:r>
            <a:r>
              <a:rPr lang="en-US" altLang="en-US" sz="1800" dirty="0"/>
              <a:t> de </a:t>
            </a:r>
            <a:r>
              <a:rPr lang="en-US" altLang="en-US" sz="1800" dirty="0" err="1"/>
              <a:t>alimentar</a:t>
            </a:r>
            <a:r>
              <a:rPr lang="en-US" altLang="en-US" sz="1800" dirty="0"/>
              <a:t> la </a:t>
            </a:r>
            <a:r>
              <a:rPr lang="en-US" altLang="en-US" sz="1800" dirty="0" err="1"/>
              <a:t>carga</a:t>
            </a:r>
            <a:r>
              <a:rPr lang="en-US" altLang="en-US" sz="1800" dirty="0"/>
              <a:t>. </a:t>
            </a:r>
            <a:r>
              <a:rPr lang="en-US" altLang="en-US" sz="1800" dirty="0" err="1"/>
              <a:t>Cada</a:t>
            </a:r>
            <a:r>
              <a:rPr lang="en-US" altLang="en-US" sz="1800" dirty="0"/>
              <a:t> </a:t>
            </a:r>
            <a:r>
              <a:rPr lang="en-US" altLang="en-US" sz="1800" dirty="0" err="1"/>
              <a:t>uno</a:t>
            </a:r>
            <a:r>
              <a:rPr lang="en-US" altLang="en-US" sz="1800" dirty="0"/>
              <a:t> de </a:t>
            </a:r>
            <a:r>
              <a:rPr lang="en-US" altLang="en-US" sz="1800" dirty="0" err="1"/>
              <a:t>estos</a:t>
            </a:r>
            <a:r>
              <a:rPr lang="en-US" altLang="en-US" sz="1800" dirty="0"/>
              <a:t> </a:t>
            </a:r>
            <a:r>
              <a:rPr lang="en-US" altLang="en-US" sz="1800" dirty="0" err="1"/>
              <a:t>generadores</a:t>
            </a:r>
            <a:r>
              <a:rPr lang="en-US" altLang="en-US" sz="1800" dirty="0"/>
              <a:t> </a:t>
            </a:r>
            <a:r>
              <a:rPr lang="en-US" altLang="en-US" sz="1800" dirty="0" err="1"/>
              <a:t>experimentará</a:t>
            </a:r>
            <a:r>
              <a:rPr lang="en-US" altLang="en-US" sz="1800" dirty="0"/>
              <a:t> un </a:t>
            </a:r>
            <a:r>
              <a:rPr lang="en-US" altLang="en-US" sz="1800" dirty="0" err="1"/>
              <a:t>aumento</a:t>
            </a:r>
            <a:r>
              <a:rPr lang="en-US" altLang="en-US" sz="1800" dirty="0"/>
              <a:t> </a:t>
            </a:r>
            <a:r>
              <a:rPr lang="en-US" altLang="en-US" sz="1800" dirty="0" err="1"/>
              <a:t>repentino</a:t>
            </a:r>
            <a:r>
              <a:rPr lang="en-US" altLang="en-US" sz="1800" dirty="0"/>
              <a:t> </a:t>
            </a:r>
            <a:r>
              <a:rPr lang="en-US" altLang="en-US" sz="1800" dirty="0" err="1"/>
              <a:t>en</a:t>
            </a:r>
            <a:r>
              <a:rPr lang="en-US" altLang="en-US" sz="1800" dirty="0"/>
              <a:t> la </a:t>
            </a:r>
            <a:r>
              <a:rPr lang="en-US" altLang="en-US" sz="1800" dirty="0" err="1"/>
              <a:t>corriente</a:t>
            </a:r>
            <a:r>
              <a:rPr lang="en-US" altLang="en-US" sz="1800" dirty="0"/>
              <a:t> y </a:t>
            </a:r>
            <a:r>
              <a:rPr lang="en-US" altLang="en-US" sz="1800" dirty="0" err="1"/>
              <a:t>una</a:t>
            </a:r>
            <a:r>
              <a:rPr lang="en-US" altLang="en-US" sz="1800" dirty="0"/>
              <a:t> </a:t>
            </a:r>
            <a:r>
              <a:rPr lang="en-US" altLang="en-US" sz="1800" dirty="0" err="1"/>
              <a:t>caída</a:t>
            </a:r>
            <a:r>
              <a:rPr lang="en-US" altLang="en-US" sz="1800" dirty="0"/>
              <a:t> </a:t>
            </a:r>
            <a:r>
              <a:rPr lang="en-US" altLang="en-US" sz="1800" dirty="0" err="1"/>
              <a:t>en</a:t>
            </a:r>
            <a:r>
              <a:rPr lang="en-US" altLang="en-US" sz="1800" dirty="0"/>
              <a:t> la </a:t>
            </a:r>
            <a:r>
              <a:rPr lang="en-US" altLang="en-US" sz="1800" dirty="0" err="1"/>
              <a:t>tensión</a:t>
            </a:r>
            <a:r>
              <a:rPr lang="en-US" altLang="en-US" sz="1800" dirty="0"/>
              <a:t> de </a:t>
            </a:r>
            <a:r>
              <a:rPr lang="en-US" altLang="en-US" sz="1800" dirty="0" err="1"/>
              <a:t>terminales</a:t>
            </a:r>
            <a:r>
              <a:rPr lang="en-US" altLang="en-US" sz="1800" dirty="0"/>
              <a:t>.</a:t>
            </a:r>
          </a:p>
          <a:p>
            <a:pPr algn="just">
              <a:lnSpc>
                <a:spcPct val="100000"/>
              </a:lnSpc>
              <a:spcBef>
                <a:spcPct val="0"/>
              </a:spcBef>
              <a:buFontTx/>
              <a:buNone/>
            </a:pPr>
            <a:endParaRPr lang="es-ES" altLang="en-US" sz="1800" dirty="0"/>
          </a:p>
          <a:p>
            <a:pPr algn="just">
              <a:lnSpc>
                <a:spcPct val="100000"/>
              </a:lnSpc>
              <a:spcBef>
                <a:spcPct val="0"/>
              </a:spcBef>
              <a:buFontTx/>
              <a:buNone/>
            </a:pPr>
            <a:endParaRPr lang="en-US" altLang="en-US" sz="1800" dirty="0"/>
          </a:p>
        </p:txBody>
      </p:sp>
    </p:spTree>
    <p:extLst>
      <p:ext uri="{BB962C8B-B14F-4D97-AF65-F5344CB8AC3E}">
        <p14:creationId xmlns:p14="http://schemas.microsoft.com/office/powerpoint/2010/main" val="29653771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Rectángulo 1"/>
          <p:cNvSpPr>
            <a:spLocks noChangeArrowheads="1"/>
          </p:cNvSpPr>
          <p:nvPr/>
        </p:nvSpPr>
        <p:spPr bwMode="auto">
          <a:xfrm>
            <a:off x="276225" y="282575"/>
            <a:ext cx="11510963"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dirty="0"/>
              <a:t>La </a:t>
            </a:r>
            <a:r>
              <a:rPr lang="en-US" altLang="en-US" sz="1800" dirty="0" err="1"/>
              <a:t>carga</a:t>
            </a:r>
            <a:r>
              <a:rPr lang="en-US" altLang="en-US" sz="1800" dirty="0"/>
              <a:t> </a:t>
            </a:r>
            <a:r>
              <a:rPr lang="en-US" altLang="en-US" sz="1800" dirty="0" err="1"/>
              <a:t>reaccionará</a:t>
            </a:r>
            <a:r>
              <a:rPr lang="en-US" altLang="en-US" sz="1800" dirty="0"/>
              <a:t> a la </a:t>
            </a:r>
            <a:r>
              <a:rPr lang="en-US" altLang="en-US" sz="1800" dirty="0" err="1"/>
              <a:t>caída</a:t>
            </a:r>
            <a:r>
              <a:rPr lang="en-US" altLang="en-US" sz="1800" dirty="0"/>
              <a:t> de </a:t>
            </a:r>
            <a:r>
              <a:rPr lang="en-US" altLang="en-US" sz="1800" dirty="0" err="1"/>
              <a:t>tensión</a:t>
            </a:r>
            <a:r>
              <a:rPr lang="en-US" altLang="en-US" sz="1800" dirty="0"/>
              <a:t>. Los </a:t>
            </a:r>
            <a:r>
              <a:rPr lang="en-US" altLang="en-US" sz="1800" dirty="0" err="1"/>
              <a:t>reguladores</a:t>
            </a:r>
            <a:r>
              <a:rPr lang="en-US" altLang="en-US" sz="1800" dirty="0"/>
              <a:t> </a:t>
            </a:r>
            <a:r>
              <a:rPr lang="en-US" altLang="en-US" sz="1800" dirty="0" err="1"/>
              <a:t>automáticos</a:t>
            </a:r>
            <a:r>
              <a:rPr lang="en-US" altLang="en-US" sz="1800" dirty="0"/>
              <a:t> de </a:t>
            </a:r>
            <a:r>
              <a:rPr lang="en-US" altLang="en-US" sz="1800" dirty="0" err="1"/>
              <a:t>tensión</a:t>
            </a:r>
            <a:r>
              <a:rPr lang="en-US" altLang="en-US" sz="1800" dirty="0"/>
              <a:t> </a:t>
            </a:r>
            <a:r>
              <a:rPr lang="en-US" altLang="en-US" sz="1800" dirty="0" err="1"/>
              <a:t>intentarán</a:t>
            </a:r>
            <a:r>
              <a:rPr lang="en-US" altLang="en-US" sz="1800" dirty="0"/>
              <a:t> </a:t>
            </a:r>
            <a:r>
              <a:rPr lang="en-US" altLang="en-US" sz="1800" dirty="0" err="1"/>
              <a:t>restaurar</a:t>
            </a:r>
            <a:r>
              <a:rPr lang="en-US" altLang="en-US" sz="1800" dirty="0"/>
              <a:t> la </a:t>
            </a:r>
            <a:r>
              <a:rPr lang="en-US" altLang="en-US" sz="1800" dirty="0" err="1"/>
              <a:t>tensión</a:t>
            </a:r>
            <a:r>
              <a:rPr lang="en-US" altLang="en-US" sz="1800" dirty="0"/>
              <a:t>. Si la </a:t>
            </a:r>
            <a:r>
              <a:rPr lang="en-US" altLang="en-US" sz="1800" dirty="0" err="1"/>
              <a:t>carga</a:t>
            </a:r>
            <a:r>
              <a:rPr lang="en-US" altLang="en-US" sz="1800" dirty="0"/>
              <a:t> </a:t>
            </a:r>
            <a:r>
              <a:rPr lang="en-US" altLang="en-US" sz="1800" dirty="0" err="1"/>
              <a:t>es</a:t>
            </a:r>
            <a:r>
              <a:rPr lang="en-US" altLang="en-US" sz="1800" dirty="0"/>
              <a:t> </a:t>
            </a:r>
            <a:r>
              <a:rPr lang="en-US" altLang="en-US" sz="1800" dirty="0" err="1"/>
              <a:t>predominantemente</a:t>
            </a:r>
            <a:r>
              <a:rPr lang="en-US" altLang="en-US" sz="1800" dirty="0"/>
              <a:t> </a:t>
            </a:r>
            <a:r>
              <a:rPr lang="en-US" altLang="en-US" sz="1800" dirty="0" err="1"/>
              <a:t>motores</a:t>
            </a:r>
            <a:r>
              <a:rPr lang="en-US" altLang="en-US" sz="1800" dirty="0"/>
              <a:t> de </a:t>
            </a:r>
            <a:r>
              <a:rPr lang="en-US" altLang="en-US" sz="1800" dirty="0" err="1"/>
              <a:t>inducción</a:t>
            </a:r>
            <a:r>
              <a:rPr lang="en-US" altLang="en-US" sz="1800" dirty="0"/>
              <a:t>, </a:t>
            </a:r>
            <a:r>
              <a:rPr lang="en-US" altLang="en-US" sz="1800" dirty="0" err="1"/>
              <a:t>todos</a:t>
            </a:r>
            <a:r>
              <a:rPr lang="en-US" altLang="en-US" sz="1800" dirty="0"/>
              <a:t> </a:t>
            </a:r>
            <a:r>
              <a:rPr lang="en-US" altLang="en-US" sz="1800" dirty="0" err="1"/>
              <a:t>intentarán</a:t>
            </a:r>
            <a:r>
              <a:rPr lang="en-US" altLang="en-US" sz="1800" dirty="0"/>
              <a:t> </a:t>
            </a:r>
            <a:r>
              <a:rPr lang="en-US" altLang="en-US" sz="1800" dirty="0" err="1"/>
              <a:t>acelerar</a:t>
            </a:r>
            <a:r>
              <a:rPr lang="en-US" altLang="en-US" sz="1800" dirty="0"/>
              <a:t> y </a:t>
            </a:r>
            <a:r>
              <a:rPr lang="en-US" altLang="en-US" sz="1800" dirty="0" err="1"/>
              <a:t>vobaja</a:t>
            </a:r>
            <a:r>
              <a:rPr lang="en-US" altLang="en-US" sz="1800" dirty="0"/>
              <a:t> </a:t>
            </a:r>
            <a:r>
              <a:rPr lang="en-US" altLang="en-US" sz="1800" dirty="0" err="1"/>
              <a:t>tensióner</a:t>
            </a:r>
            <a:r>
              <a:rPr lang="en-US" altLang="en-US" sz="1800" dirty="0"/>
              <a:t> a </a:t>
            </a:r>
            <a:r>
              <a:rPr lang="en-US" altLang="en-US" sz="1800" dirty="0" err="1"/>
              <a:t>su</a:t>
            </a:r>
            <a:r>
              <a:rPr lang="en-US" altLang="en-US" sz="1800" dirty="0"/>
              <a:t> </a:t>
            </a:r>
            <a:r>
              <a:rPr lang="en-US" altLang="en-US" sz="1800" dirty="0" err="1"/>
              <a:t>velocidad</a:t>
            </a:r>
            <a:r>
              <a:rPr lang="en-US" altLang="en-US" sz="1800" dirty="0"/>
              <a:t> normal. La </a:t>
            </a:r>
            <a:r>
              <a:rPr lang="en-US" altLang="en-US" sz="1800" dirty="0" err="1"/>
              <a:t>aceleración</a:t>
            </a:r>
            <a:r>
              <a:rPr lang="en-US" altLang="en-US" sz="1800" dirty="0"/>
              <a:t> </a:t>
            </a:r>
            <a:r>
              <a:rPr lang="en-US" altLang="en-US" sz="1800" dirty="0" err="1"/>
              <a:t>irá</a:t>
            </a:r>
            <a:r>
              <a:rPr lang="en-US" altLang="en-US" sz="1800" dirty="0"/>
              <a:t> </a:t>
            </a:r>
            <a:r>
              <a:rPr lang="en-US" altLang="en-US" sz="1800" dirty="0" err="1"/>
              <a:t>acompañada</a:t>
            </a:r>
            <a:r>
              <a:rPr lang="en-US" altLang="en-US" sz="1800" dirty="0"/>
              <a:t> de un </a:t>
            </a:r>
            <a:r>
              <a:rPr lang="en-US" altLang="en-US" sz="1800" dirty="0" err="1"/>
              <a:t>aumento</a:t>
            </a:r>
            <a:r>
              <a:rPr lang="en-US" altLang="en-US" sz="1800" dirty="0"/>
              <a:t> de </a:t>
            </a:r>
            <a:r>
              <a:rPr lang="en-US" altLang="en-US" sz="1800" dirty="0" err="1"/>
              <a:t>sus</a:t>
            </a:r>
            <a:r>
              <a:rPr lang="en-US" altLang="en-US" sz="1800" dirty="0"/>
              <a:t> Corrientes </a:t>
            </a:r>
            <a:r>
              <a:rPr lang="en-US" altLang="en-US" sz="1800" dirty="0" err="1"/>
              <a:t>reactivas</a:t>
            </a:r>
            <a:r>
              <a:rPr lang="en-US" altLang="en-US" sz="1800" dirty="0"/>
              <a:t> que </a:t>
            </a:r>
            <a:r>
              <a:rPr lang="en-US" altLang="en-US" sz="1800" dirty="0" err="1"/>
              <a:t>agravará</a:t>
            </a:r>
            <a:r>
              <a:rPr lang="en-US" altLang="en-US" sz="1800" dirty="0"/>
              <a:t> la </a:t>
            </a:r>
            <a:r>
              <a:rPr lang="en-US" altLang="en-US" sz="1800" dirty="0" err="1"/>
              <a:t>caída</a:t>
            </a:r>
            <a:r>
              <a:rPr lang="en-US" altLang="en-US" sz="1800" dirty="0"/>
              <a:t> de </a:t>
            </a:r>
            <a:r>
              <a:rPr lang="en-US" altLang="en-US" sz="1800" dirty="0" err="1"/>
              <a:t>tensión</a:t>
            </a:r>
            <a:r>
              <a:rPr lang="en-US" altLang="en-US" sz="1800" dirty="0"/>
              <a:t> y </a:t>
            </a:r>
            <a:r>
              <a:rPr lang="en-US" altLang="en-US" sz="1800" dirty="0" err="1"/>
              <a:t>retrasará</a:t>
            </a:r>
            <a:r>
              <a:rPr lang="en-US" altLang="en-US" sz="1800" dirty="0"/>
              <a:t> la </a:t>
            </a:r>
            <a:r>
              <a:rPr lang="en-US" altLang="en-US" sz="1800" dirty="0" err="1"/>
              <a:t>recuperación</a:t>
            </a:r>
            <a:r>
              <a:rPr lang="en-US" altLang="en-US" sz="1800" dirty="0"/>
              <a:t> de </a:t>
            </a:r>
            <a:r>
              <a:rPr lang="en-US" altLang="en-US" sz="1800" dirty="0" err="1"/>
              <a:t>tensión</a:t>
            </a:r>
            <a:r>
              <a:rPr lang="en-US" altLang="en-US" sz="1800" dirty="0"/>
              <a:t>. Si la </a:t>
            </a:r>
            <a:r>
              <a:rPr lang="en-US" altLang="en-US" sz="1800" dirty="0" err="1"/>
              <a:t>caida</a:t>
            </a:r>
            <a:r>
              <a:rPr lang="en-US" altLang="en-US" sz="1800" dirty="0"/>
              <a:t> </a:t>
            </a:r>
            <a:r>
              <a:rPr lang="en-US" altLang="en-US" sz="1800" dirty="0" err="1"/>
              <a:t>es</a:t>
            </a:r>
            <a:r>
              <a:rPr lang="en-US" altLang="en-US" sz="1800" dirty="0"/>
              <a:t> </a:t>
            </a:r>
            <a:r>
              <a:rPr lang="en-US" altLang="en-US" sz="1800" dirty="0" err="1"/>
              <a:t>más</a:t>
            </a:r>
            <a:r>
              <a:rPr lang="en-US" altLang="en-US" sz="1800" dirty="0"/>
              <a:t> del 20% y dura </a:t>
            </a:r>
            <a:r>
              <a:rPr lang="en-US" altLang="en-US" sz="1800" dirty="0" err="1"/>
              <a:t>más</a:t>
            </a:r>
            <a:r>
              <a:rPr lang="en-US" altLang="en-US" sz="1800" dirty="0"/>
              <a:t> de 0,2 a 0,5 s, </a:t>
            </a:r>
            <a:r>
              <a:rPr lang="en-US" altLang="en-US" sz="1800" dirty="0" err="1"/>
              <a:t>existe</a:t>
            </a:r>
            <a:r>
              <a:rPr lang="en-US" altLang="en-US" sz="1800" dirty="0"/>
              <a:t> el </a:t>
            </a:r>
            <a:r>
              <a:rPr lang="en-US" altLang="en-US" sz="1800" dirty="0" err="1"/>
              <a:t>riesgo</a:t>
            </a:r>
            <a:r>
              <a:rPr lang="en-US" altLang="en-US" sz="1800" dirty="0"/>
              <a:t> de que el </a:t>
            </a:r>
            <a:r>
              <a:rPr lang="en-US" altLang="en-US" sz="1800" dirty="0" err="1"/>
              <a:t>sistema</a:t>
            </a:r>
            <a:r>
              <a:rPr lang="en-US" altLang="en-US" sz="1800" dirty="0"/>
              <a:t> de </a:t>
            </a:r>
            <a:r>
              <a:rPr lang="en-US" altLang="en-US" sz="1800" dirty="0" err="1"/>
              <a:t>los</a:t>
            </a:r>
            <a:r>
              <a:rPr lang="en-US" altLang="en-US" sz="1800" dirty="0"/>
              <a:t> </a:t>
            </a:r>
            <a:r>
              <a:rPr lang="en-US" altLang="en-US" sz="1800" dirty="0" err="1"/>
              <a:t>motores</a:t>
            </a:r>
            <a:r>
              <a:rPr lang="en-US" altLang="en-US" sz="1800" dirty="0"/>
              <a:t> de </a:t>
            </a:r>
            <a:r>
              <a:rPr lang="en-US" altLang="en-US" sz="1800" dirty="0" err="1"/>
              <a:t>inducción</a:t>
            </a:r>
            <a:r>
              <a:rPr lang="en-US" altLang="en-US" sz="1800" dirty="0"/>
              <a:t> no se </a:t>
            </a:r>
            <a:r>
              <a:rPr lang="en-US" altLang="en-US" sz="1800" dirty="0" err="1"/>
              <a:t>recupere</a:t>
            </a:r>
            <a:r>
              <a:rPr lang="en-US" altLang="en-US" sz="1800" dirty="0"/>
              <a:t>; </a:t>
            </a:r>
            <a:r>
              <a:rPr lang="en-US" altLang="en-US" sz="1800" dirty="0" err="1"/>
              <a:t>consultar</a:t>
            </a:r>
            <a:r>
              <a:rPr lang="en-US" altLang="en-US" sz="1800" dirty="0"/>
              <a:t> </a:t>
            </a:r>
            <a:r>
              <a:rPr lang="en-US" altLang="en-US" sz="1800" dirty="0" err="1"/>
              <a:t>también</a:t>
            </a:r>
            <a:r>
              <a:rPr lang="en-US" altLang="en-US" sz="1800" dirty="0"/>
              <a:t> la </a:t>
            </a:r>
            <a:r>
              <a:rPr lang="en-US" altLang="en-US" sz="1800" dirty="0" err="1"/>
              <a:t>subsección</a:t>
            </a:r>
            <a:r>
              <a:rPr lang="en-US" altLang="en-US" sz="1800" dirty="0"/>
              <a:t> 7.6.1.</a:t>
            </a:r>
          </a:p>
          <a:p>
            <a:pPr algn="just">
              <a:lnSpc>
                <a:spcPct val="100000"/>
              </a:lnSpc>
              <a:spcBef>
                <a:spcPct val="0"/>
              </a:spcBef>
              <a:buFontTx/>
              <a:buNone/>
            </a:pPr>
            <a:r>
              <a:rPr lang="en-US" altLang="en-US" sz="1800" dirty="0"/>
              <a:t>Los </a:t>
            </a:r>
            <a:r>
              <a:rPr lang="en-US" altLang="en-US" sz="1800" dirty="0" err="1" smtClean="0"/>
              <a:t>relés</a:t>
            </a:r>
            <a:r>
              <a:rPr lang="en-US" altLang="en-US" sz="1800" dirty="0" smtClean="0"/>
              <a:t> (</a:t>
            </a:r>
            <a:r>
              <a:rPr lang="en-US" altLang="en-US" sz="1800" dirty="0"/>
              <a:t>27) </a:t>
            </a:r>
            <a:r>
              <a:rPr lang="en-US" altLang="en-US" sz="1800" dirty="0" err="1"/>
              <a:t>deben</a:t>
            </a:r>
            <a:r>
              <a:rPr lang="en-US" altLang="en-US" sz="1800" dirty="0"/>
              <a:t> </a:t>
            </a:r>
            <a:r>
              <a:rPr lang="en-US" altLang="en-US" sz="1800" dirty="0" err="1"/>
              <a:t>tener</a:t>
            </a:r>
            <a:r>
              <a:rPr lang="en-US" altLang="en-US" sz="1800" dirty="0"/>
              <a:t> un </a:t>
            </a:r>
            <a:r>
              <a:rPr lang="en-US" altLang="en-US" sz="1800" dirty="0" err="1"/>
              <a:t>rango</a:t>
            </a:r>
            <a:r>
              <a:rPr lang="en-US" altLang="en-US" sz="1800" dirty="0"/>
              <a:t> de </a:t>
            </a:r>
            <a:r>
              <a:rPr lang="en-US" altLang="en-US" sz="1800" dirty="0" err="1"/>
              <a:t>tensión</a:t>
            </a:r>
            <a:r>
              <a:rPr lang="en-US" altLang="en-US" sz="1800" dirty="0"/>
              <a:t> </a:t>
            </a:r>
            <a:r>
              <a:rPr lang="en-US" altLang="en-US" sz="1800" dirty="0" err="1"/>
              <a:t>ajustable</a:t>
            </a:r>
            <a:r>
              <a:rPr lang="en-US" altLang="en-US" sz="1800" dirty="0"/>
              <a:t> para </a:t>
            </a:r>
            <a:r>
              <a:rPr lang="en-US" altLang="en-US" sz="1800" dirty="0" err="1"/>
              <a:t>cubrir</a:t>
            </a:r>
            <a:r>
              <a:rPr lang="en-US" altLang="en-US" sz="1800" dirty="0"/>
              <a:t> la </a:t>
            </a:r>
            <a:r>
              <a:rPr lang="en-US" altLang="en-US" sz="1800" dirty="0" err="1"/>
              <a:t>condición</a:t>
            </a:r>
            <a:r>
              <a:rPr lang="en-US" altLang="en-US" sz="1800" dirty="0"/>
              <a:t> de </a:t>
            </a:r>
            <a:r>
              <a:rPr lang="en-US" altLang="en-US" sz="1800" dirty="0" err="1"/>
              <a:t>tensión</a:t>
            </a:r>
            <a:r>
              <a:rPr lang="en-US" altLang="en-US" sz="1800" dirty="0"/>
              <a:t> del 80 %, </a:t>
            </a:r>
            <a:r>
              <a:rPr lang="en-US" altLang="en-US" sz="1800" dirty="0" err="1"/>
              <a:t>típicamente</a:t>
            </a:r>
            <a:r>
              <a:rPr lang="en-US" altLang="en-US" sz="1800" dirty="0"/>
              <a:t> 50% a 100%. El </a:t>
            </a:r>
            <a:r>
              <a:rPr lang="en-US" altLang="en-US" sz="1800" dirty="0" err="1"/>
              <a:t>relé</a:t>
            </a:r>
            <a:r>
              <a:rPr lang="en-US" altLang="en-US" sz="1800" dirty="0"/>
              <a:t> </a:t>
            </a:r>
            <a:r>
              <a:rPr lang="en-US" altLang="en-US" sz="1800" dirty="0" err="1"/>
              <a:t>debe</a:t>
            </a:r>
            <a:r>
              <a:rPr lang="en-US" altLang="en-US" sz="1800" dirty="0"/>
              <a:t> </a:t>
            </a:r>
            <a:r>
              <a:rPr lang="en-US" altLang="en-US" sz="1800" dirty="0" err="1"/>
              <a:t>tener</a:t>
            </a:r>
            <a:r>
              <a:rPr lang="en-US" altLang="en-US" sz="1800" dirty="0"/>
              <a:t> un </a:t>
            </a:r>
            <a:r>
              <a:rPr lang="en-US" altLang="en-US" sz="1800" dirty="0" err="1"/>
              <a:t>retardo</a:t>
            </a:r>
            <a:r>
              <a:rPr lang="en-US" altLang="en-US" sz="1800" dirty="0"/>
              <a:t> de </a:t>
            </a:r>
            <a:r>
              <a:rPr lang="en-US" altLang="en-US" sz="1800" dirty="0" err="1"/>
              <a:t>tiempo</a:t>
            </a:r>
            <a:r>
              <a:rPr lang="en-US" altLang="en-US" sz="1800" dirty="0"/>
              <a:t> </a:t>
            </a:r>
            <a:r>
              <a:rPr lang="en-US" altLang="en-US" sz="1800" dirty="0" err="1"/>
              <a:t>ajustable</a:t>
            </a:r>
            <a:r>
              <a:rPr lang="en-US" altLang="en-US" sz="1800" dirty="0"/>
              <a:t> hasta </a:t>
            </a:r>
            <a:r>
              <a:rPr lang="en-US" altLang="en-US" sz="1800" dirty="0" err="1"/>
              <a:t>por</a:t>
            </a:r>
            <a:r>
              <a:rPr lang="en-US" altLang="en-US" sz="1800" dirty="0"/>
              <a:t> lo </a:t>
            </a:r>
            <a:r>
              <a:rPr lang="en-US" altLang="en-US" sz="1800" dirty="0" err="1"/>
              <a:t>menos</a:t>
            </a:r>
            <a:r>
              <a:rPr lang="en-US" altLang="en-US" sz="1800" dirty="0"/>
              <a:t> 0,5 s.</a:t>
            </a:r>
          </a:p>
          <a:p>
            <a:pPr algn="just">
              <a:lnSpc>
                <a:spcPct val="100000"/>
              </a:lnSpc>
              <a:spcBef>
                <a:spcPct val="0"/>
              </a:spcBef>
              <a:buFontTx/>
              <a:buNone/>
            </a:pPr>
            <a:r>
              <a:rPr lang="en-US" altLang="en-US" sz="1800" dirty="0"/>
              <a:t>El </a:t>
            </a:r>
            <a:r>
              <a:rPr lang="en-US" altLang="en-US" sz="1800" dirty="0" err="1"/>
              <a:t>relé</a:t>
            </a:r>
            <a:r>
              <a:rPr lang="en-US" altLang="en-US" sz="1800" dirty="0"/>
              <a:t> </a:t>
            </a:r>
            <a:r>
              <a:rPr lang="en-US" altLang="en-US" sz="1800" dirty="0" err="1"/>
              <a:t>puede</a:t>
            </a:r>
            <a:r>
              <a:rPr lang="en-US" altLang="en-US" sz="1800" dirty="0"/>
              <a:t> </a:t>
            </a:r>
            <a:r>
              <a:rPr lang="en-US" altLang="en-US" sz="1800" dirty="0" err="1"/>
              <a:t>configurarse</a:t>
            </a:r>
            <a:r>
              <a:rPr lang="en-US" altLang="en-US" sz="1800" dirty="0"/>
              <a:t> para </a:t>
            </a:r>
            <a:r>
              <a:rPr lang="en-US" altLang="en-US" sz="1800" dirty="0" err="1"/>
              <a:t>disparar</a:t>
            </a:r>
            <a:r>
              <a:rPr lang="en-US" altLang="en-US" sz="1800" dirty="0"/>
              <a:t> </a:t>
            </a:r>
            <a:r>
              <a:rPr lang="en-US" altLang="en-US" sz="1800" dirty="0" err="1"/>
              <a:t>todos</a:t>
            </a:r>
            <a:r>
              <a:rPr lang="en-US" altLang="en-US" sz="1800" dirty="0"/>
              <a:t> </a:t>
            </a:r>
            <a:r>
              <a:rPr lang="en-US" altLang="en-US" sz="1800" dirty="0" err="1"/>
              <a:t>los</a:t>
            </a:r>
            <a:r>
              <a:rPr lang="en-US" altLang="en-US" sz="1800" dirty="0"/>
              <a:t> </a:t>
            </a:r>
            <a:r>
              <a:rPr lang="en-US" altLang="en-US" sz="1800" dirty="0" err="1"/>
              <a:t>circuitos</a:t>
            </a:r>
            <a:r>
              <a:rPr lang="en-US" altLang="en-US" sz="1800" dirty="0"/>
              <a:t> de </a:t>
            </a:r>
            <a:r>
              <a:rPr lang="en-US" altLang="en-US" sz="1800" dirty="0" err="1"/>
              <a:t>salida</a:t>
            </a:r>
            <a:r>
              <a:rPr lang="en-US" altLang="en-US" sz="1800" dirty="0"/>
              <a:t> </a:t>
            </a:r>
            <a:r>
              <a:rPr lang="en-US" altLang="en-US" sz="1800" dirty="0" err="1"/>
              <a:t>en</a:t>
            </a:r>
            <a:r>
              <a:rPr lang="en-US" altLang="en-US" sz="1800" dirty="0"/>
              <a:t> </a:t>
            </a:r>
            <a:r>
              <a:rPr lang="en-US" altLang="en-US" sz="1800" dirty="0" err="1"/>
              <a:t>su</a:t>
            </a:r>
            <a:r>
              <a:rPr lang="en-US" altLang="en-US" sz="1800" dirty="0"/>
              <a:t> </a:t>
            </a:r>
            <a:r>
              <a:rPr lang="en-US" altLang="en-US" sz="1800" dirty="0" err="1"/>
              <a:t>sección</a:t>
            </a:r>
            <a:r>
              <a:rPr lang="en-US" altLang="en-US" sz="1800" dirty="0"/>
              <a:t> de </a:t>
            </a:r>
            <a:r>
              <a:rPr lang="en-US" altLang="en-US" sz="1800" dirty="0" err="1"/>
              <a:t>barras</a:t>
            </a:r>
            <a:r>
              <a:rPr lang="en-US" altLang="en-US" sz="1800" dirty="0"/>
              <a:t> </a:t>
            </a:r>
            <a:r>
              <a:rPr lang="en-US" altLang="en-US" sz="1800" dirty="0" err="1"/>
              <a:t>colectoras</a:t>
            </a:r>
            <a:r>
              <a:rPr lang="en-US" altLang="en-US" sz="1800" dirty="0"/>
              <a:t>. </a:t>
            </a:r>
            <a:r>
              <a:rPr lang="en-US" altLang="en-US" sz="1800" dirty="0" err="1"/>
              <a:t>Alternativamente</a:t>
            </a:r>
            <a:r>
              <a:rPr lang="en-US" altLang="en-US" sz="1800" dirty="0"/>
              <a:t> se </a:t>
            </a:r>
            <a:r>
              <a:rPr lang="en-US" altLang="en-US" sz="1800" dirty="0" err="1"/>
              <a:t>puede</a:t>
            </a:r>
            <a:r>
              <a:rPr lang="en-US" altLang="en-US" sz="1800" dirty="0"/>
              <a:t> </a:t>
            </a:r>
            <a:r>
              <a:rPr lang="en-US" altLang="en-US" sz="1800" dirty="0" err="1"/>
              <a:t>utilizar</a:t>
            </a:r>
            <a:r>
              <a:rPr lang="en-US" altLang="en-US" sz="1800" dirty="0"/>
              <a:t> un </a:t>
            </a:r>
            <a:r>
              <a:rPr lang="en-US" altLang="en-US" sz="1800" dirty="0" err="1"/>
              <a:t>método</a:t>
            </a:r>
            <a:r>
              <a:rPr lang="en-US" altLang="en-US" sz="1800" dirty="0"/>
              <a:t> </a:t>
            </a:r>
            <a:r>
              <a:rPr lang="en-US" altLang="en-US" sz="1800" dirty="0" err="1"/>
              <a:t>más</a:t>
            </a:r>
            <a:r>
              <a:rPr lang="en-US" altLang="en-US" sz="1800" dirty="0"/>
              <a:t> </a:t>
            </a:r>
            <a:r>
              <a:rPr lang="en-US" altLang="en-US" sz="1800" dirty="0" err="1"/>
              <a:t>selectivo</a:t>
            </a:r>
            <a:r>
              <a:rPr lang="en-US" altLang="en-US" sz="1800" dirty="0"/>
              <a:t> </a:t>
            </a:r>
            <a:r>
              <a:rPr lang="en-US" altLang="en-US" sz="1800" dirty="0" err="1"/>
              <a:t>en</a:t>
            </a:r>
            <a:r>
              <a:rPr lang="en-US" altLang="en-US" sz="1800" dirty="0"/>
              <a:t> el que </a:t>
            </a:r>
            <a:r>
              <a:rPr lang="en-US" altLang="en-US" sz="1800" dirty="0" err="1"/>
              <a:t>los</a:t>
            </a:r>
            <a:r>
              <a:rPr lang="en-US" altLang="en-US" sz="1800" dirty="0"/>
              <a:t> </a:t>
            </a:r>
            <a:r>
              <a:rPr lang="en-US" altLang="en-US" sz="1800" dirty="0" err="1"/>
              <a:t>consumidores</a:t>
            </a:r>
            <a:r>
              <a:rPr lang="en-US" altLang="en-US" sz="1800" dirty="0"/>
              <a:t> </a:t>
            </a:r>
            <a:r>
              <a:rPr lang="en-US" altLang="en-US" sz="1800" dirty="0" err="1"/>
              <a:t>más</a:t>
            </a:r>
            <a:r>
              <a:rPr lang="en-US" altLang="en-US" sz="1800" dirty="0"/>
              <a:t> </a:t>
            </a:r>
            <a:r>
              <a:rPr lang="en-US" altLang="en-US" sz="1800" dirty="0" err="1"/>
              <a:t>grandes</a:t>
            </a:r>
            <a:r>
              <a:rPr lang="en-US" altLang="en-US" sz="1800" dirty="0"/>
              <a:t> se </a:t>
            </a:r>
            <a:r>
              <a:rPr lang="en-US" altLang="en-US" sz="1800" dirty="0" err="1"/>
              <a:t>disparen</a:t>
            </a:r>
            <a:r>
              <a:rPr lang="en-US" altLang="en-US" sz="1800" dirty="0"/>
              <a:t> </a:t>
            </a:r>
            <a:r>
              <a:rPr lang="en-US" altLang="en-US" sz="1800" dirty="0" err="1"/>
              <a:t>inicialmente</a:t>
            </a:r>
            <a:r>
              <a:rPr lang="en-US" altLang="en-US" sz="1800" dirty="0"/>
              <a:t>. Si el </a:t>
            </a:r>
            <a:r>
              <a:rPr lang="en-US" altLang="en-US" sz="1800" dirty="0" err="1"/>
              <a:t>disparo</a:t>
            </a:r>
            <a:r>
              <a:rPr lang="en-US" altLang="en-US" sz="1800" dirty="0"/>
              <a:t> </a:t>
            </a:r>
            <a:r>
              <a:rPr lang="en-US" altLang="en-US" sz="1800" dirty="0" err="1"/>
              <a:t>inicial</a:t>
            </a:r>
            <a:r>
              <a:rPr lang="en-US" altLang="en-US" sz="1800" dirty="0"/>
              <a:t> no produce </a:t>
            </a:r>
            <a:r>
              <a:rPr lang="en-US" altLang="en-US" sz="1800" dirty="0" err="1"/>
              <a:t>una</a:t>
            </a:r>
            <a:r>
              <a:rPr lang="en-US" altLang="en-US" sz="1800" dirty="0"/>
              <a:t> </a:t>
            </a:r>
            <a:r>
              <a:rPr lang="en-US" altLang="en-US" sz="1800" dirty="0" err="1"/>
              <a:t>buena</a:t>
            </a:r>
            <a:r>
              <a:rPr lang="en-US" altLang="en-US" sz="1800" dirty="0"/>
              <a:t> </a:t>
            </a:r>
            <a:r>
              <a:rPr lang="en-US" altLang="en-US" sz="1800" dirty="0" err="1"/>
              <a:t>recuperación</a:t>
            </a:r>
            <a:r>
              <a:rPr lang="en-US" altLang="en-US" sz="1800" dirty="0"/>
              <a:t>, </a:t>
            </a:r>
            <a:r>
              <a:rPr lang="en-US" altLang="en-US" sz="1800" dirty="0" err="1"/>
              <a:t>entonces</a:t>
            </a:r>
            <a:r>
              <a:rPr lang="en-US" altLang="en-US" sz="1800" dirty="0"/>
              <a:t> se </a:t>
            </a:r>
            <a:r>
              <a:rPr lang="en-US" altLang="en-US" sz="1800" dirty="0" err="1"/>
              <a:t>puede</a:t>
            </a:r>
            <a:r>
              <a:rPr lang="en-US" altLang="en-US" sz="1800" dirty="0"/>
              <a:t> </a:t>
            </a:r>
            <a:r>
              <a:rPr lang="en-US" altLang="en-US" sz="1800" dirty="0" err="1"/>
              <a:t>usar</a:t>
            </a:r>
            <a:r>
              <a:rPr lang="en-US" altLang="en-US" sz="1800" dirty="0"/>
              <a:t> un </a:t>
            </a:r>
            <a:r>
              <a:rPr lang="en-US" altLang="en-US" sz="1800" dirty="0" err="1"/>
              <a:t>segundo</a:t>
            </a:r>
            <a:r>
              <a:rPr lang="en-US" altLang="en-US" sz="1800" dirty="0"/>
              <a:t> </a:t>
            </a:r>
            <a:r>
              <a:rPr lang="en-US" altLang="en-US" sz="1800" dirty="0" err="1"/>
              <a:t>nivel</a:t>
            </a:r>
            <a:r>
              <a:rPr lang="en-US" altLang="en-US" sz="1800" dirty="0"/>
              <a:t> de </a:t>
            </a:r>
            <a:r>
              <a:rPr lang="en-US" altLang="en-US" sz="1800" dirty="0" err="1"/>
              <a:t>disparo</a:t>
            </a:r>
            <a:r>
              <a:rPr lang="en-US" altLang="en-US" sz="1800" dirty="0"/>
              <a:t> para </a:t>
            </a:r>
            <a:r>
              <a:rPr lang="en-US" altLang="en-US" sz="1800" dirty="0" err="1"/>
              <a:t>los</a:t>
            </a:r>
            <a:r>
              <a:rPr lang="en-US" altLang="en-US" sz="1800" dirty="0"/>
              <a:t> </a:t>
            </a:r>
            <a:r>
              <a:rPr lang="en-US" altLang="en-US" sz="1800" dirty="0" err="1"/>
              <a:t>consumidores</a:t>
            </a:r>
            <a:r>
              <a:rPr lang="en-US" altLang="en-US" sz="1800" dirty="0"/>
              <a:t> </a:t>
            </a:r>
            <a:r>
              <a:rPr lang="en-US" altLang="en-US" sz="1800" dirty="0" err="1"/>
              <a:t>restantes</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Durante </a:t>
            </a:r>
            <a:r>
              <a:rPr lang="en-US" altLang="en-US" sz="1800" dirty="0" err="1"/>
              <a:t>los</a:t>
            </a:r>
            <a:r>
              <a:rPr lang="en-US" altLang="en-US" sz="1800" dirty="0"/>
              <a:t> </a:t>
            </a:r>
            <a:r>
              <a:rPr lang="en-US" altLang="en-US" sz="1800" dirty="0" err="1"/>
              <a:t>estudios</a:t>
            </a:r>
            <a:r>
              <a:rPr lang="en-US" altLang="en-US" sz="1800" dirty="0"/>
              <a:t> que se </a:t>
            </a:r>
            <a:r>
              <a:rPr lang="en-US" altLang="en-US" sz="1800" dirty="0" err="1"/>
              <a:t>suelen</a:t>
            </a:r>
            <a:r>
              <a:rPr lang="en-US" altLang="en-US" sz="1800" dirty="0"/>
              <a:t> </a:t>
            </a:r>
            <a:r>
              <a:rPr lang="en-US" altLang="en-US" sz="1800" dirty="0" err="1"/>
              <a:t>realizar</a:t>
            </a:r>
            <a:r>
              <a:rPr lang="en-US" altLang="en-US" sz="1800" dirty="0"/>
              <a:t> para la </a:t>
            </a:r>
            <a:r>
              <a:rPr lang="en-US" altLang="en-US" sz="1800" dirty="0" err="1"/>
              <a:t>estabilidad</a:t>
            </a:r>
            <a:r>
              <a:rPr lang="en-US" altLang="en-US" sz="1800" dirty="0"/>
              <a:t> del </a:t>
            </a:r>
            <a:r>
              <a:rPr lang="en-US" altLang="en-US" sz="1800" dirty="0" err="1"/>
              <a:t>sistema</a:t>
            </a:r>
            <a:r>
              <a:rPr lang="en-US" altLang="en-US" sz="1800" dirty="0"/>
              <a:t>, </a:t>
            </a:r>
            <a:r>
              <a:rPr lang="en-US" altLang="en-US" sz="1800" dirty="0" err="1"/>
              <a:t>arrancar</a:t>
            </a:r>
            <a:r>
              <a:rPr lang="en-US" altLang="en-US" sz="1800" dirty="0"/>
              <a:t> </a:t>
            </a:r>
            <a:r>
              <a:rPr lang="en-US" altLang="en-US" sz="1800" dirty="0" err="1"/>
              <a:t>grandes</a:t>
            </a:r>
            <a:r>
              <a:rPr lang="en-US" altLang="en-US" sz="1800" dirty="0"/>
              <a:t> </a:t>
            </a:r>
            <a:r>
              <a:rPr lang="en-US" altLang="en-US" sz="1800" dirty="0" err="1"/>
              <a:t>motores</a:t>
            </a:r>
            <a:r>
              <a:rPr lang="en-US" altLang="en-US" sz="1800" dirty="0"/>
              <a:t>, </a:t>
            </a:r>
            <a:r>
              <a:rPr lang="en-US" altLang="en-US" sz="1800" dirty="0" err="1"/>
              <a:t>perder</a:t>
            </a:r>
            <a:r>
              <a:rPr lang="en-US" altLang="en-US" sz="1800" dirty="0"/>
              <a:t> un </a:t>
            </a:r>
            <a:r>
              <a:rPr lang="en-US" altLang="en-US" sz="1800" dirty="0" err="1"/>
              <a:t>generador</a:t>
            </a:r>
            <a:r>
              <a:rPr lang="en-US" altLang="en-US" sz="1800" dirty="0"/>
              <a:t>, etc., </a:t>
            </a:r>
            <a:r>
              <a:rPr lang="en-US" altLang="en-US" sz="1800" dirty="0" err="1"/>
              <a:t>debe</a:t>
            </a:r>
            <a:r>
              <a:rPr lang="en-US" altLang="en-US" sz="1800" dirty="0"/>
              <a:t> </a:t>
            </a:r>
            <a:r>
              <a:rPr lang="en-US" altLang="en-US" sz="1800" dirty="0" err="1"/>
              <a:t>incluirse</a:t>
            </a:r>
            <a:r>
              <a:rPr lang="en-US" altLang="en-US" sz="1800" dirty="0"/>
              <a:t> un </a:t>
            </a:r>
            <a:r>
              <a:rPr lang="en-US" altLang="en-US" sz="1800" dirty="0" err="1"/>
              <a:t>estudio</a:t>
            </a:r>
            <a:r>
              <a:rPr lang="en-US" altLang="en-US" sz="1800" dirty="0"/>
              <a:t> de </a:t>
            </a:r>
            <a:r>
              <a:rPr lang="en-US" altLang="en-US" sz="1800" dirty="0" err="1"/>
              <a:t>subtensión</a:t>
            </a:r>
            <a:r>
              <a:rPr lang="en-US" altLang="en-US" sz="1800" dirty="0"/>
              <a:t> (y </a:t>
            </a:r>
            <a:r>
              <a:rPr lang="en-US" altLang="en-US" sz="1800" dirty="0" err="1"/>
              <a:t>sobretensión</a:t>
            </a:r>
            <a:r>
              <a:rPr lang="en-US" altLang="en-US" sz="1800" dirty="0"/>
              <a:t>). Se </a:t>
            </a:r>
            <a:r>
              <a:rPr lang="en-US" altLang="en-US" sz="1800" dirty="0" err="1"/>
              <a:t>debn</a:t>
            </a:r>
            <a:r>
              <a:rPr lang="en-US" altLang="en-US" sz="1800" dirty="0"/>
              <a:t> considerer </a:t>
            </a:r>
            <a:r>
              <a:rPr lang="en-US" altLang="en-US" sz="1800" dirty="0" err="1"/>
              <a:t>varios</a:t>
            </a:r>
            <a:r>
              <a:rPr lang="en-US" altLang="en-US" sz="1800" dirty="0"/>
              <a:t> </a:t>
            </a:r>
            <a:r>
              <a:rPr lang="en-US" altLang="en-US" sz="1800" dirty="0" err="1"/>
              <a:t>escenarios</a:t>
            </a:r>
            <a:r>
              <a:rPr lang="en-US" altLang="en-US" sz="1800" dirty="0"/>
              <a:t> para </a:t>
            </a:r>
            <a:r>
              <a:rPr lang="en-US" altLang="en-US" sz="1800" dirty="0" err="1"/>
              <a:t>porder</a:t>
            </a:r>
            <a:r>
              <a:rPr lang="en-US" altLang="en-US" sz="1800" dirty="0"/>
              <a:t> </a:t>
            </a:r>
            <a:r>
              <a:rPr lang="en-US" altLang="en-US" sz="1800" dirty="0" err="1"/>
              <a:t>encontrar</a:t>
            </a:r>
            <a:r>
              <a:rPr lang="en-US" altLang="en-US" sz="1800" dirty="0"/>
              <a:t> un </a:t>
            </a:r>
            <a:r>
              <a:rPr lang="en-US" altLang="en-US" sz="1800" dirty="0" err="1"/>
              <a:t>buen</a:t>
            </a:r>
            <a:r>
              <a:rPr lang="en-US" altLang="en-US" sz="1800" dirty="0"/>
              <a:t> </a:t>
            </a:r>
            <a:r>
              <a:rPr lang="en-US" altLang="en-US" sz="1800" dirty="0" err="1"/>
              <a:t>compromiso</a:t>
            </a:r>
            <a:r>
              <a:rPr lang="en-US" altLang="en-US" sz="1800" dirty="0"/>
              <a:t> entre la </a:t>
            </a:r>
            <a:r>
              <a:rPr lang="en-US" altLang="en-US" sz="1800" dirty="0" err="1"/>
              <a:t>caida</a:t>
            </a:r>
            <a:r>
              <a:rPr lang="en-US" altLang="en-US" sz="1800" dirty="0"/>
              <a:t> de </a:t>
            </a:r>
            <a:r>
              <a:rPr lang="en-US" altLang="en-US" sz="1800" dirty="0" err="1"/>
              <a:t>tensión</a:t>
            </a:r>
            <a:r>
              <a:rPr lang="en-US" altLang="en-US" sz="1800" dirty="0"/>
              <a:t> y </a:t>
            </a:r>
            <a:r>
              <a:rPr lang="en-US" altLang="en-US" sz="1800" dirty="0" err="1"/>
              <a:t>su</a:t>
            </a:r>
            <a:r>
              <a:rPr lang="en-US" altLang="en-US" sz="1800" dirty="0"/>
              <a:t> </a:t>
            </a:r>
            <a:r>
              <a:rPr lang="en-US" altLang="en-US" sz="1800" dirty="0" err="1"/>
              <a:t>duración</a:t>
            </a:r>
            <a:r>
              <a:rPr lang="en-US" altLang="en-US" sz="1800" dirty="0"/>
              <a:t>, para </a:t>
            </a:r>
            <a:r>
              <a:rPr lang="en-US" altLang="en-US" sz="1800" dirty="0" err="1"/>
              <a:t>configurar</a:t>
            </a:r>
            <a:r>
              <a:rPr lang="en-US" altLang="en-US" sz="1800" dirty="0"/>
              <a:t> </a:t>
            </a:r>
            <a:r>
              <a:rPr lang="en-US" altLang="en-US" sz="1800" dirty="0" err="1"/>
              <a:t>los</a:t>
            </a:r>
            <a:r>
              <a:rPr lang="en-US" altLang="en-US" sz="1800" dirty="0"/>
              <a:t> </a:t>
            </a:r>
            <a:r>
              <a:rPr lang="en-US" altLang="en-US" sz="1800" dirty="0" err="1"/>
              <a:t>relés</a:t>
            </a:r>
            <a:r>
              <a:rPr lang="en-US" altLang="en-US" sz="1800" dirty="0"/>
              <a:t> (27).</a:t>
            </a:r>
          </a:p>
          <a:p>
            <a:pPr algn="just">
              <a:lnSpc>
                <a:spcPct val="100000"/>
              </a:lnSpc>
              <a:spcBef>
                <a:spcPct val="0"/>
              </a:spcBef>
              <a:buFontTx/>
              <a:buNone/>
            </a:pPr>
            <a:r>
              <a:rPr lang="en-US" altLang="en-US" sz="1800" dirty="0"/>
              <a:t>Los </a:t>
            </a:r>
            <a:r>
              <a:rPr lang="en-US" altLang="en-US" sz="1800" dirty="0" err="1"/>
              <a:t>esquemas</a:t>
            </a:r>
            <a:r>
              <a:rPr lang="en-US" altLang="en-US" sz="1800" dirty="0"/>
              <a:t> de </a:t>
            </a:r>
            <a:r>
              <a:rPr lang="en-US" altLang="en-US" sz="1800" dirty="0" err="1"/>
              <a:t>baja</a:t>
            </a:r>
            <a:r>
              <a:rPr lang="en-US" altLang="en-US" sz="1800" dirty="0"/>
              <a:t> </a:t>
            </a:r>
            <a:r>
              <a:rPr lang="en-US" altLang="en-US" sz="1800" dirty="0" err="1"/>
              <a:t>tensión</a:t>
            </a:r>
            <a:r>
              <a:rPr lang="en-US" altLang="en-US" sz="1800" dirty="0"/>
              <a:t> a menudo se </a:t>
            </a:r>
            <a:r>
              <a:rPr lang="en-US" altLang="en-US" sz="1800" dirty="0" err="1"/>
              <a:t>incluyen</a:t>
            </a:r>
            <a:r>
              <a:rPr lang="en-US" altLang="en-US" sz="1800" dirty="0"/>
              <a:t> </a:t>
            </a:r>
            <a:r>
              <a:rPr lang="en-US" altLang="en-US" sz="1800" dirty="0" err="1"/>
              <a:t>en</a:t>
            </a:r>
            <a:r>
              <a:rPr lang="en-US" altLang="en-US" sz="1800" dirty="0"/>
              <a:t> </a:t>
            </a:r>
            <a:r>
              <a:rPr lang="en-US" altLang="en-US" sz="1800" dirty="0" err="1"/>
              <a:t>los</a:t>
            </a:r>
            <a:r>
              <a:rPr lang="en-US" altLang="en-US" sz="1800" dirty="0"/>
              <a:t> </a:t>
            </a:r>
            <a:r>
              <a:rPr lang="en-US" altLang="en-US" sz="1800" dirty="0" err="1"/>
              <a:t>sistemas</a:t>
            </a:r>
            <a:r>
              <a:rPr lang="en-US" altLang="en-US" sz="1800" dirty="0"/>
              <a:t> de control de </a:t>
            </a:r>
            <a:r>
              <a:rPr lang="en-US" altLang="en-US" sz="1800" dirty="0" err="1"/>
              <a:t>reaceleración</a:t>
            </a:r>
            <a:r>
              <a:rPr lang="en-US" altLang="en-US" sz="1800" dirty="0"/>
              <a:t> de </a:t>
            </a:r>
            <a:r>
              <a:rPr lang="en-US" altLang="en-US" sz="1800" dirty="0" err="1"/>
              <a:t>motores</a:t>
            </a:r>
            <a:r>
              <a:rPr lang="en-US" altLang="en-US" sz="1800" dirty="0"/>
              <a:t> o </a:t>
            </a:r>
            <a:r>
              <a:rPr lang="en-US" altLang="en-US" sz="1800" dirty="0" err="1"/>
              <a:t>grupos</a:t>
            </a:r>
            <a:r>
              <a:rPr lang="en-US" altLang="en-US" sz="1800" dirty="0"/>
              <a:t> de </a:t>
            </a:r>
            <a:r>
              <a:rPr lang="en-US" altLang="en-US" sz="1800" dirty="0" err="1"/>
              <a:t>motores</a:t>
            </a:r>
            <a:r>
              <a:rPr lang="en-US" altLang="en-US" sz="1800" dirty="0"/>
              <a:t>. Sin embargo, </a:t>
            </a:r>
            <a:r>
              <a:rPr lang="en-US" altLang="en-US" sz="1800" dirty="0" err="1"/>
              <a:t>estos</a:t>
            </a:r>
            <a:r>
              <a:rPr lang="en-US" altLang="en-US" sz="1800" dirty="0"/>
              <a:t> se </a:t>
            </a:r>
            <a:r>
              <a:rPr lang="en-US" altLang="en-US" sz="1800" dirty="0" err="1"/>
              <a:t>consideran</a:t>
            </a:r>
            <a:r>
              <a:rPr lang="en-US" altLang="en-US" sz="1800" dirty="0"/>
              <a:t> </a:t>
            </a:r>
            <a:r>
              <a:rPr lang="en-US" altLang="en-US" sz="1800" dirty="0" err="1"/>
              <a:t>más</a:t>
            </a:r>
            <a:r>
              <a:rPr lang="en-US" altLang="en-US" sz="1800" dirty="0"/>
              <a:t> </a:t>
            </a:r>
            <a:r>
              <a:rPr lang="en-US" altLang="en-US" sz="1800" dirty="0" err="1"/>
              <a:t>apropiadamente</a:t>
            </a:r>
            <a:r>
              <a:rPr lang="en-US" altLang="en-US" sz="1800" dirty="0"/>
              <a:t> </a:t>
            </a:r>
            <a:r>
              <a:rPr lang="en-US" altLang="en-US" sz="1800" dirty="0" err="1"/>
              <a:t>en</a:t>
            </a:r>
            <a:r>
              <a:rPr lang="en-US" altLang="en-US" sz="1800" dirty="0"/>
              <a:t> la </a:t>
            </a:r>
            <a:r>
              <a:rPr lang="en-US" altLang="en-US" sz="1800" dirty="0" err="1"/>
              <a:t>protección</a:t>
            </a:r>
            <a:r>
              <a:rPr lang="en-US" altLang="en-US" sz="1800" dirty="0"/>
              <a:t> del motor, </a:t>
            </a:r>
            <a:r>
              <a:rPr lang="en-US" altLang="en-US" sz="1800" dirty="0" err="1"/>
              <a:t>en</a:t>
            </a:r>
            <a:r>
              <a:rPr lang="en-US" altLang="en-US" sz="1800" dirty="0"/>
              <a:t> </a:t>
            </a:r>
            <a:r>
              <a:rPr lang="en-US" altLang="en-US" sz="1800" dirty="0" err="1"/>
              <a:t>lugar</a:t>
            </a:r>
            <a:r>
              <a:rPr lang="en-US" altLang="en-US" sz="1800" dirty="0"/>
              <a:t> de </a:t>
            </a:r>
            <a:r>
              <a:rPr lang="en-US" altLang="en-US" sz="1800" dirty="0" err="1"/>
              <a:t>esquemas</a:t>
            </a:r>
            <a:r>
              <a:rPr lang="en-US" altLang="en-US" sz="1800" dirty="0"/>
              <a:t> de </a:t>
            </a:r>
            <a:r>
              <a:rPr lang="en-US" altLang="en-US" sz="1800" dirty="0" err="1"/>
              <a:t>protección</a:t>
            </a:r>
            <a:r>
              <a:rPr lang="en-US" altLang="en-US" sz="1800" dirty="0"/>
              <a:t> de </a:t>
            </a:r>
            <a:r>
              <a:rPr lang="en-US" altLang="en-US" sz="1800" dirty="0" err="1"/>
              <a:t>barras</a:t>
            </a:r>
            <a:r>
              <a:rPr lang="en-US" altLang="en-US" sz="1800" dirty="0"/>
              <a:t> </a:t>
            </a:r>
            <a:r>
              <a:rPr lang="en-US" altLang="en-US" sz="1800" dirty="0" err="1"/>
              <a:t>colectoras</a:t>
            </a:r>
            <a:r>
              <a:rPr lang="en-US" altLang="en-US" sz="1800" dirty="0"/>
              <a:t>.</a:t>
            </a:r>
          </a:p>
        </p:txBody>
      </p:sp>
    </p:spTree>
    <p:extLst>
      <p:ext uri="{BB962C8B-B14F-4D97-AF65-F5344CB8AC3E}">
        <p14:creationId xmlns:p14="http://schemas.microsoft.com/office/powerpoint/2010/main" val="38142004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6" name="Rectángulo 1"/>
          <p:cNvSpPr>
            <a:spLocks noChangeArrowheads="1"/>
          </p:cNvSpPr>
          <p:nvPr/>
        </p:nvSpPr>
        <p:spPr bwMode="auto">
          <a:xfrm>
            <a:off x="276225" y="282575"/>
            <a:ext cx="11510963"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dirty="0"/>
              <a:t>12.7 PROTECCIÓN DE MOTORES DE INDUCCIÓN DE ALTA TENSIÓN</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La </a:t>
            </a:r>
            <a:r>
              <a:rPr lang="en-US" altLang="en-US" sz="1800" dirty="0" err="1"/>
              <a:t>mayoría</a:t>
            </a:r>
            <a:r>
              <a:rPr lang="en-US" altLang="en-US" sz="1800" dirty="0"/>
              <a:t> de las </a:t>
            </a:r>
            <a:r>
              <a:rPr lang="en-US" altLang="en-US" sz="1800" dirty="0" err="1"/>
              <a:t>plantas</a:t>
            </a:r>
            <a:r>
              <a:rPr lang="en-US" altLang="en-US" sz="1800" dirty="0"/>
              <a:t> de la </a:t>
            </a:r>
            <a:r>
              <a:rPr lang="en-US" altLang="en-US" sz="1800" dirty="0" err="1"/>
              <a:t>industria</a:t>
            </a:r>
            <a:r>
              <a:rPr lang="en-US" altLang="en-US" sz="1800" dirty="0"/>
              <a:t> </a:t>
            </a:r>
            <a:r>
              <a:rPr lang="en-US" altLang="en-US" sz="1800" dirty="0" err="1"/>
              <a:t>petrolera</a:t>
            </a:r>
            <a:r>
              <a:rPr lang="en-US" altLang="en-US" sz="1800" dirty="0"/>
              <a:t> </a:t>
            </a:r>
            <a:r>
              <a:rPr lang="en-US" altLang="en-US" sz="1800" dirty="0" err="1"/>
              <a:t>utilizan</a:t>
            </a:r>
            <a:r>
              <a:rPr lang="en-US" altLang="en-US" sz="1800" dirty="0"/>
              <a:t> </a:t>
            </a:r>
            <a:r>
              <a:rPr lang="en-US" altLang="en-US" sz="1800" dirty="0" err="1"/>
              <a:t>motores</a:t>
            </a:r>
            <a:r>
              <a:rPr lang="en-US" altLang="en-US" sz="1800" dirty="0"/>
              <a:t> de </a:t>
            </a:r>
            <a:r>
              <a:rPr lang="en-US" altLang="en-US" sz="1800" dirty="0" err="1"/>
              <a:t>inducción</a:t>
            </a:r>
            <a:r>
              <a:rPr lang="en-US" altLang="en-US" sz="1800" dirty="0"/>
              <a:t> de </a:t>
            </a:r>
            <a:r>
              <a:rPr lang="en-US" altLang="en-US" sz="1800" dirty="0" err="1"/>
              <a:t>alta</a:t>
            </a:r>
            <a:r>
              <a:rPr lang="en-US" altLang="en-US" sz="1800" dirty="0"/>
              <a:t> </a:t>
            </a:r>
            <a:r>
              <a:rPr lang="en-US" altLang="en-US" sz="1800" dirty="0" err="1"/>
              <a:t>tensión</a:t>
            </a:r>
            <a:r>
              <a:rPr lang="en-US" altLang="en-US" sz="1800" dirty="0"/>
              <a:t> para </a:t>
            </a:r>
            <a:r>
              <a:rPr lang="en-US" altLang="en-US" sz="1800" dirty="0" err="1"/>
              <a:t>accionar</a:t>
            </a:r>
            <a:r>
              <a:rPr lang="en-US" altLang="en-US" sz="1800" dirty="0"/>
              <a:t> </a:t>
            </a:r>
            <a:r>
              <a:rPr lang="en-US" altLang="en-US" sz="1800" dirty="0" err="1"/>
              <a:t>bombas</a:t>
            </a:r>
            <a:r>
              <a:rPr lang="en-US" altLang="en-US" sz="1800" dirty="0"/>
              <a:t> y </a:t>
            </a:r>
            <a:r>
              <a:rPr lang="en-US" altLang="en-US" sz="1800" dirty="0" err="1"/>
              <a:t>compresores</a:t>
            </a:r>
            <a:r>
              <a:rPr lang="en-US" altLang="en-US" sz="1800" dirty="0"/>
              <a:t>. A </a:t>
            </a:r>
            <a:r>
              <a:rPr lang="en-US" altLang="en-US" sz="1800" dirty="0" err="1"/>
              <a:t>diferencia</a:t>
            </a:r>
            <a:r>
              <a:rPr lang="en-US" altLang="en-US" sz="1800" dirty="0"/>
              <a:t> de las </a:t>
            </a:r>
            <a:r>
              <a:rPr lang="en-US" altLang="en-US" sz="1800" dirty="0" err="1"/>
              <a:t>Industrias</a:t>
            </a:r>
            <a:r>
              <a:rPr lang="en-US" altLang="en-US" sz="1800" dirty="0"/>
              <a:t> que </a:t>
            </a:r>
            <a:r>
              <a:rPr lang="en-US" altLang="en-US" sz="1800" dirty="0" err="1"/>
              <a:t>toman</a:t>
            </a:r>
            <a:r>
              <a:rPr lang="en-US" altLang="en-US" sz="1800" dirty="0"/>
              <a:t> </a:t>
            </a:r>
            <a:r>
              <a:rPr lang="en-US" altLang="en-US" sz="1800" dirty="0" err="1"/>
              <a:t>potencia</a:t>
            </a:r>
            <a:r>
              <a:rPr lang="en-US" altLang="en-US" sz="1800" dirty="0"/>
              <a:t> de </a:t>
            </a:r>
            <a:r>
              <a:rPr lang="en-US" altLang="en-US" sz="1800" dirty="0" err="1"/>
              <a:t>una</a:t>
            </a:r>
            <a:r>
              <a:rPr lang="en-US" altLang="en-US" sz="1800" dirty="0"/>
              <a:t> </a:t>
            </a:r>
            <a:r>
              <a:rPr lang="en-US" altLang="en-US" sz="1800" dirty="0" err="1"/>
              <a:t>empresa</a:t>
            </a:r>
            <a:r>
              <a:rPr lang="en-US" altLang="en-US" sz="1800" dirty="0"/>
              <a:t> de </a:t>
            </a:r>
            <a:r>
              <a:rPr lang="en-US" altLang="en-US" sz="1800" dirty="0" err="1"/>
              <a:t>servicios</a:t>
            </a:r>
            <a:r>
              <a:rPr lang="en-US" altLang="en-US" sz="1800" dirty="0"/>
              <a:t> </a:t>
            </a:r>
            <a:r>
              <a:rPr lang="en-US" altLang="en-US" sz="1800" dirty="0" err="1"/>
              <a:t>públicos</a:t>
            </a:r>
            <a:r>
              <a:rPr lang="en-US" altLang="en-US" sz="1800" dirty="0"/>
              <a:t>, la </a:t>
            </a:r>
            <a:r>
              <a:rPr lang="en-US" altLang="en-US" sz="1800" dirty="0" err="1"/>
              <a:t>industria</a:t>
            </a:r>
            <a:r>
              <a:rPr lang="en-US" altLang="en-US" sz="1800" dirty="0"/>
              <a:t> </a:t>
            </a:r>
            <a:r>
              <a:rPr lang="en-US" altLang="en-US" sz="1800" dirty="0" err="1"/>
              <a:t>petrolera</a:t>
            </a:r>
            <a:r>
              <a:rPr lang="en-US" altLang="en-US" sz="1800" dirty="0"/>
              <a:t> </a:t>
            </a:r>
            <a:r>
              <a:rPr lang="en-US" altLang="en-US" sz="1800" dirty="0" err="1"/>
              <a:t>generalmente</a:t>
            </a:r>
            <a:r>
              <a:rPr lang="en-US" altLang="en-US" sz="1800" dirty="0"/>
              <a:t> genera </a:t>
            </a:r>
            <a:r>
              <a:rPr lang="en-US" altLang="en-US" sz="1800" dirty="0" err="1"/>
              <a:t>su</a:t>
            </a:r>
            <a:r>
              <a:rPr lang="en-US" altLang="en-US" sz="1800" dirty="0"/>
              <a:t> </a:t>
            </a:r>
            <a:r>
              <a:rPr lang="en-US" altLang="en-US" sz="1800" dirty="0" err="1"/>
              <a:t>propia</a:t>
            </a:r>
            <a:r>
              <a:rPr lang="en-US" altLang="en-US" sz="1800" dirty="0"/>
              <a:t> </a:t>
            </a:r>
            <a:r>
              <a:rPr lang="en-US" altLang="en-US" sz="1800" dirty="0" err="1"/>
              <a:t>potencia</a:t>
            </a:r>
            <a:r>
              <a:rPr lang="en-US" altLang="en-US" sz="1800" dirty="0"/>
              <a:t> </a:t>
            </a:r>
            <a:r>
              <a:rPr lang="en-US" altLang="en-US" sz="1800" dirty="0" err="1"/>
              <a:t>Muchas</a:t>
            </a:r>
            <a:r>
              <a:rPr lang="en-US" altLang="en-US" sz="1800" dirty="0"/>
              <a:t> </a:t>
            </a:r>
            <a:r>
              <a:rPr lang="en-US" altLang="en-US" sz="1800" dirty="0" err="1"/>
              <a:t>empresas</a:t>
            </a:r>
            <a:r>
              <a:rPr lang="en-US" altLang="en-US" sz="1800" dirty="0"/>
              <a:t> </a:t>
            </a:r>
            <a:r>
              <a:rPr lang="en-US" altLang="en-US" sz="1800" dirty="0" err="1"/>
              <a:t>restringen</a:t>
            </a:r>
            <a:r>
              <a:rPr lang="en-US" altLang="en-US" sz="1800" dirty="0"/>
              <a:t> el </a:t>
            </a:r>
            <a:r>
              <a:rPr lang="en-US" altLang="en-US" sz="1800" dirty="0" err="1"/>
              <a:t>tamaño</a:t>
            </a:r>
            <a:r>
              <a:rPr lang="en-US" altLang="en-US" sz="1800" dirty="0"/>
              <a:t> de </a:t>
            </a:r>
            <a:r>
              <a:rPr lang="en-US" altLang="en-US" sz="1800" dirty="0" err="1"/>
              <a:t>los</a:t>
            </a:r>
            <a:r>
              <a:rPr lang="en-US" altLang="en-US" sz="1800" dirty="0"/>
              <a:t> </a:t>
            </a:r>
            <a:r>
              <a:rPr lang="en-US" altLang="en-US" sz="1800" dirty="0" err="1"/>
              <a:t>motores</a:t>
            </a:r>
            <a:r>
              <a:rPr lang="en-US" altLang="en-US" sz="1800" dirty="0"/>
              <a:t> de </a:t>
            </a:r>
            <a:r>
              <a:rPr lang="en-US" altLang="en-US" sz="1800" dirty="0" err="1"/>
              <a:t>inducción</a:t>
            </a:r>
            <a:r>
              <a:rPr lang="en-US" altLang="en-US" sz="1800" dirty="0"/>
              <a:t> que </a:t>
            </a:r>
            <a:r>
              <a:rPr lang="en-US" altLang="en-US" sz="1800" dirty="0" err="1"/>
              <a:t>deben</a:t>
            </a:r>
            <a:r>
              <a:rPr lang="en-US" altLang="en-US" sz="1800" dirty="0"/>
              <a:t> </a:t>
            </a:r>
            <a:r>
              <a:rPr lang="en-US" altLang="en-US" sz="1800" dirty="0" err="1"/>
              <a:t>arrancarse</a:t>
            </a:r>
            <a:r>
              <a:rPr lang="en-US" altLang="en-US" sz="1800" dirty="0"/>
              <a:t> </a:t>
            </a:r>
            <a:r>
              <a:rPr lang="en-US" altLang="en-US" sz="1800" dirty="0" err="1"/>
              <a:t>directamente</a:t>
            </a:r>
            <a:r>
              <a:rPr lang="en-US" altLang="en-US" sz="1800" dirty="0"/>
              <a:t> </a:t>
            </a:r>
            <a:r>
              <a:rPr lang="en-US" altLang="en-US" sz="1800" dirty="0" err="1"/>
              <a:t>en</a:t>
            </a:r>
            <a:r>
              <a:rPr lang="en-US" altLang="en-US" sz="1800" dirty="0"/>
              <a:t> </a:t>
            </a:r>
            <a:r>
              <a:rPr lang="en-US" altLang="en-US" sz="1800" dirty="0" err="1"/>
              <a:t>línea</a:t>
            </a:r>
            <a:r>
              <a:rPr lang="en-US" altLang="en-US" sz="1800" dirty="0"/>
              <a:t>. </a:t>
            </a:r>
            <a:r>
              <a:rPr lang="en-US" altLang="en-US" sz="1800" dirty="0" err="1"/>
              <a:t>Esta</a:t>
            </a:r>
            <a:r>
              <a:rPr lang="en-US" altLang="en-US" sz="1800" dirty="0"/>
              <a:t> </a:t>
            </a:r>
            <a:r>
              <a:rPr lang="en-US" altLang="en-US" sz="1800" dirty="0" err="1"/>
              <a:t>restricción</a:t>
            </a:r>
            <a:r>
              <a:rPr lang="en-US" altLang="en-US" sz="1800" dirty="0"/>
              <a:t> </a:t>
            </a:r>
            <a:r>
              <a:rPr lang="en-US" altLang="en-US" sz="1800" dirty="0" err="1"/>
              <a:t>rara</a:t>
            </a:r>
            <a:r>
              <a:rPr lang="en-US" altLang="en-US" sz="1800" dirty="0"/>
              <a:t> </a:t>
            </a:r>
            <a:r>
              <a:rPr lang="en-US" altLang="en-US" sz="1800" dirty="0" err="1"/>
              <a:t>vez</a:t>
            </a:r>
            <a:r>
              <a:rPr lang="en-US" altLang="en-US" sz="1800" dirty="0"/>
              <a:t> se </a:t>
            </a:r>
            <a:r>
              <a:rPr lang="en-US" altLang="en-US" sz="1800" dirty="0" err="1"/>
              <a:t>aplica</a:t>
            </a:r>
            <a:r>
              <a:rPr lang="en-US" altLang="en-US" sz="1800" dirty="0"/>
              <a:t> </a:t>
            </a:r>
            <a:r>
              <a:rPr lang="en-US" altLang="en-US" sz="1800" dirty="0" err="1"/>
              <a:t>en</a:t>
            </a:r>
            <a:r>
              <a:rPr lang="en-US" altLang="en-US" sz="1800" dirty="0"/>
              <a:t> la </a:t>
            </a:r>
            <a:r>
              <a:rPr lang="en-US" altLang="en-US" sz="1800" dirty="0" err="1"/>
              <a:t>industria</a:t>
            </a:r>
            <a:r>
              <a:rPr lang="en-US" altLang="en-US" sz="1800" dirty="0"/>
              <a:t> </a:t>
            </a:r>
            <a:r>
              <a:rPr lang="en-US" altLang="en-US" sz="1800" dirty="0" err="1"/>
              <a:t>petrolera</a:t>
            </a:r>
            <a:r>
              <a:rPr lang="en-US" altLang="en-US" sz="1800" dirty="0"/>
              <a:t>. Hay </a:t>
            </a:r>
            <a:r>
              <a:rPr lang="en-US" altLang="en-US" sz="1800" dirty="0" err="1"/>
              <a:t>algunas</a:t>
            </a:r>
            <a:r>
              <a:rPr lang="en-US" altLang="en-US" sz="1800" dirty="0"/>
              <a:t> </a:t>
            </a:r>
            <a:r>
              <a:rPr lang="en-US" altLang="en-US" sz="1800" dirty="0" err="1"/>
              <a:t>aplicaciones</a:t>
            </a:r>
            <a:r>
              <a:rPr lang="en-US" altLang="en-US" sz="1800" dirty="0"/>
              <a:t> </a:t>
            </a:r>
            <a:r>
              <a:rPr lang="en-US" altLang="en-US" sz="1800" dirty="0" err="1"/>
              <a:t>en</a:t>
            </a:r>
            <a:r>
              <a:rPr lang="en-US" altLang="en-US" sz="1800" dirty="0"/>
              <a:t> las que se </a:t>
            </a:r>
            <a:r>
              <a:rPr lang="en-US" altLang="en-US" sz="1800" dirty="0" err="1"/>
              <a:t>evita</a:t>
            </a:r>
            <a:r>
              <a:rPr lang="en-US" altLang="en-US" sz="1800" dirty="0"/>
              <a:t> el </a:t>
            </a:r>
            <a:r>
              <a:rPr lang="en-US" altLang="en-US" sz="1800" dirty="0" err="1"/>
              <a:t>arranque</a:t>
            </a:r>
            <a:r>
              <a:rPr lang="en-US" altLang="en-US" sz="1800" dirty="0"/>
              <a:t> </a:t>
            </a:r>
            <a:r>
              <a:rPr lang="en-US" altLang="en-US" sz="1800" dirty="0" err="1"/>
              <a:t>directo</a:t>
            </a:r>
            <a:r>
              <a:rPr lang="en-US" altLang="en-US" sz="1800" dirty="0"/>
              <a:t> </a:t>
            </a:r>
            <a:r>
              <a:rPr lang="en-US" altLang="en-US" sz="1800" dirty="0" err="1"/>
              <a:t>en</a:t>
            </a:r>
            <a:r>
              <a:rPr lang="en-US" altLang="en-US" sz="1800" dirty="0"/>
              <a:t> </a:t>
            </a:r>
            <a:r>
              <a:rPr lang="en-US" altLang="en-US" sz="1800" dirty="0" err="1"/>
              <a:t>línea</a:t>
            </a:r>
            <a:r>
              <a:rPr lang="en-US" altLang="en-US" sz="1800" dirty="0"/>
              <a:t>, </a:t>
            </a:r>
            <a:r>
              <a:rPr lang="en-US" altLang="en-US" sz="1800" dirty="0" err="1"/>
              <a:t>p.ej</a:t>
            </a:r>
            <a:r>
              <a:rPr lang="en-US" altLang="en-US" sz="1800" dirty="0" smtClean="0"/>
              <a:t>. </a:t>
            </a:r>
            <a:r>
              <a:rPr lang="en-US" altLang="en-US" sz="1800" dirty="0" err="1" smtClean="0"/>
              <a:t>grandes</a:t>
            </a:r>
            <a:r>
              <a:rPr lang="en-US" altLang="en-US" sz="1800" dirty="0" smtClean="0"/>
              <a:t> </a:t>
            </a:r>
            <a:r>
              <a:rPr lang="en-US" altLang="en-US" sz="1800" dirty="0" err="1"/>
              <a:t>compresores</a:t>
            </a:r>
            <a:r>
              <a:rPr lang="en-US" altLang="en-US" sz="1800" dirty="0"/>
              <a:t> </a:t>
            </a:r>
            <a:r>
              <a:rPr lang="en-US" altLang="en-US" sz="1800" dirty="0" err="1"/>
              <a:t>en</a:t>
            </a:r>
            <a:r>
              <a:rPr lang="en-US" altLang="en-US" sz="1800" dirty="0"/>
              <a:t> </a:t>
            </a:r>
            <a:r>
              <a:rPr lang="en-US" altLang="en-US" sz="1800" dirty="0" err="1"/>
              <a:t>plantas</a:t>
            </a:r>
            <a:r>
              <a:rPr lang="en-US" altLang="en-US" sz="1800" dirty="0"/>
              <a:t> de GNL, </a:t>
            </a:r>
            <a:r>
              <a:rPr lang="en-US" altLang="en-US" sz="1800" dirty="0" err="1"/>
              <a:t>pero</a:t>
            </a:r>
            <a:r>
              <a:rPr lang="en-US" altLang="en-US" sz="1800" dirty="0"/>
              <a:t> </a:t>
            </a:r>
            <a:r>
              <a:rPr lang="en-US" altLang="en-US" sz="1800" dirty="0" err="1"/>
              <a:t>estos</a:t>
            </a:r>
            <a:r>
              <a:rPr lang="en-US" altLang="en-US" sz="1800" dirty="0"/>
              <a:t> </a:t>
            </a:r>
            <a:r>
              <a:rPr lang="en-US" altLang="en-US" sz="1800" dirty="0" err="1"/>
              <a:t>pueden</a:t>
            </a:r>
            <a:r>
              <a:rPr lang="en-US" altLang="en-US" sz="1800" dirty="0"/>
              <a:t> </a:t>
            </a:r>
            <a:r>
              <a:rPr lang="en-US" altLang="en-US" sz="1800" dirty="0" err="1"/>
              <a:t>considerarse</a:t>
            </a:r>
            <a:r>
              <a:rPr lang="en-US" altLang="en-US" sz="1800" dirty="0"/>
              <a:t> </a:t>
            </a:r>
            <a:r>
              <a:rPr lang="en-US" altLang="en-US" sz="1800" dirty="0" err="1"/>
              <a:t>casos</a:t>
            </a:r>
            <a:r>
              <a:rPr lang="en-US" altLang="en-US" sz="1800" dirty="0"/>
              <a:t> </a:t>
            </a:r>
            <a:r>
              <a:rPr lang="en-US" altLang="en-US" sz="1800" dirty="0" err="1"/>
              <a:t>especiales</a:t>
            </a:r>
            <a:r>
              <a:rPr lang="en-US" altLang="en-US" sz="1800" dirty="0"/>
              <a:t>. El </a:t>
            </a:r>
            <a:r>
              <a:rPr lang="en-US" altLang="en-US" sz="1800" dirty="0" err="1"/>
              <a:t>tiempo</a:t>
            </a:r>
            <a:r>
              <a:rPr lang="en-US" altLang="en-US" sz="1800" dirty="0"/>
              <a:t> de </a:t>
            </a:r>
            <a:r>
              <a:rPr lang="en-US" altLang="en-US" sz="1800" dirty="0" err="1"/>
              <a:t>arranque</a:t>
            </a:r>
            <a:r>
              <a:rPr lang="en-US" altLang="en-US" sz="1800" dirty="0"/>
              <a:t> de </a:t>
            </a:r>
            <a:r>
              <a:rPr lang="en-US" altLang="en-US" sz="1800" dirty="0" err="1"/>
              <a:t>motores</a:t>
            </a:r>
            <a:r>
              <a:rPr lang="en-US" altLang="en-US" sz="1800" dirty="0"/>
              <a:t> de </a:t>
            </a:r>
            <a:r>
              <a:rPr lang="en-US" altLang="en-US" sz="1800" dirty="0" err="1"/>
              <a:t>inducción</a:t>
            </a:r>
            <a:r>
              <a:rPr lang="en-US" altLang="en-US" sz="1800" dirty="0"/>
              <a:t> de </a:t>
            </a:r>
            <a:r>
              <a:rPr lang="en-US" altLang="en-US" sz="1800" dirty="0" err="1"/>
              <a:t>alta</a:t>
            </a:r>
            <a:r>
              <a:rPr lang="en-US" altLang="en-US" sz="1800" dirty="0"/>
              <a:t> </a:t>
            </a:r>
            <a:r>
              <a:rPr lang="en-US" altLang="en-US" sz="1800" dirty="0" err="1"/>
              <a:t>tensión</a:t>
            </a:r>
            <a:r>
              <a:rPr lang="en-US" altLang="en-US" sz="1800" dirty="0"/>
              <a:t> </a:t>
            </a:r>
            <a:r>
              <a:rPr lang="en-US" altLang="en-US" sz="1800" dirty="0" err="1"/>
              <a:t>varía</a:t>
            </a:r>
            <a:r>
              <a:rPr lang="en-US" altLang="en-US" sz="1800" dirty="0"/>
              <a:t> </a:t>
            </a:r>
            <a:r>
              <a:rPr lang="en-US" altLang="en-US" sz="1800" dirty="0" err="1"/>
              <a:t>típicamente</a:t>
            </a:r>
            <a:r>
              <a:rPr lang="en-US" altLang="en-US" sz="1800" dirty="0"/>
              <a:t> de un </a:t>
            </a:r>
            <a:r>
              <a:rPr lang="en-US" altLang="en-US" sz="1800" dirty="0" err="1"/>
              <a:t>segundo</a:t>
            </a:r>
            <a:r>
              <a:rPr lang="en-US" altLang="en-US" sz="1800" dirty="0"/>
              <a:t> a 30 s. </a:t>
            </a:r>
            <a:r>
              <a:rPr lang="en-US" altLang="en-US" sz="1800" dirty="0" err="1"/>
              <a:t>Bombas</a:t>
            </a:r>
            <a:r>
              <a:rPr lang="en-US" altLang="en-US" sz="1800" dirty="0"/>
              <a:t> y las </a:t>
            </a:r>
            <a:r>
              <a:rPr lang="en-US" altLang="en-US" sz="1800" dirty="0" err="1"/>
              <a:t>máquinas</a:t>
            </a:r>
            <a:r>
              <a:rPr lang="en-US" altLang="en-US" sz="1800" dirty="0"/>
              <a:t> de </a:t>
            </a:r>
            <a:r>
              <a:rPr lang="en-US" altLang="en-US" sz="1800" dirty="0" err="1"/>
              <a:t>baja</a:t>
            </a:r>
            <a:r>
              <a:rPr lang="en-US" altLang="en-US" sz="1800" dirty="0"/>
              <a:t> </a:t>
            </a:r>
            <a:r>
              <a:rPr lang="en-US" altLang="en-US" sz="1800" dirty="0" err="1"/>
              <a:t>velocidad</a:t>
            </a:r>
            <a:r>
              <a:rPr lang="en-US" altLang="en-US" sz="1800" dirty="0"/>
              <a:t> </a:t>
            </a:r>
            <a:r>
              <a:rPr lang="en-US" altLang="en-US" sz="1800" dirty="0" err="1"/>
              <a:t>tienden</a:t>
            </a:r>
            <a:r>
              <a:rPr lang="en-US" altLang="en-US" sz="1800" dirty="0"/>
              <a:t> a </a:t>
            </a:r>
            <a:r>
              <a:rPr lang="en-US" altLang="en-US" sz="1800" dirty="0" err="1"/>
              <a:t>tener</a:t>
            </a:r>
            <a:r>
              <a:rPr lang="en-US" altLang="en-US" sz="1800" dirty="0"/>
              <a:t> </a:t>
            </a:r>
            <a:r>
              <a:rPr lang="en-US" altLang="en-US" sz="1800" dirty="0" err="1"/>
              <a:t>tiempos</a:t>
            </a:r>
            <a:r>
              <a:rPr lang="en-US" altLang="en-US" sz="1800" dirty="0"/>
              <a:t> </a:t>
            </a:r>
            <a:r>
              <a:rPr lang="en-US" altLang="en-US" sz="1800" dirty="0" err="1"/>
              <a:t>más</a:t>
            </a:r>
            <a:r>
              <a:rPr lang="en-US" altLang="en-US" sz="1800" dirty="0"/>
              <a:t> </a:t>
            </a:r>
            <a:r>
              <a:rPr lang="en-US" altLang="en-US" sz="1800" dirty="0" err="1"/>
              <a:t>cortos</a:t>
            </a:r>
            <a:r>
              <a:rPr lang="en-US" altLang="en-US" sz="1800" dirty="0"/>
              <a:t>. Un </a:t>
            </a:r>
            <a:r>
              <a:rPr lang="en-US" altLang="en-US" sz="1800" dirty="0" err="1"/>
              <a:t>compresor</a:t>
            </a:r>
            <a:r>
              <a:rPr lang="en-US" altLang="en-US" sz="1800" dirty="0"/>
              <a:t> de </a:t>
            </a:r>
            <a:r>
              <a:rPr lang="en-US" altLang="en-US" sz="1800" dirty="0" err="1"/>
              <a:t>alta</a:t>
            </a:r>
            <a:r>
              <a:rPr lang="en-US" altLang="en-US" sz="1800" dirty="0"/>
              <a:t> </a:t>
            </a:r>
            <a:r>
              <a:rPr lang="en-US" altLang="en-US" sz="1800" dirty="0" err="1"/>
              <a:t>velocidad</a:t>
            </a:r>
            <a:r>
              <a:rPr lang="en-US" altLang="en-US" sz="1800" dirty="0"/>
              <a:t> </a:t>
            </a:r>
            <a:r>
              <a:rPr lang="en-US" altLang="en-US" sz="1800" dirty="0" err="1"/>
              <a:t>accionado</a:t>
            </a:r>
            <a:r>
              <a:rPr lang="en-US" altLang="en-US" sz="1800" dirty="0"/>
              <a:t> a </a:t>
            </a:r>
            <a:r>
              <a:rPr lang="en-US" altLang="en-US" sz="1800" dirty="0" err="1"/>
              <a:t>través</a:t>
            </a:r>
            <a:r>
              <a:rPr lang="en-US" altLang="en-US" sz="1800" dirty="0"/>
              <a:t> de un </a:t>
            </a:r>
            <a:r>
              <a:rPr lang="en-US" altLang="en-US" sz="1800" dirty="0" err="1"/>
              <a:t>caja</a:t>
            </a:r>
            <a:r>
              <a:rPr lang="en-US" altLang="en-US" sz="1800" dirty="0"/>
              <a:t> de </a:t>
            </a:r>
            <a:r>
              <a:rPr lang="en-US" altLang="en-US" sz="1800" dirty="0" err="1"/>
              <a:t>cambios</a:t>
            </a:r>
            <a:r>
              <a:rPr lang="en-US" altLang="en-US" sz="1800" dirty="0"/>
              <a:t> </a:t>
            </a:r>
            <a:r>
              <a:rPr lang="en-US" altLang="en-US" sz="1800" dirty="0" err="1"/>
              <a:t>suele</a:t>
            </a:r>
            <a:r>
              <a:rPr lang="en-US" altLang="en-US" sz="1800" dirty="0"/>
              <a:t> </a:t>
            </a:r>
            <a:r>
              <a:rPr lang="en-US" altLang="en-US" sz="1800" dirty="0" err="1"/>
              <a:t>tener</a:t>
            </a:r>
            <a:r>
              <a:rPr lang="en-US" altLang="en-US" sz="1800" dirty="0"/>
              <a:t> un </a:t>
            </a:r>
            <a:r>
              <a:rPr lang="en-US" altLang="en-US" sz="1800" dirty="0" err="1"/>
              <a:t>tiempo</a:t>
            </a:r>
            <a:r>
              <a:rPr lang="en-US" altLang="en-US" sz="1800" dirty="0"/>
              <a:t> de </a:t>
            </a:r>
            <a:r>
              <a:rPr lang="en-US" altLang="en-US" sz="1800" dirty="0" err="1"/>
              <a:t>arranque</a:t>
            </a:r>
            <a:r>
              <a:rPr lang="en-US" altLang="en-US" sz="1800" dirty="0"/>
              <a:t> </a:t>
            </a:r>
            <a:r>
              <a:rPr lang="en-US" altLang="en-US" sz="1800" dirty="0" err="1"/>
              <a:t>prolongado</a:t>
            </a:r>
            <a:r>
              <a:rPr lang="en-US" altLang="en-US" sz="1800" dirty="0"/>
              <a:t>.</a:t>
            </a:r>
          </a:p>
          <a:p>
            <a:pPr algn="just">
              <a:lnSpc>
                <a:spcPct val="100000"/>
              </a:lnSpc>
              <a:spcBef>
                <a:spcPct val="0"/>
              </a:spcBef>
              <a:buFontTx/>
              <a:buNone/>
            </a:pPr>
            <a:r>
              <a:rPr lang="en-US" altLang="en-US" sz="1800" dirty="0"/>
              <a:t>Las </a:t>
            </a:r>
            <a:r>
              <a:rPr lang="en-US" altLang="en-US" sz="1800" dirty="0" err="1"/>
              <a:t>corrientes</a:t>
            </a:r>
            <a:r>
              <a:rPr lang="en-US" altLang="en-US" sz="1800" dirty="0"/>
              <a:t> de </a:t>
            </a:r>
            <a:r>
              <a:rPr lang="en-US" altLang="en-US" sz="1800" dirty="0" err="1"/>
              <a:t>arranque</a:t>
            </a:r>
            <a:r>
              <a:rPr lang="en-US" altLang="en-US" sz="1800" dirty="0"/>
              <a:t> </a:t>
            </a:r>
            <a:r>
              <a:rPr lang="en-US" altLang="en-US" sz="1800" dirty="0" err="1"/>
              <a:t>elevadas</a:t>
            </a:r>
            <a:r>
              <a:rPr lang="en-US" altLang="en-US" sz="1800" dirty="0"/>
              <a:t> y </a:t>
            </a:r>
            <a:r>
              <a:rPr lang="en-US" altLang="en-US" sz="1800" dirty="0" err="1"/>
              <a:t>los</a:t>
            </a:r>
            <a:r>
              <a:rPr lang="en-US" altLang="en-US" sz="1800" dirty="0"/>
              <a:t> </a:t>
            </a:r>
            <a:r>
              <a:rPr lang="en-US" altLang="en-US" sz="1800" dirty="0" err="1"/>
              <a:t>tiempos</a:t>
            </a:r>
            <a:r>
              <a:rPr lang="en-US" altLang="en-US" sz="1800" dirty="0"/>
              <a:t> de </a:t>
            </a:r>
            <a:r>
              <a:rPr lang="en-US" altLang="en-US" sz="1800" dirty="0" err="1"/>
              <a:t>arranque</a:t>
            </a:r>
            <a:r>
              <a:rPr lang="en-US" altLang="en-US" sz="1800" dirty="0"/>
              <a:t> </a:t>
            </a:r>
            <a:r>
              <a:rPr lang="en-US" altLang="en-US" sz="1800" dirty="0" err="1"/>
              <a:t>prolongados</a:t>
            </a:r>
            <a:r>
              <a:rPr lang="en-US" altLang="en-US" sz="1800" dirty="0"/>
              <a:t> </a:t>
            </a:r>
            <a:r>
              <a:rPr lang="en-US" altLang="en-US" sz="1800" dirty="0" err="1"/>
              <a:t>pueden</a:t>
            </a:r>
            <a:r>
              <a:rPr lang="en-US" altLang="en-US" sz="1800" dirty="0"/>
              <a:t> </a:t>
            </a:r>
            <a:r>
              <a:rPr lang="en-US" altLang="en-US" sz="1800" dirty="0" err="1"/>
              <a:t>dar</a:t>
            </a:r>
            <a:r>
              <a:rPr lang="en-US" altLang="en-US" sz="1800" dirty="0"/>
              <a:t> </a:t>
            </a:r>
            <a:r>
              <a:rPr lang="en-US" altLang="en-US" sz="1800" dirty="0" err="1"/>
              <a:t>lugar</a:t>
            </a:r>
            <a:r>
              <a:rPr lang="en-US" altLang="en-US" sz="1800" dirty="0"/>
              <a:t> a </a:t>
            </a:r>
            <a:r>
              <a:rPr lang="en-US" altLang="en-US" sz="1800" dirty="0" err="1"/>
              <a:t>dificultades</a:t>
            </a:r>
            <a:r>
              <a:rPr lang="en-US" altLang="en-US" sz="1800" dirty="0"/>
              <a:t> a la hora </a:t>
            </a:r>
            <a:r>
              <a:rPr lang="en-US" altLang="en-US" sz="1800" dirty="0" err="1"/>
              <a:t>delegir</a:t>
            </a:r>
            <a:r>
              <a:rPr lang="en-US" altLang="en-US" sz="1800" dirty="0"/>
              <a:t> </a:t>
            </a:r>
            <a:r>
              <a:rPr lang="en-US" altLang="en-US" sz="1800" dirty="0" err="1"/>
              <a:t>los</a:t>
            </a:r>
            <a:r>
              <a:rPr lang="en-US" altLang="en-US" sz="1800" dirty="0"/>
              <a:t> </a:t>
            </a:r>
            <a:r>
              <a:rPr lang="en-US" altLang="en-US" sz="1800" dirty="0" err="1"/>
              <a:t>relés</a:t>
            </a:r>
            <a:r>
              <a:rPr lang="en-US" altLang="en-US" sz="1800" dirty="0"/>
              <a:t> de </a:t>
            </a:r>
            <a:r>
              <a:rPr lang="en-US" altLang="en-US" sz="1800" dirty="0" err="1"/>
              <a:t>protección</a:t>
            </a:r>
            <a:r>
              <a:rPr lang="en-US" altLang="en-US" sz="1800" dirty="0"/>
              <a:t> para el motor. No </a:t>
            </a:r>
            <a:r>
              <a:rPr lang="en-US" altLang="en-US" sz="1800" dirty="0" err="1"/>
              <a:t>todos</a:t>
            </a:r>
            <a:r>
              <a:rPr lang="en-US" altLang="en-US" sz="1800" dirty="0"/>
              <a:t> </a:t>
            </a:r>
            <a:r>
              <a:rPr lang="en-US" altLang="en-US" sz="1800" dirty="0" err="1"/>
              <a:t>los</a:t>
            </a:r>
            <a:r>
              <a:rPr lang="en-US" altLang="en-US" sz="1800" dirty="0"/>
              <a:t> </a:t>
            </a:r>
            <a:r>
              <a:rPr lang="en-US" altLang="en-US" sz="1800" dirty="0" err="1"/>
              <a:t>relés</a:t>
            </a:r>
            <a:r>
              <a:rPr lang="en-US" altLang="en-US" sz="1800" dirty="0"/>
              <a:t> de motor </a:t>
            </a:r>
            <a:r>
              <a:rPr lang="en-US" altLang="en-US" sz="1800" dirty="0" err="1"/>
              <a:t>tienen</a:t>
            </a:r>
            <a:r>
              <a:rPr lang="en-US" altLang="en-US" sz="1800" dirty="0"/>
              <a:t> un </a:t>
            </a:r>
            <a:r>
              <a:rPr lang="en-US" altLang="en-US" sz="1800" dirty="0" err="1"/>
              <a:t>rango</a:t>
            </a:r>
            <a:r>
              <a:rPr lang="en-US" altLang="en-US" sz="1800" dirty="0"/>
              <a:t> lo </a:t>
            </a:r>
            <a:r>
              <a:rPr lang="en-US" altLang="en-US" sz="1800" dirty="0" err="1"/>
              <a:t>suficientemente</a:t>
            </a:r>
            <a:r>
              <a:rPr lang="en-US" altLang="en-US" sz="1800" dirty="0"/>
              <a:t> </a:t>
            </a:r>
            <a:r>
              <a:rPr lang="en-US" altLang="en-US" sz="1800" dirty="0" err="1"/>
              <a:t>amplio</a:t>
            </a:r>
            <a:r>
              <a:rPr lang="en-US" altLang="en-US" sz="1800" dirty="0"/>
              <a:t> de </a:t>
            </a:r>
            <a:r>
              <a:rPr lang="en-US" altLang="en-US" sz="1800" dirty="0" err="1"/>
              <a:t>configuraciones</a:t>
            </a:r>
            <a:r>
              <a:rPr lang="en-US" altLang="en-US" sz="1800" dirty="0"/>
              <a:t> para </a:t>
            </a:r>
            <a:r>
              <a:rPr lang="en-US" altLang="en-US" sz="1800" dirty="0" err="1"/>
              <a:t>proteger</a:t>
            </a:r>
            <a:r>
              <a:rPr lang="en-US" altLang="en-US" sz="1800" dirty="0"/>
              <a:t> el motor </a:t>
            </a:r>
            <a:r>
              <a:rPr lang="en-US" altLang="en-US" sz="1800" dirty="0" err="1"/>
              <a:t>durante</a:t>
            </a:r>
            <a:r>
              <a:rPr lang="en-US" altLang="en-US" sz="1800" dirty="0"/>
              <a:t> el </a:t>
            </a:r>
            <a:r>
              <a:rPr lang="en-US" altLang="en-US" sz="1800" dirty="0" err="1"/>
              <a:t>tiempo</a:t>
            </a:r>
            <a:r>
              <a:rPr lang="en-US" altLang="en-US" sz="1800" dirty="0"/>
              <a:t> de </a:t>
            </a:r>
            <a:r>
              <a:rPr lang="en-US" altLang="en-US" sz="1800" dirty="0" err="1"/>
              <a:t>arranque</a:t>
            </a:r>
            <a:r>
              <a:rPr lang="en-US" altLang="en-US" sz="1800" dirty="0"/>
              <a:t>.</a:t>
            </a:r>
          </a:p>
          <a:p>
            <a:pPr algn="just">
              <a:lnSpc>
                <a:spcPct val="100000"/>
              </a:lnSpc>
              <a:spcBef>
                <a:spcPct val="0"/>
              </a:spcBef>
              <a:buFontTx/>
              <a:buNone/>
            </a:pPr>
            <a:r>
              <a:rPr lang="en-US" altLang="en-US" sz="1800" dirty="0"/>
              <a:t>Los </a:t>
            </a:r>
            <a:r>
              <a:rPr lang="en-US" altLang="en-US" sz="1800" dirty="0" err="1"/>
              <a:t>motores</a:t>
            </a:r>
            <a:r>
              <a:rPr lang="en-US" altLang="en-US" sz="1800" dirty="0"/>
              <a:t> de </a:t>
            </a:r>
            <a:r>
              <a:rPr lang="en-US" altLang="en-US" sz="1800" dirty="0" err="1"/>
              <a:t>inducción</a:t>
            </a:r>
            <a:r>
              <a:rPr lang="en-US" altLang="en-US" sz="1800" dirty="0"/>
              <a:t> de </a:t>
            </a:r>
            <a:r>
              <a:rPr lang="en-US" altLang="en-US" sz="1800" dirty="0" err="1"/>
              <a:t>alta</a:t>
            </a:r>
            <a:r>
              <a:rPr lang="en-US" altLang="en-US" sz="1800" dirty="0"/>
              <a:t> </a:t>
            </a:r>
            <a:r>
              <a:rPr lang="en-US" altLang="en-US" sz="1800" dirty="0" err="1"/>
              <a:t>tensión</a:t>
            </a:r>
            <a:r>
              <a:rPr lang="en-US" altLang="en-US" sz="1800" dirty="0"/>
              <a:t> </a:t>
            </a:r>
            <a:r>
              <a:rPr lang="en-US" altLang="en-US" sz="1800" dirty="0" err="1"/>
              <a:t>normalmente</a:t>
            </a:r>
            <a:r>
              <a:rPr lang="en-US" altLang="en-US" sz="1800" dirty="0"/>
              <a:t> </a:t>
            </a:r>
            <a:r>
              <a:rPr lang="en-US" altLang="en-US" sz="1800" dirty="0" err="1"/>
              <a:t>cuentan</a:t>
            </a:r>
            <a:r>
              <a:rPr lang="en-US" altLang="en-US" sz="1800" dirty="0"/>
              <a:t> con </a:t>
            </a:r>
            <a:r>
              <a:rPr lang="en-US" altLang="en-US" sz="1800" dirty="0" err="1"/>
              <a:t>los</a:t>
            </a:r>
            <a:r>
              <a:rPr lang="en-US" altLang="en-US" sz="1800" dirty="0"/>
              <a:t> </a:t>
            </a:r>
            <a:r>
              <a:rPr lang="en-US" altLang="en-US" sz="1800" dirty="0" err="1"/>
              <a:t>siguientes</a:t>
            </a:r>
            <a:r>
              <a:rPr lang="en-US" altLang="en-US" sz="1800" dirty="0"/>
              <a:t> </a:t>
            </a:r>
            <a:r>
              <a:rPr lang="en-US" altLang="en-US" sz="1800" dirty="0" err="1"/>
              <a:t>dispositivos</a:t>
            </a:r>
            <a:r>
              <a:rPr lang="en-US" altLang="en-US" sz="1800" dirty="0"/>
              <a:t> de </a:t>
            </a:r>
            <a:r>
              <a:rPr lang="en-US" altLang="en-US" sz="1800" dirty="0" err="1"/>
              <a:t>protección</a:t>
            </a:r>
            <a:r>
              <a:rPr lang="en-US" altLang="en-US" sz="1800" dirty="0"/>
              <a:t>, </a:t>
            </a:r>
            <a:r>
              <a:rPr lang="en-US" altLang="en-US" sz="1800" dirty="0" err="1"/>
              <a:t>algunos</a:t>
            </a:r>
            <a:r>
              <a:rPr lang="en-US" altLang="en-US" sz="1800" dirty="0"/>
              <a:t> o </a:t>
            </a:r>
            <a:r>
              <a:rPr lang="en-US" altLang="en-US" sz="1800" dirty="0" err="1"/>
              <a:t>todos</a:t>
            </a:r>
            <a:r>
              <a:rPr lang="en-US" altLang="en-US" sz="1800" dirty="0"/>
              <a:t> </a:t>
            </a:r>
            <a:r>
              <a:rPr lang="en-US" altLang="en-US" sz="1800" dirty="0" err="1"/>
              <a:t>los</a:t>
            </a:r>
            <a:r>
              <a:rPr lang="en-US" altLang="en-US" sz="1800" dirty="0"/>
              <a:t> </a:t>
            </a:r>
            <a:r>
              <a:rPr lang="en-US" altLang="en-US" sz="1800" dirty="0" err="1"/>
              <a:t>cuales</a:t>
            </a:r>
            <a:r>
              <a:rPr lang="en-US" altLang="en-US" sz="1800" dirty="0"/>
              <a:t> </a:t>
            </a:r>
            <a:r>
              <a:rPr lang="en-US" altLang="en-US" sz="1800" dirty="0" err="1"/>
              <a:t>pueden</a:t>
            </a:r>
            <a:r>
              <a:rPr lang="en-US" altLang="en-US" sz="1800" dirty="0"/>
              <a:t> </a:t>
            </a:r>
            <a:r>
              <a:rPr lang="en-US" altLang="en-US" sz="1800" dirty="0" err="1"/>
              <a:t>estar</a:t>
            </a:r>
            <a:r>
              <a:rPr lang="en-US" altLang="en-US" sz="1800" dirty="0"/>
              <a:t> </a:t>
            </a:r>
            <a:r>
              <a:rPr lang="en-US" altLang="en-US" sz="1800" dirty="0" err="1"/>
              <a:t>incorporados</a:t>
            </a:r>
            <a:r>
              <a:rPr lang="en-US" altLang="en-US" sz="1800" dirty="0"/>
              <a:t> </a:t>
            </a:r>
            <a:r>
              <a:rPr lang="en-US" altLang="en-US" sz="1800" dirty="0" err="1"/>
              <a:t>en</a:t>
            </a:r>
            <a:r>
              <a:rPr lang="en-US" altLang="en-US" sz="1800" dirty="0"/>
              <a:t> un </a:t>
            </a:r>
            <a:r>
              <a:rPr lang="en-US" altLang="en-US" sz="1800" dirty="0" err="1"/>
              <a:t>dispositivo</a:t>
            </a:r>
            <a:r>
              <a:rPr lang="en-US" altLang="en-US" sz="1800" dirty="0"/>
              <a:t> (</a:t>
            </a:r>
            <a:r>
              <a:rPr lang="en-US" altLang="en-US" sz="1800" dirty="0" err="1"/>
              <a:t>ocasionalmente</a:t>
            </a:r>
            <a:r>
              <a:rPr lang="en-US" altLang="en-US" sz="1800" dirty="0"/>
              <a:t> </a:t>
            </a:r>
            <a:r>
              <a:rPr lang="en-US" altLang="en-US" sz="1800" dirty="0" err="1"/>
              <a:t>llamado</a:t>
            </a:r>
            <a:r>
              <a:rPr lang="en-US" altLang="en-US" sz="1800" dirty="0"/>
              <a:t> </a:t>
            </a:r>
            <a:r>
              <a:rPr lang="en-US" altLang="en-US" sz="1800" dirty="0" err="1"/>
              <a:t>relé</a:t>
            </a:r>
            <a:r>
              <a:rPr lang="en-US" altLang="en-US" sz="1800" dirty="0"/>
              <a:t> </a:t>
            </a:r>
            <a:r>
              <a:rPr lang="en-US" altLang="en-US" sz="1800" dirty="0" err="1"/>
              <a:t>controlador</a:t>
            </a:r>
            <a:r>
              <a:rPr lang="en-US" altLang="en-US" sz="1800" dirty="0"/>
              <a:t> de motor). Los </a:t>
            </a:r>
            <a:r>
              <a:rPr lang="en-US" altLang="en-US" sz="1800" dirty="0" err="1"/>
              <a:t>relés</a:t>
            </a:r>
            <a:r>
              <a:rPr lang="en-US" altLang="en-US" sz="1800" dirty="0"/>
              <a:t> de motor </a:t>
            </a:r>
            <a:r>
              <a:rPr lang="en-US" altLang="en-US" sz="1800" dirty="0" err="1"/>
              <a:t>modernos</a:t>
            </a:r>
            <a:r>
              <a:rPr lang="en-US" altLang="en-US" sz="1800" dirty="0"/>
              <a:t> se </a:t>
            </a:r>
            <a:r>
              <a:rPr lang="en-US" altLang="en-US" sz="1800" dirty="0" err="1"/>
              <a:t>basan</a:t>
            </a:r>
            <a:r>
              <a:rPr lang="en-US" altLang="en-US" sz="1800" dirty="0"/>
              <a:t> </a:t>
            </a:r>
            <a:r>
              <a:rPr lang="en-US" altLang="en-US" sz="1800" dirty="0" err="1"/>
              <a:t>en</a:t>
            </a:r>
            <a:r>
              <a:rPr lang="en-US" altLang="en-US" sz="1800" dirty="0"/>
              <a:t> </a:t>
            </a:r>
            <a:r>
              <a:rPr lang="en-US" altLang="en-US" sz="1800" dirty="0" err="1"/>
              <a:t>tecnología</a:t>
            </a:r>
            <a:r>
              <a:rPr lang="en-US" altLang="en-US" sz="1800" dirty="0"/>
              <a:t> de </a:t>
            </a:r>
            <a:r>
              <a:rPr lang="en-US" altLang="en-US" sz="1800" dirty="0" err="1"/>
              <a:t>microcomputadoras</a:t>
            </a:r>
            <a:r>
              <a:rPr lang="en-US" altLang="en-US" sz="1800" dirty="0"/>
              <a:t>, y </a:t>
            </a:r>
            <a:r>
              <a:rPr lang="en-US" altLang="en-US" sz="1800" dirty="0" err="1"/>
              <a:t>estos</a:t>
            </a:r>
            <a:r>
              <a:rPr lang="en-US" altLang="en-US" sz="1800" dirty="0"/>
              <a:t> </a:t>
            </a:r>
            <a:r>
              <a:rPr lang="en-US" altLang="en-US" sz="1800" dirty="0" err="1"/>
              <a:t>relés</a:t>
            </a:r>
            <a:r>
              <a:rPr lang="en-US" altLang="en-US" sz="1800" dirty="0"/>
              <a:t> no solo </a:t>
            </a:r>
            <a:r>
              <a:rPr lang="en-US" altLang="en-US" sz="1800" dirty="0" err="1"/>
              <a:t>proporcionan</a:t>
            </a:r>
            <a:r>
              <a:rPr lang="en-US" altLang="en-US" sz="1800" dirty="0"/>
              <a:t> la </a:t>
            </a:r>
            <a:r>
              <a:rPr lang="en-US" altLang="en-US" sz="1800" dirty="0" err="1"/>
              <a:t>mayoría</a:t>
            </a:r>
            <a:r>
              <a:rPr lang="en-US" altLang="en-US" sz="1800" dirty="0"/>
              <a:t> de las </a:t>
            </a:r>
            <a:r>
              <a:rPr lang="en-US" altLang="en-US" sz="1800" dirty="0" err="1"/>
              <a:t>funciones</a:t>
            </a:r>
            <a:r>
              <a:rPr lang="en-US" altLang="en-US" sz="1800" dirty="0"/>
              <a:t> de </a:t>
            </a:r>
            <a:r>
              <a:rPr lang="en-US" altLang="en-US" sz="1800" dirty="0" err="1"/>
              <a:t>protección</a:t>
            </a:r>
            <a:r>
              <a:rPr lang="en-US" altLang="en-US" sz="1800" dirty="0"/>
              <a:t>, </a:t>
            </a:r>
            <a:r>
              <a:rPr lang="en-US" altLang="en-US" sz="1800" dirty="0" err="1"/>
              <a:t>sino</a:t>
            </a:r>
            <a:r>
              <a:rPr lang="en-US" altLang="en-US" sz="1800" dirty="0"/>
              <a:t> </a:t>
            </a:r>
            <a:r>
              <a:rPr lang="en-US" altLang="en-US" sz="1800" dirty="0" err="1"/>
              <a:t>también</a:t>
            </a:r>
            <a:r>
              <a:rPr lang="en-US" altLang="en-US" sz="1800" dirty="0"/>
              <a:t> </a:t>
            </a:r>
            <a:r>
              <a:rPr lang="en-US" altLang="en-US" sz="1800" dirty="0" err="1"/>
              <a:t>proporcionan</a:t>
            </a:r>
            <a:r>
              <a:rPr lang="en-US" altLang="en-US" sz="1800" dirty="0"/>
              <a:t> </a:t>
            </a:r>
            <a:r>
              <a:rPr lang="en-US" altLang="en-US" sz="1800" dirty="0" err="1"/>
              <a:t>una</a:t>
            </a:r>
            <a:r>
              <a:rPr lang="en-US" altLang="en-US" sz="1800" dirty="0"/>
              <a:t> </a:t>
            </a:r>
            <a:r>
              <a:rPr lang="en-US" altLang="en-US" sz="1800" dirty="0" err="1"/>
              <a:t>gama</a:t>
            </a:r>
            <a:r>
              <a:rPr lang="en-US" altLang="en-US" sz="1800" dirty="0"/>
              <a:t> </a:t>
            </a:r>
            <a:r>
              <a:rPr lang="en-US" altLang="en-US" sz="1800" dirty="0" err="1"/>
              <a:t>completa</a:t>
            </a:r>
            <a:r>
              <a:rPr lang="en-US" altLang="en-US" sz="1800" dirty="0"/>
              <a:t> </a:t>
            </a:r>
            <a:r>
              <a:rPr lang="en-US" altLang="en-US" sz="1800" dirty="0" smtClean="0"/>
              <a:t>de </a:t>
            </a:r>
            <a:r>
              <a:rPr lang="en-US" altLang="en-US" sz="1800" dirty="0" err="1" smtClean="0"/>
              <a:t>medicións</a:t>
            </a:r>
            <a:r>
              <a:rPr lang="en-US" altLang="en-US" sz="1800" dirty="0"/>
              <a:t>, </a:t>
            </a:r>
            <a:r>
              <a:rPr lang="en-US" altLang="en-US" sz="1800" dirty="0" err="1"/>
              <a:t>indicaciones</a:t>
            </a:r>
            <a:r>
              <a:rPr lang="en-US" altLang="en-US" sz="1800" dirty="0"/>
              <a:t> y </a:t>
            </a:r>
            <a:r>
              <a:rPr lang="en-US" altLang="en-US" sz="1800" dirty="0" err="1"/>
              <a:t>alarmas</a:t>
            </a:r>
            <a:r>
              <a:rPr lang="en-US" altLang="en-US" sz="1800" dirty="0"/>
              <a:t>.</a:t>
            </a:r>
          </a:p>
          <a:p>
            <a:pPr algn="just">
              <a:lnSpc>
                <a:spcPct val="100000"/>
              </a:lnSpc>
              <a:spcBef>
                <a:spcPct val="0"/>
              </a:spcBef>
              <a:buFontTx/>
              <a:buNone/>
            </a:pPr>
            <a:r>
              <a:rPr lang="en-US" altLang="en-US" sz="1800" dirty="0" err="1"/>
              <a:t>También</a:t>
            </a:r>
            <a:r>
              <a:rPr lang="en-US" altLang="en-US" sz="1800" dirty="0"/>
              <a:t> se </a:t>
            </a:r>
            <a:r>
              <a:rPr lang="en-US" altLang="en-US" sz="1800" dirty="0" err="1"/>
              <a:t>comunican</a:t>
            </a:r>
            <a:r>
              <a:rPr lang="en-US" altLang="en-US" sz="1800" dirty="0"/>
              <a:t> </a:t>
            </a:r>
            <a:r>
              <a:rPr lang="en-US" altLang="en-US" sz="1800" dirty="0" err="1"/>
              <a:t>por</a:t>
            </a:r>
            <a:r>
              <a:rPr lang="en-US" altLang="en-US" sz="1800" dirty="0"/>
              <a:t> </a:t>
            </a:r>
            <a:r>
              <a:rPr lang="en-US" altLang="en-US" sz="1800" dirty="0" err="1"/>
              <a:t>medios</a:t>
            </a:r>
            <a:r>
              <a:rPr lang="en-US" altLang="en-US" sz="1800" dirty="0"/>
              <a:t> </a:t>
            </a:r>
            <a:r>
              <a:rPr lang="en-US" altLang="en-US" sz="1800" dirty="0" err="1"/>
              <a:t>como</a:t>
            </a:r>
            <a:r>
              <a:rPr lang="en-US" altLang="en-US" sz="1800" dirty="0"/>
              <a:t> </a:t>
            </a:r>
            <a:r>
              <a:rPr lang="en-US" altLang="en-US" sz="1800" dirty="0" err="1"/>
              <a:t>fibra</a:t>
            </a:r>
            <a:r>
              <a:rPr lang="en-US" altLang="en-US" sz="1800" dirty="0"/>
              <a:t> </a:t>
            </a:r>
            <a:r>
              <a:rPr lang="en-US" altLang="en-US" sz="1800" dirty="0" err="1"/>
              <a:t>óptica</a:t>
            </a:r>
            <a:r>
              <a:rPr lang="en-US" altLang="en-US" sz="1800" dirty="0"/>
              <a:t> a </a:t>
            </a:r>
            <a:r>
              <a:rPr lang="en-US" altLang="en-US" sz="1800" dirty="0" err="1"/>
              <a:t>través</a:t>
            </a:r>
            <a:r>
              <a:rPr lang="en-US" altLang="en-US" sz="1800" dirty="0"/>
              <a:t> de </a:t>
            </a:r>
            <a:r>
              <a:rPr lang="en-US" altLang="en-US" sz="1800" dirty="0" err="1"/>
              <a:t>redes</a:t>
            </a:r>
            <a:r>
              <a:rPr lang="en-US" altLang="en-US" sz="1800" dirty="0"/>
              <a:t> a </a:t>
            </a:r>
            <a:r>
              <a:rPr lang="en-US" altLang="en-US" sz="1800" dirty="0" err="1"/>
              <a:t>gestión</a:t>
            </a:r>
            <a:r>
              <a:rPr lang="en-US" altLang="en-US" sz="1800" dirty="0"/>
              <a:t> y </a:t>
            </a:r>
            <a:r>
              <a:rPr lang="en-US" altLang="en-US" sz="1800" dirty="0" err="1"/>
              <a:t>sistemas</a:t>
            </a:r>
            <a:r>
              <a:rPr lang="en-US" altLang="en-US" sz="1800" dirty="0"/>
              <a:t> SCADA, </a:t>
            </a:r>
            <a:r>
              <a:rPr lang="en-US" altLang="en-US" sz="1800" dirty="0" err="1"/>
              <a:t>ver</a:t>
            </a:r>
            <a:r>
              <a:rPr lang="en-US" altLang="en-US" sz="1800" dirty="0"/>
              <a:t> </a:t>
            </a:r>
            <a:r>
              <a:rPr lang="en-US" altLang="en-US" sz="1800" dirty="0" err="1"/>
              <a:t>también</a:t>
            </a:r>
            <a:r>
              <a:rPr lang="en-US" altLang="en-US" sz="1800" dirty="0"/>
              <a:t> la </a:t>
            </a:r>
            <a:r>
              <a:rPr lang="en-US" altLang="en-US" sz="1800" dirty="0" err="1"/>
              <a:t>subsección</a:t>
            </a:r>
            <a:r>
              <a:rPr lang="en-US" altLang="en-US" sz="1800" dirty="0"/>
              <a:t> 7.6.2.</a:t>
            </a:r>
          </a:p>
        </p:txBody>
      </p:sp>
    </p:spTree>
    <p:extLst>
      <p:ext uri="{BB962C8B-B14F-4D97-AF65-F5344CB8AC3E}">
        <p14:creationId xmlns:p14="http://schemas.microsoft.com/office/powerpoint/2010/main" val="25555813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Rectángulo 1"/>
          <p:cNvSpPr>
            <a:spLocks noChangeArrowheads="1"/>
          </p:cNvSpPr>
          <p:nvPr/>
        </p:nvSpPr>
        <p:spPr bwMode="auto">
          <a:xfrm>
            <a:off x="276225" y="282575"/>
            <a:ext cx="11510963" cy="6462713"/>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indent="-342900" algn="just">
              <a:lnSpc>
                <a:spcPct val="100000"/>
              </a:lnSpc>
              <a:spcBef>
                <a:spcPct val="0"/>
              </a:spcBef>
              <a:buFontTx/>
              <a:buAutoNum type="alphaLcParenR"/>
              <a:defRPr/>
            </a:pPr>
            <a:r>
              <a:rPr lang="en-US" altLang="en-US" sz="1800" b="1" dirty="0" err="1" smtClean="0"/>
              <a:t>Funciones</a:t>
            </a:r>
            <a:r>
              <a:rPr lang="en-US" altLang="en-US" sz="1800" b="1" dirty="0" smtClean="0"/>
              <a:t> </a:t>
            </a:r>
            <a:r>
              <a:rPr lang="en-US" altLang="en-US" sz="1800" b="1" dirty="0" err="1" smtClean="0"/>
              <a:t>principales</a:t>
            </a:r>
            <a:r>
              <a:rPr lang="en-US" altLang="en-US" sz="1800" b="1" dirty="0" smtClean="0"/>
              <a:t>:</a:t>
            </a:r>
          </a:p>
          <a:p>
            <a:pPr marL="342900" indent="-342900" algn="just">
              <a:lnSpc>
                <a:spcPct val="100000"/>
              </a:lnSpc>
              <a:spcBef>
                <a:spcPct val="0"/>
              </a:spcBef>
              <a:buFontTx/>
              <a:buAutoNum type="alphaLcParenR"/>
              <a:defRPr/>
            </a:pPr>
            <a:endParaRPr lang="en-US" altLang="en-US" sz="1800" b="1" dirty="0" smtClean="0"/>
          </a:p>
          <a:p>
            <a:pPr marL="901700" indent="-473075" algn="just">
              <a:lnSpc>
                <a:spcPct val="100000"/>
              </a:lnSpc>
              <a:spcBef>
                <a:spcPct val="0"/>
              </a:spcBef>
              <a:buFont typeface="Wingdings" panose="05000000000000000000" pitchFamily="2" charset="2"/>
              <a:buChar char="q"/>
              <a:defRPr/>
            </a:pPr>
            <a:r>
              <a:rPr lang="en-US" altLang="en-US" sz="1800" b="1" dirty="0" err="1" smtClean="0"/>
              <a:t>Sobrecarga</a:t>
            </a:r>
            <a:r>
              <a:rPr lang="en-US" altLang="en-US" sz="1800" b="1" dirty="0" smtClean="0"/>
              <a:t> o </a:t>
            </a:r>
            <a:r>
              <a:rPr lang="en-US" altLang="en-US" sz="1800" b="1" dirty="0" err="1" smtClean="0"/>
              <a:t>imagen</a:t>
            </a:r>
            <a:r>
              <a:rPr lang="en-US" altLang="en-US" sz="1800" b="1" dirty="0" smtClean="0"/>
              <a:t> </a:t>
            </a:r>
            <a:r>
              <a:rPr lang="en-US" altLang="en-US" sz="1800" b="1" dirty="0" err="1" smtClean="0"/>
              <a:t>térmica</a:t>
            </a:r>
            <a:r>
              <a:rPr lang="en-US" altLang="en-US" sz="1800" b="1" dirty="0" smtClean="0"/>
              <a:t> (49).</a:t>
            </a:r>
          </a:p>
          <a:p>
            <a:pPr marL="901700" indent="-473075" algn="just">
              <a:lnSpc>
                <a:spcPct val="100000"/>
              </a:lnSpc>
              <a:spcBef>
                <a:spcPct val="0"/>
              </a:spcBef>
              <a:buFont typeface="Wingdings" panose="05000000000000000000" pitchFamily="2" charset="2"/>
              <a:buChar char="q"/>
              <a:defRPr/>
            </a:pPr>
            <a:r>
              <a:rPr lang="en-US" altLang="en-US" sz="1800" b="1" dirty="0" err="1" smtClean="0"/>
              <a:t>Sobrecorriente</a:t>
            </a:r>
            <a:r>
              <a:rPr lang="en-US" altLang="en-US" sz="1800" b="1" dirty="0" smtClean="0"/>
              <a:t> </a:t>
            </a:r>
            <a:r>
              <a:rPr lang="en-US" altLang="en-US" sz="1800" b="1" dirty="0" err="1" smtClean="0"/>
              <a:t>instantánea</a:t>
            </a:r>
            <a:r>
              <a:rPr lang="en-US" altLang="en-US" sz="1800" b="1" dirty="0" smtClean="0"/>
              <a:t> o de </a:t>
            </a:r>
            <a:r>
              <a:rPr lang="en-US" altLang="en-US" sz="1800" b="1" dirty="0" err="1" smtClean="0"/>
              <a:t>ajuste</a:t>
            </a:r>
            <a:r>
              <a:rPr lang="en-US" altLang="en-US" sz="1800" b="1" dirty="0" smtClean="0"/>
              <a:t> alto (50).</a:t>
            </a:r>
          </a:p>
          <a:p>
            <a:pPr marL="901700" indent="-473075" algn="just">
              <a:lnSpc>
                <a:spcPct val="100000"/>
              </a:lnSpc>
              <a:spcBef>
                <a:spcPct val="0"/>
              </a:spcBef>
              <a:buFont typeface="Wingdings" panose="05000000000000000000" pitchFamily="2" charset="2"/>
              <a:buChar char="q"/>
              <a:defRPr/>
            </a:pPr>
            <a:r>
              <a:rPr lang="en-US" altLang="en-US" sz="1800" b="1" dirty="0" err="1" smtClean="0"/>
              <a:t>Secuencia</a:t>
            </a:r>
            <a:r>
              <a:rPr lang="en-US" altLang="en-US" sz="1800" b="1" dirty="0" smtClean="0"/>
              <a:t> de </a:t>
            </a:r>
            <a:r>
              <a:rPr lang="en-US" altLang="en-US" sz="1800" b="1" dirty="0" err="1" smtClean="0"/>
              <a:t>fase</a:t>
            </a:r>
            <a:r>
              <a:rPr lang="en-US" altLang="en-US" sz="1800" b="1" dirty="0" smtClean="0"/>
              <a:t> </a:t>
            </a:r>
            <a:r>
              <a:rPr lang="en-US" altLang="en-US" sz="1800" b="1" dirty="0" err="1" smtClean="0"/>
              <a:t>negativa</a:t>
            </a:r>
            <a:r>
              <a:rPr lang="en-US" altLang="en-US" sz="1800" b="1" dirty="0" smtClean="0"/>
              <a:t> (46).</a:t>
            </a:r>
          </a:p>
          <a:p>
            <a:pPr marL="901700" indent="-473075" algn="just">
              <a:lnSpc>
                <a:spcPct val="100000"/>
              </a:lnSpc>
              <a:spcBef>
                <a:spcPct val="0"/>
              </a:spcBef>
              <a:buFont typeface="Wingdings" panose="05000000000000000000" pitchFamily="2" charset="2"/>
              <a:buChar char="q"/>
              <a:defRPr/>
            </a:pPr>
            <a:r>
              <a:rPr lang="en-US" altLang="en-US" sz="1800" b="1" dirty="0" err="1" smtClean="0"/>
              <a:t>Falla</a:t>
            </a:r>
            <a:r>
              <a:rPr lang="en-US" altLang="en-US" sz="1800" b="1" dirty="0" smtClean="0"/>
              <a:t> a </a:t>
            </a:r>
            <a:r>
              <a:rPr lang="en-US" altLang="en-US" sz="1800" b="1" dirty="0" err="1" smtClean="0"/>
              <a:t>tierra</a:t>
            </a:r>
            <a:r>
              <a:rPr lang="en-US" altLang="en-US" sz="1800" b="1" dirty="0" smtClean="0"/>
              <a:t> de </a:t>
            </a:r>
            <a:r>
              <a:rPr lang="en-US" altLang="en-US" sz="1800" b="1" dirty="0" err="1" smtClean="0"/>
              <a:t>equilibrio</a:t>
            </a:r>
            <a:r>
              <a:rPr lang="en-US" altLang="en-US" sz="1800" b="1" dirty="0" smtClean="0"/>
              <a:t> del </a:t>
            </a:r>
            <a:r>
              <a:rPr lang="en-US" altLang="en-US" sz="1800" b="1" dirty="0" err="1" smtClean="0"/>
              <a:t>núcleo</a:t>
            </a:r>
            <a:r>
              <a:rPr lang="en-US" altLang="en-US" sz="1800" b="1" dirty="0" smtClean="0"/>
              <a:t> (51N).</a:t>
            </a:r>
          </a:p>
          <a:p>
            <a:pPr marL="901700" indent="-473075" algn="just">
              <a:lnSpc>
                <a:spcPct val="100000"/>
              </a:lnSpc>
              <a:spcBef>
                <a:spcPct val="0"/>
              </a:spcBef>
              <a:buFont typeface="Wingdings" panose="05000000000000000000" pitchFamily="2" charset="2"/>
              <a:buChar char="q"/>
              <a:defRPr/>
            </a:pPr>
            <a:r>
              <a:rPr lang="en-US" altLang="en-US" sz="1800" b="1" dirty="0" err="1" smtClean="0"/>
              <a:t>Corriente</a:t>
            </a:r>
            <a:r>
              <a:rPr lang="en-US" altLang="en-US" sz="1800" b="1" dirty="0" smtClean="0"/>
              <a:t> </a:t>
            </a:r>
            <a:r>
              <a:rPr lang="en-US" altLang="en-US" sz="1800" b="1" dirty="0" err="1" smtClean="0"/>
              <a:t>diferencial</a:t>
            </a:r>
            <a:r>
              <a:rPr lang="en-US" altLang="en-US" sz="1800" b="1" dirty="0" smtClean="0"/>
              <a:t> del </a:t>
            </a:r>
            <a:r>
              <a:rPr lang="en-US" altLang="en-US" sz="1800" b="1" dirty="0" err="1" smtClean="0"/>
              <a:t>estator</a:t>
            </a:r>
            <a:r>
              <a:rPr lang="en-US" altLang="en-US" sz="1800" b="1" dirty="0" smtClean="0"/>
              <a:t> (87).</a:t>
            </a:r>
          </a:p>
          <a:p>
            <a:pPr algn="just">
              <a:lnSpc>
                <a:spcPct val="100000"/>
              </a:lnSpc>
              <a:spcBef>
                <a:spcPct val="0"/>
              </a:spcBef>
              <a:buFontTx/>
              <a:buNone/>
              <a:defRPr/>
            </a:pPr>
            <a:endParaRPr lang="en-US" altLang="en-US" sz="1800" dirty="0" smtClean="0"/>
          </a:p>
          <a:p>
            <a:pPr algn="just">
              <a:lnSpc>
                <a:spcPct val="100000"/>
              </a:lnSpc>
              <a:spcBef>
                <a:spcPct val="0"/>
              </a:spcBef>
              <a:buFontTx/>
              <a:buNone/>
              <a:defRPr/>
            </a:pPr>
            <a:r>
              <a:rPr lang="en-US" altLang="en-US" sz="1800" b="1" dirty="0" smtClean="0"/>
              <a:t>b) </a:t>
            </a:r>
            <a:r>
              <a:rPr lang="en-US" altLang="en-US" sz="1800" b="1" dirty="0" err="1" smtClean="0"/>
              <a:t>Funciones</a:t>
            </a:r>
            <a:r>
              <a:rPr lang="en-US" altLang="en-US" sz="1800" b="1" dirty="0" smtClean="0"/>
              <a:t> </a:t>
            </a:r>
            <a:r>
              <a:rPr lang="en-US" altLang="en-US" sz="1800" b="1" dirty="0" err="1" smtClean="0"/>
              <a:t>adicionales</a:t>
            </a:r>
            <a:r>
              <a:rPr lang="en-US" altLang="en-US" sz="1800" b="1" dirty="0" smtClean="0"/>
              <a:t>:</a:t>
            </a:r>
          </a:p>
          <a:p>
            <a:pPr algn="just">
              <a:lnSpc>
                <a:spcPct val="100000"/>
              </a:lnSpc>
              <a:spcBef>
                <a:spcPct val="0"/>
              </a:spcBef>
              <a:buFontTx/>
              <a:buNone/>
              <a:defRPr/>
            </a:pPr>
            <a:endParaRPr lang="en-US" altLang="en-US" sz="1800" dirty="0" smtClean="0"/>
          </a:p>
          <a:p>
            <a:pPr marL="901700" indent="-473075" algn="just">
              <a:lnSpc>
                <a:spcPct val="100000"/>
              </a:lnSpc>
              <a:spcBef>
                <a:spcPct val="0"/>
              </a:spcBef>
              <a:buFont typeface="Wingdings" panose="05000000000000000000" pitchFamily="2" charset="2"/>
              <a:buChar char="q"/>
              <a:defRPr/>
            </a:pPr>
            <a:r>
              <a:rPr lang="en-US" altLang="en-US" sz="1800" b="1" dirty="0" err="1" smtClean="0"/>
              <a:t>Corriente</a:t>
            </a:r>
            <a:r>
              <a:rPr lang="en-US" altLang="en-US" sz="1800" b="1" dirty="0" smtClean="0"/>
              <a:t> de </a:t>
            </a:r>
            <a:r>
              <a:rPr lang="en-US" altLang="en-US" sz="1800" b="1" dirty="0" err="1" smtClean="0"/>
              <a:t>estancamiento</a:t>
            </a:r>
            <a:r>
              <a:rPr lang="en-US" altLang="en-US" sz="1800" b="1" dirty="0" smtClean="0"/>
              <a:t>.</a:t>
            </a:r>
          </a:p>
          <a:p>
            <a:pPr marL="901700" indent="-473075" algn="just">
              <a:lnSpc>
                <a:spcPct val="100000"/>
              </a:lnSpc>
              <a:spcBef>
                <a:spcPct val="0"/>
              </a:spcBef>
              <a:buFont typeface="Wingdings" panose="05000000000000000000" pitchFamily="2" charset="2"/>
              <a:buChar char="q"/>
              <a:defRPr/>
            </a:pPr>
            <a:r>
              <a:rPr lang="en-US" altLang="en-US" sz="1800" b="1" dirty="0" err="1" smtClean="0"/>
              <a:t>Limitación</a:t>
            </a:r>
            <a:r>
              <a:rPr lang="en-US" altLang="en-US" sz="1800" b="1" dirty="0" smtClean="0"/>
              <a:t> del </a:t>
            </a:r>
            <a:r>
              <a:rPr lang="en-US" altLang="en-US" sz="1800" b="1" dirty="0" err="1" smtClean="0"/>
              <a:t>número</a:t>
            </a:r>
            <a:r>
              <a:rPr lang="en-US" altLang="en-US" sz="1800" b="1" dirty="0" smtClean="0"/>
              <a:t> de </a:t>
            </a:r>
            <a:r>
              <a:rPr lang="en-US" altLang="en-US" sz="1800" b="1" dirty="0" err="1" smtClean="0"/>
              <a:t>arranques</a:t>
            </a:r>
            <a:r>
              <a:rPr lang="en-US" altLang="en-US" sz="1800" b="1" dirty="0" smtClean="0"/>
              <a:t> </a:t>
            </a:r>
            <a:r>
              <a:rPr lang="en-US" altLang="en-US" sz="1800" b="1" dirty="0" err="1" smtClean="0"/>
              <a:t>sucesivos</a:t>
            </a:r>
            <a:r>
              <a:rPr lang="en-US" altLang="en-US" sz="1800" b="1" dirty="0" smtClean="0"/>
              <a:t>.</a:t>
            </a:r>
          </a:p>
          <a:p>
            <a:pPr marL="901700" indent="-473075" algn="just">
              <a:lnSpc>
                <a:spcPct val="100000"/>
              </a:lnSpc>
              <a:spcBef>
                <a:spcPct val="0"/>
              </a:spcBef>
              <a:buFont typeface="Wingdings" panose="05000000000000000000" pitchFamily="2" charset="2"/>
              <a:buChar char="q"/>
              <a:defRPr/>
            </a:pPr>
            <a:r>
              <a:rPr lang="en-US" altLang="en-US" sz="1800" b="1" dirty="0" err="1" smtClean="0"/>
              <a:t>Subcorriente</a:t>
            </a:r>
            <a:r>
              <a:rPr lang="en-US" altLang="en-US" sz="1800" b="1" dirty="0" smtClean="0"/>
              <a:t> (37).</a:t>
            </a:r>
          </a:p>
          <a:p>
            <a:pPr marL="901700" indent="-473075" algn="just">
              <a:lnSpc>
                <a:spcPct val="100000"/>
              </a:lnSpc>
              <a:spcBef>
                <a:spcPct val="0"/>
              </a:spcBef>
              <a:buFont typeface="Wingdings" panose="05000000000000000000" pitchFamily="2" charset="2"/>
              <a:buChar char="q"/>
              <a:defRPr/>
            </a:pPr>
            <a:r>
              <a:rPr lang="en-US" altLang="en-US" sz="1800" b="1" dirty="0" smtClean="0"/>
              <a:t>Alta </a:t>
            </a:r>
            <a:r>
              <a:rPr lang="en-US" altLang="en-US" sz="1800" b="1" dirty="0" err="1" smtClean="0"/>
              <a:t>temperatura</a:t>
            </a:r>
            <a:r>
              <a:rPr lang="en-US" altLang="en-US" sz="1800" b="1" dirty="0" smtClean="0"/>
              <a:t> de </a:t>
            </a:r>
            <a:r>
              <a:rPr lang="en-US" altLang="en-US" sz="1800" b="1" dirty="0" err="1" smtClean="0"/>
              <a:t>bobinado</a:t>
            </a:r>
            <a:r>
              <a:rPr lang="en-US" altLang="en-US" sz="1800" b="1" dirty="0" smtClean="0"/>
              <a:t>.</a:t>
            </a:r>
          </a:p>
          <a:p>
            <a:pPr marL="901700" indent="-473075" algn="just">
              <a:lnSpc>
                <a:spcPct val="100000"/>
              </a:lnSpc>
              <a:spcBef>
                <a:spcPct val="0"/>
              </a:spcBef>
              <a:buFont typeface="Wingdings" panose="05000000000000000000" pitchFamily="2" charset="2"/>
              <a:buChar char="q"/>
              <a:defRPr/>
            </a:pPr>
            <a:r>
              <a:rPr lang="en-US" altLang="en-US" sz="1800" b="1" dirty="0" smtClean="0"/>
              <a:t>Alta </a:t>
            </a:r>
            <a:r>
              <a:rPr lang="en-US" altLang="en-US" sz="1800" b="1" dirty="0" err="1" smtClean="0"/>
              <a:t>temperatura</a:t>
            </a:r>
            <a:r>
              <a:rPr lang="en-US" altLang="en-US" sz="1800" b="1" dirty="0" smtClean="0"/>
              <a:t> de </a:t>
            </a:r>
            <a:r>
              <a:rPr lang="en-US" altLang="en-US" sz="1800" b="1" dirty="0" err="1" smtClean="0"/>
              <a:t>los</a:t>
            </a:r>
            <a:r>
              <a:rPr lang="en-US" altLang="en-US" sz="1800" b="1" dirty="0" smtClean="0"/>
              <a:t> </a:t>
            </a:r>
            <a:r>
              <a:rPr lang="en-US" altLang="en-US" sz="1800" b="1" dirty="0" err="1" smtClean="0"/>
              <a:t>cojinetes</a:t>
            </a:r>
            <a:r>
              <a:rPr lang="en-US" altLang="en-US" sz="1800" b="1" dirty="0" smtClean="0"/>
              <a:t>.</a:t>
            </a:r>
          </a:p>
          <a:p>
            <a:pPr marL="901700" indent="-473075" algn="just">
              <a:lnSpc>
                <a:spcPct val="100000"/>
              </a:lnSpc>
              <a:spcBef>
                <a:spcPct val="0"/>
              </a:spcBef>
              <a:buFont typeface="Wingdings" panose="05000000000000000000" pitchFamily="2" charset="2"/>
              <a:buChar char="q"/>
              <a:defRPr/>
            </a:pPr>
            <a:r>
              <a:rPr lang="en-US" altLang="en-US" sz="1800" b="1" dirty="0" err="1" smtClean="0"/>
              <a:t>Vibración</a:t>
            </a:r>
            <a:r>
              <a:rPr lang="en-US" altLang="en-US" sz="1800" b="1" dirty="0" smtClean="0"/>
              <a:t> </a:t>
            </a:r>
            <a:r>
              <a:rPr lang="en-US" altLang="en-US" sz="1800" b="1" dirty="0" err="1" smtClean="0"/>
              <a:t>excesiva</a:t>
            </a:r>
            <a:r>
              <a:rPr lang="en-US" altLang="en-US" sz="1800" b="1" dirty="0" smtClean="0"/>
              <a:t>.</a:t>
            </a:r>
          </a:p>
          <a:p>
            <a:pPr algn="just">
              <a:lnSpc>
                <a:spcPct val="100000"/>
              </a:lnSpc>
              <a:spcBef>
                <a:spcPct val="0"/>
              </a:spcBef>
              <a:buFontTx/>
              <a:buNone/>
              <a:defRPr/>
            </a:pPr>
            <a:endParaRPr lang="en-US" altLang="en-US" sz="1800" dirty="0" smtClean="0"/>
          </a:p>
          <a:p>
            <a:pPr algn="just">
              <a:lnSpc>
                <a:spcPct val="100000"/>
              </a:lnSpc>
              <a:spcBef>
                <a:spcPct val="0"/>
              </a:spcBef>
              <a:buFontTx/>
              <a:buNone/>
              <a:defRPr/>
            </a:pPr>
            <a:r>
              <a:rPr lang="en-US" altLang="en-US" sz="1800" dirty="0" smtClean="0"/>
              <a:t>La </a:t>
            </a:r>
            <a:r>
              <a:rPr lang="en-US" altLang="en-US" sz="1800" dirty="0" err="1" smtClean="0"/>
              <a:t>figura</a:t>
            </a:r>
            <a:r>
              <a:rPr lang="en-US" altLang="en-US" sz="1800" dirty="0" smtClean="0"/>
              <a:t> 12.15 </a:t>
            </a:r>
            <a:r>
              <a:rPr lang="en-US" altLang="en-US" sz="1800" dirty="0" err="1" smtClean="0"/>
              <a:t>muestra</a:t>
            </a:r>
            <a:r>
              <a:rPr lang="en-US" altLang="en-US" sz="1800" dirty="0" smtClean="0"/>
              <a:t> la </a:t>
            </a:r>
            <a:r>
              <a:rPr lang="en-US" altLang="en-US" sz="1800" dirty="0" err="1" smtClean="0"/>
              <a:t>aplicación</a:t>
            </a:r>
            <a:r>
              <a:rPr lang="en-US" altLang="en-US" sz="1800" dirty="0" smtClean="0"/>
              <a:t> de las </a:t>
            </a:r>
            <a:r>
              <a:rPr lang="en-US" altLang="en-US" sz="1800" dirty="0" err="1" smtClean="0"/>
              <a:t>funciones</a:t>
            </a:r>
            <a:r>
              <a:rPr lang="en-US" altLang="en-US" sz="1800" dirty="0" smtClean="0"/>
              <a:t> </a:t>
            </a:r>
            <a:r>
              <a:rPr lang="en-US" altLang="en-US" sz="1800" dirty="0" err="1" smtClean="0"/>
              <a:t>anteriores</a:t>
            </a:r>
            <a:r>
              <a:rPr lang="en-US" altLang="en-US" sz="1800" dirty="0" smtClean="0"/>
              <a:t> a </a:t>
            </a:r>
            <a:r>
              <a:rPr lang="en-US" altLang="en-US" sz="1800" dirty="0" err="1" smtClean="0"/>
              <a:t>pequeños</a:t>
            </a:r>
            <a:r>
              <a:rPr lang="en-US" altLang="en-US" sz="1800" dirty="0" smtClean="0"/>
              <a:t> y </a:t>
            </a:r>
            <a:r>
              <a:rPr lang="en-US" altLang="en-US" sz="1800" dirty="0" err="1" smtClean="0"/>
              <a:t>grandes</a:t>
            </a:r>
            <a:r>
              <a:rPr lang="en-US" altLang="en-US" sz="1800" dirty="0" smtClean="0"/>
              <a:t> </a:t>
            </a:r>
            <a:r>
              <a:rPr lang="en-US" altLang="en-US" sz="1800" dirty="0" err="1" smtClean="0"/>
              <a:t>motores</a:t>
            </a:r>
            <a:r>
              <a:rPr lang="en-US" altLang="en-US" sz="1800" dirty="0" smtClean="0"/>
              <a:t> de </a:t>
            </a:r>
            <a:r>
              <a:rPr lang="en-US" altLang="en-US" sz="1800" dirty="0" err="1" smtClean="0"/>
              <a:t>alta</a:t>
            </a:r>
            <a:r>
              <a:rPr lang="en-US" altLang="en-US" sz="1800" dirty="0" smtClean="0"/>
              <a:t> </a:t>
            </a:r>
            <a:r>
              <a:rPr lang="en-US" altLang="en-US" sz="1800" dirty="0" err="1" smtClean="0"/>
              <a:t>tensión</a:t>
            </a:r>
            <a:r>
              <a:rPr lang="en-US" altLang="en-US" sz="1800" dirty="0" smtClean="0"/>
              <a:t>.</a:t>
            </a:r>
          </a:p>
          <a:p>
            <a:pPr algn="just">
              <a:lnSpc>
                <a:spcPct val="100000"/>
              </a:lnSpc>
              <a:spcBef>
                <a:spcPct val="0"/>
              </a:spcBef>
              <a:buFontTx/>
              <a:buNone/>
              <a:defRPr/>
            </a:pPr>
            <a:r>
              <a:rPr lang="en-US" altLang="en-US" sz="1800" dirty="0" smtClean="0"/>
              <a:t>La </a:t>
            </a:r>
            <a:r>
              <a:rPr lang="en-US" altLang="en-US" sz="1800" dirty="0" err="1" smtClean="0"/>
              <a:t>mayoría</a:t>
            </a:r>
            <a:r>
              <a:rPr lang="en-US" altLang="en-US" sz="1800" dirty="0" smtClean="0"/>
              <a:t> de </a:t>
            </a:r>
            <a:r>
              <a:rPr lang="en-US" altLang="en-US" sz="1800" dirty="0" err="1" smtClean="0"/>
              <a:t>los</a:t>
            </a:r>
            <a:r>
              <a:rPr lang="en-US" altLang="en-US" sz="1800" dirty="0" smtClean="0"/>
              <a:t> </a:t>
            </a:r>
            <a:r>
              <a:rPr lang="en-US" altLang="en-US" sz="1800" dirty="0" err="1" smtClean="0"/>
              <a:t>relés</a:t>
            </a:r>
            <a:r>
              <a:rPr lang="en-US" altLang="en-US" sz="1800" dirty="0" smtClean="0"/>
              <a:t> de motor </a:t>
            </a:r>
            <a:r>
              <a:rPr lang="en-US" altLang="en-US" sz="1800" dirty="0" err="1" smtClean="0"/>
              <a:t>electrónicos</a:t>
            </a:r>
            <a:r>
              <a:rPr lang="en-US" altLang="en-US" sz="1800" dirty="0" smtClean="0"/>
              <a:t> </a:t>
            </a:r>
            <a:r>
              <a:rPr lang="en-US" altLang="en-US" sz="1800" dirty="0" err="1" smtClean="0"/>
              <a:t>modernos</a:t>
            </a:r>
            <a:r>
              <a:rPr lang="en-US" altLang="en-US" sz="1800" dirty="0" smtClean="0"/>
              <a:t> </a:t>
            </a:r>
            <a:r>
              <a:rPr lang="en-US" altLang="en-US" sz="1800" dirty="0" err="1" smtClean="0"/>
              <a:t>están</a:t>
            </a:r>
            <a:r>
              <a:rPr lang="en-US" altLang="en-US" sz="1800" dirty="0" smtClean="0"/>
              <a:t> </a:t>
            </a:r>
            <a:r>
              <a:rPr lang="en-US" altLang="en-US" sz="1800" dirty="0" err="1" smtClean="0"/>
              <a:t>diseñados</a:t>
            </a:r>
            <a:r>
              <a:rPr lang="en-US" altLang="en-US" sz="1800" dirty="0" smtClean="0"/>
              <a:t> para </a:t>
            </a:r>
            <a:r>
              <a:rPr lang="en-US" altLang="en-US" sz="1800" dirty="0" err="1" smtClean="0"/>
              <a:t>cumplir</a:t>
            </a:r>
            <a:r>
              <a:rPr lang="en-US" altLang="en-US" sz="1800" dirty="0" smtClean="0"/>
              <a:t> con </a:t>
            </a:r>
            <a:r>
              <a:rPr lang="en-US" altLang="en-US" sz="1800" dirty="0" err="1" smtClean="0"/>
              <a:t>los</a:t>
            </a:r>
            <a:r>
              <a:rPr lang="en-US" altLang="en-US" sz="1800" dirty="0" smtClean="0"/>
              <a:t> </a:t>
            </a:r>
            <a:r>
              <a:rPr lang="en-US" altLang="en-US" sz="1800" dirty="0" err="1" smtClean="0"/>
              <a:t>requisitos</a:t>
            </a:r>
            <a:r>
              <a:rPr lang="en-US" altLang="en-US" sz="1800" dirty="0" smtClean="0"/>
              <a:t> de la IEC 60255 Parte 8. </a:t>
            </a:r>
            <a:r>
              <a:rPr lang="en-US" altLang="en-US" sz="1800" dirty="0" err="1" smtClean="0"/>
              <a:t>Esta</a:t>
            </a:r>
            <a:r>
              <a:rPr lang="en-US" altLang="en-US" sz="1800" dirty="0" smtClean="0"/>
              <a:t> </a:t>
            </a:r>
            <a:r>
              <a:rPr lang="en-US" altLang="en-US" sz="1800" dirty="0" err="1" smtClean="0"/>
              <a:t>norma</a:t>
            </a:r>
            <a:r>
              <a:rPr lang="en-US" altLang="en-US" sz="1800" dirty="0" smtClean="0"/>
              <a:t> define la </a:t>
            </a:r>
            <a:r>
              <a:rPr lang="en-US" altLang="en-US" sz="1800" dirty="0" err="1" smtClean="0"/>
              <a:t>imagen</a:t>
            </a:r>
            <a:r>
              <a:rPr lang="en-US" altLang="en-US" sz="1800" dirty="0" smtClean="0"/>
              <a:t> </a:t>
            </a:r>
            <a:r>
              <a:rPr lang="en-US" altLang="en-US" sz="1800" dirty="0" err="1" smtClean="0"/>
              <a:t>térmica</a:t>
            </a:r>
            <a:r>
              <a:rPr lang="en-US" altLang="en-US" sz="1800" dirty="0" smtClean="0"/>
              <a:t> o las </a:t>
            </a:r>
            <a:r>
              <a:rPr lang="en-US" altLang="en-US" sz="1800" dirty="0" err="1" smtClean="0"/>
              <a:t>curvas</a:t>
            </a:r>
            <a:r>
              <a:rPr lang="en-US" altLang="en-US" sz="1800" dirty="0" smtClean="0"/>
              <a:t> de </a:t>
            </a:r>
            <a:r>
              <a:rPr lang="en-US" altLang="en-US" sz="1800" dirty="0" err="1" smtClean="0"/>
              <a:t>sobrecarga</a:t>
            </a:r>
            <a:r>
              <a:rPr lang="en-US" altLang="en-US" sz="1800" dirty="0" smtClean="0"/>
              <a:t> del </a:t>
            </a:r>
            <a:r>
              <a:rPr lang="en-US" altLang="en-US" sz="1800" dirty="0" err="1" smtClean="0"/>
              <a:t>relé</a:t>
            </a:r>
            <a:r>
              <a:rPr lang="en-US" altLang="en-US" sz="1800" dirty="0" smtClean="0"/>
              <a:t>. </a:t>
            </a:r>
            <a:r>
              <a:rPr lang="en-US" altLang="en-US" sz="1800" dirty="0" err="1" smtClean="0"/>
              <a:t>Algunos</a:t>
            </a:r>
            <a:r>
              <a:rPr lang="en-US" altLang="en-US" sz="1800" dirty="0" smtClean="0"/>
              <a:t> </a:t>
            </a:r>
            <a:r>
              <a:rPr lang="en-US" altLang="en-US" sz="1800" dirty="0" err="1" smtClean="0"/>
              <a:t>relés</a:t>
            </a:r>
            <a:r>
              <a:rPr lang="en-US" altLang="en-US" sz="1800" dirty="0" smtClean="0"/>
              <a:t> de motor </a:t>
            </a:r>
            <a:r>
              <a:rPr lang="en-US" altLang="en-US" sz="1800" dirty="0" err="1" smtClean="0"/>
              <a:t>modernos</a:t>
            </a:r>
            <a:r>
              <a:rPr lang="en-US" altLang="en-US" sz="1800" dirty="0" smtClean="0"/>
              <a:t> son </a:t>
            </a:r>
            <a:r>
              <a:rPr lang="en-US" altLang="en-US" sz="1800" dirty="0" err="1" smtClean="0"/>
              <a:t>muy</a:t>
            </a:r>
            <a:r>
              <a:rPr lang="en-US" altLang="en-US" sz="1800" dirty="0" smtClean="0"/>
              <a:t> </a:t>
            </a:r>
            <a:r>
              <a:rPr lang="en-US" altLang="en-US" sz="1800" dirty="0" err="1" smtClean="0"/>
              <a:t>sofisticados</a:t>
            </a:r>
            <a:r>
              <a:rPr lang="en-US" altLang="en-US" sz="1800" dirty="0" smtClean="0"/>
              <a:t>, y </a:t>
            </a:r>
            <a:r>
              <a:rPr lang="en-US" altLang="en-US" sz="1800" dirty="0" err="1" smtClean="0"/>
              <a:t>su</a:t>
            </a:r>
            <a:r>
              <a:rPr lang="en-US" altLang="en-US" sz="1800" dirty="0" smtClean="0"/>
              <a:t> </a:t>
            </a:r>
            <a:r>
              <a:rPr lang="en-US" altLang="en-US" sz="1800" dirty="0" err="1" smtClean="0"/>
              <a:t>literatura</a:t>
            </a:r>
            <a:r>
              <a:rPr lang="en-US" altLang="en-US" sz="1800" dirty="0" smtClean="0"/>
              <a:t> </a:t>
            </a:r>
            <a:r>
              <a:rPr lang="en-US" altLang="en-US" sz="1800" dirty="0" err="1" smtClean="0"/>
              <a:t>debe</a:t>
            </a:r>
            <a:r>
              <a:rPr lang="en-US" altLang="en-US" sz="1800" dirty="0" smtClean="0"/>
              <a:t> </a:t>
            </a:r>
            <a:r>
              <a:rPr lang="en-US" altLang="en-US" sz="1800" dirty="0" err="1" smtClean="0"/>
              <a:t>estudiarse</a:t>
            </a:r>
            <a:r>
              <a:rPr lang="en-US" altLang="en-US" sz="1800" dirty="0" smtClean="0"/>
              <a:t> </a:t>
            </a:r>
            <a:r>
              <a:rPr lang="en-US" altLang="en-US" sz="1800" dirty="0" err="1" smtClean="0"/>
              <a:t>cuidadosamente</a:t>
            </a:r>
            <a:r>
              <a:rPr lang="en-US" altLang="en-US" sz="1800" dirty="0" smtClean="0"/>
              <a:t> para </a:t>
            </a:r>
            <a:r>
              <a:rPr lang="en-US" altLang="en-US" sz="1800" dirty="0" err="1" smtClean="0"/>
              <a:t>garantizar</a:t>
            </a:r>
            <a:r>
              <a:rPr lang="en-US" altLang="en-US" sz="1800" dirty="0" smtClean="0"/>
              <a:t> que el </a:t>
            </a:r>
            <a:r>
              <a:rPr lang="en-US" altLang="en-US" sz="1800" dirty="0" err="1" smtClean="0"/>
              <a:t>relé</a:t>
            </a:r>
            <a:r>
              <a:rPr lang="en-US" altLang="en-US" sz="1800" dirty="0" smtClean="0"/>
              <a:t> </a:t>
            </a:r>
            <a:r>
              <a:rPr lang="en-US" altLang="en-US" sz="1800" dirty="0" err="1" smtClean="0"/>
              <a:t>elegido</a:t>
            </a:r>
            <a:r>
              <a:rPr lang="en-US" altLang="en-US" sz="1800" dirty="0" smtClean="0"/>
              <a:t> </a:t>
            </a:r>
            <a:r>
              <a:rPr lang="en-US" altLang="en-US" sz="1800" dirty="0" err="1" smtClean="0"/>
              <a:t>satisfaga</a:t>
            </a:r>
            <a:r>
              <a:rPr lang="en-US" altLang="en-US" sz="1800" dirty="0" smtClean="0"/>
              <a:t> </a:t>
            </a:r>
            <a:r>
              <a:rPr lang="en-US" altLang="en-US" sz="1800" dirty="0" err="1" smtClean="0"/>
              <a:t>plenamente</a:t>
            </a:r>
            <a:r>
              <a:rPr lang="en-US" altLang="en-US" sz="1800" dirty="0" smtClean="0"/>
              <a:t> las </a:t>
            </a:r>
            <a:r>
              <a:rPr lang="en-US" altLang="en-US" sz="1800" dirty="0" err="1" smtClean="0"/>
              <a:t>características</a:t>
            </a:r>
            <a:r>
              <a:rPr lang="en-US" altLang="en-US" sz="1800" dirty="0" smtClean="0"/>
              <a:t> del motor. No </a:t>
            </a:r>
            <a:r>
              <a:rPr lang="en-US" altLang="en-US" sz="1800" dirty="0" err="1" smtClean="0"/>
              <a:t>todos</a:t>
            </a:r>
            <a:r>
              <a:rPr lang="en-US" altLang="en-US" sz="1800" dirty="0" smtClean="0"/>
              <a:t> </a:t>
            </a:r>
            <a:r>
              <a:rPr lang="en-US" altLang="en-US" sz="1800" dirty="0" err="1" smtClean="0"/>
              <a:t>los</a:t>
            </a:r>
            <a:r>
              <a:rPr lang="en-US" altLang="en-US" sz="1800" dirty="0" smtClean="0"/>
              <a:t> </a:t>
            </a:r>
            <a:r>
              <a:rPr lang="en-US" altLang="en-US" sz="1800" dirty="0" err="1" smtClean="0"/>
              <a:t>fabricantes</a:t>
            </a:r>
            <a:r>
              <a:rPr lang="en-US" altLang="en-US" sz="1800" dirty="0" smtClean="0"/>
              <a:t> </a:t>
            </a:r>
            <a:r>
              <a:rPr lang="en-US" altLang="en-US" sz="1800" dirty="0" err="1" smtClean="0"/>
              <a:t>utilizan</a:t>
            </a:r>
            <a:r>
              <a:rPr lang="en-US" altLang="en-US" sz="1800" dirty="0" smtClean="0"/>
              <a:t> el </a:t>
            </a:r>
            <a:r>
              <a:rPr lang="en-US" altLang="en-US" sz="1800" dirty="0" err="1" smtClean="0"/>
              <a:t>misma</a:t>
            </a:r>
            <a:r>
              <a:rPr lang="en-US" altLang="en-US" sz="1800" dirty="0" smtClean="0"/>
              <a:t> </a:t>
            </a:r>
            <a:r>
              <a:rPr lang="en-US" altLang="en-US" sz="1800" dirty="0" err="1" smtClean="0"/>
              <a:t>terminología</a:t>
            </a:r>
            <a:r>
              <a:rPr lang="en-US" altLang="en-US" sz="1800" dirty="0" smtClean="0"/>
              <a:t> para </a:t>
            </a:r>
            <a:r>
              <a:rPr lang="en-US" altLang="en-US" sz="1800" dirty="0" err="1" smtClean="0"/>
              <a:t>describir</a:t>
            </a:r>
            <a:r>
              <a:rPr lang="en-US" altLang="en-US" sz="1800" dirty="0" smtClean="0"/>
              <a:t> las </a:t>
            </a:r>
            <a:r>
              <a:rPr lang="en-US" altLang="en-US" sz="1800" dirty="0" err="1" smtClean="0"/>
              <a:t>funciones</a:t>
            </a:r>
            <a:r>
              <a:rPr lang="en-US" altLang="en-US" sz="1800" dirty="0" smtClean="0"/>
              <a:t> de </a:t>
            </a:r>
            <a:r>
              <a:rPr lang="en-US" altLang="en-US" sz="1800" dirty="0" err="1" smtClean="0"/>
              <a:t>sus</a:t>
            </a:r>
            <a:r>
              <a:rPr lang="en-US" altLang="en-US" sz="1800" dirty="0" smtClean="0"/>
              <a:t> </a:t>
            </a:r>
            <a:r>
              <a:rPr lang="en-US" altLang="en-US" sz="1800" dirty="0" err="1" smtClean="0"/>
              <a:t>relés</a:t>
            </a:r>
            <a:r>
              <a:rPr lang="en-US" altLang="en-US" sz="1800" dirty="0" smtClean="0"/>
              <a:t>. </a:t>
            </a:r>
            <a:r>
              <a:rPr lang="en-US" altLang="en-US" sz="1800" dirty="0" err="1" smtClean="0"/>
              <a:t>Esto</a:t>
            </a:r>
            <a:r>
              <a:rPr lang="en-US" altLang="en-US" sz="1800" dirty="0" smtClean="0"/>
              <a:t> </a:t>
            </a:r>
            <a:r>
              <a:rPr lang="en-US" altLang="en-US" sz="1800" dirty="0" err="1" smtClean="0"/>
              <a:t>hace</a:t>
            </a:r>
            <a:r>
              <a:rPr lang="en-US" altLang="en-US" sz="1800" dirty="0" smtClean="0"/>
              <a:t> que el </a:t>
            </a:r>
            <a:r>
              <a:rPr lang="en-US" altLang="en-US" sz="1800" dirty="0" err="1" smtClean="0"/>
              <a:t>proceso</a:t>
            </a:r>
            <a:r>
              <a:rPr lang="en-US" altLang="en-US" sz="1800" dirty="0" smtClean="0"/>
              <a:t> de </a:t>
            </a:r>
            <a:r>
              <a:rPr lang="en-US" altLang="en-US" sz="1800" dirty="0" err="1" smtClean="0"/>
              <a:t>comparación</a:t>
            </a:r>
            <a:r>
              <a:rPr lang="en-US" altLang="en-US" sz="1800" dirty="0" smtClean="0"/>
              <a:t> de las </a:t>
            </a:r>
            <a:r>
              <a:rPr lang="en-US" altLang="en-US" sz="1800" dirty="0" err="1" smtClean="0"/>
              <a:t>diferentes</a:t>
            </a:r>
            <a:r>
              <a:rPr lang="en-US" altLang="en-US" sz="1800" dirty="0" smtClean="0"/>
              <a:t> </a:t>
            </a:r>
            <a:r>
              <a:rPr lang="en-US" altLang="en-US" sz="1800" dirty="0" err="1" smtClean="0"/>
              <a:t>marcas</a:t>
            </a:r>
            <a:r>
              <a:rPr lang="en-US" altLang="en-US" sz="1800" dirty="0" smtClean="0"/>
              <a:t> y </a:t>
            </a:r>
            <a:r>
              <a:rPr lang="en-US" altLang="en-US" sz="1800" dirty="0" err="1" smtClean="0"/>
              <a:t>modelos</a:t>
            </a:r>
            <a:r>
              <a:rPr lang="en-US" altLang="en-US" sz="1800" dirty="0" smtClean="0"/>
              <a:t> de </a:t>
            </a:r>
            <a:r>
              <a:rPr lang="en-US" altLang="en-US" sz="1800" dirty="0" err="1" smtClean="0"/>
              <a:t>relés</a:t>
            </a:r>
            <a:r>
              <a:rPr lang="en-US" altLang="en-US" sz="1800" dirty="0" smtClean="0"/>
              <a:t>, </a:t>
            </a:r>
            <a:r>
              <a:rPr lang="en-US" altLang="en-US" sz="1800" dirty="0" err="1" smtClean="0"/>
              <a:t>sean</a:t>
            </a:r>
            <a:r>
              <a:rPr lang="en-US" altLang="en-US" sz="1800" dirty="0" smtClean="0"/>
              <a:t> </a:t>
            </a:r>
            <a:r>
              <a:rPr lang="en-US" altLang="en-US" sz="1800" dirty="0" err="1" smtClean="0"/>
              <a:t>algo</a:t>
            </a:r>
            <a:r>
              <a:rPr lang="en-US" altLang="en-US" sz="1800" dirty="0" smtClean="0"/>
              <a:t> </a:t>
            </a:r>
            <a:r>
              <a:rPr lang="en-US" altLang="en-US" sz="1800" dirty="0" err="1" smtClean="0"/>
              <a:t>difíciles</a:t>
            </a:r>
            <a:r>
              <a:rPr lang="en-US" altLang="en-US" sz="1800" dirty="0" smtClean="0"/>
              <a:t>. </a:t>
            </a:r>
          </a:p>
        </p:txBody>
      </p:sp>
    </p:spTree>
    <p:extLst>
      <p:ext uri="{BB962C8B-B14F-4D97-AF65-F5344CB8AC3E}">
        <p14:creationId xmlns:p14="http://schemas.microsoft.com/office/powerpoint/2010/main" val="3063591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Rectángulo 1"/>
          <p:cNvSpPr>
            <a:spLocks noChangeArrowheads="1"/>
          </p:cNvSpPr>
          <p:nvPr/>
        </p:nvSpPr>
        <p:spPr bwMode="auto">
          <a:xfrm>
            <a:off x="450850" y="6205538"/>
            <a:ext cx="11510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a:t>Figura 12.15 Dispositivos de protección para motores de alta tensión.</a:t>
            </a:r>
          </a:p>
        </p:txBody>
      </p:sp>
      <p:pic>
        <p:nvPicPr>
          <p:cNvPr id="596995"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16138" y="325438"/>
            <a:ext cx="7904162" cy="570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7560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Rectángulo 1"/>
          <p:cNvSpPr>
            <a:spLocks noChangeArrowheads="1"/>
          </p:cNvSpPr>
          <p:nvPr/>
        </p:nvSpPr>
        <p:spPr bwMode="auto">
          <a:xfrm>
            <a:off x="287338" y="279400"/>
            <a:ext cx="11512550" cy="535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a:t>12.7.1 Sobrecarga o Imagen Térmica</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Como ocurre con la mayoría de los equipos de energía eléctrica, la característica térmica se basa en una ley I²t. La ecuación para la imagen térmica dada por la IEC 60255 Parte 8 cuando el motor está frío es,</a:t>
            </a:r>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Donde </a:t>
            </a:r>
          </a:p>
          <a:p>
            <a:pPr algn="just">
              <a:lnSpc>
                <a:spcPct val="100000"/>
              </a:lnSpc>
              <a:spcBef>
                <a:spcPct val="0"/>
              </a:spcBef>
              <a:buFontTx/>
              <a:buNone/>
            </a:pPr>
            <a:r>
              <a:rPr lang="en-US" altLang="en-US" sz="1800"/>
              <a:t>I = Corriente del relé como múltiplo de la corriente nominal, pu.</a:t>
            </a:r>
          </a:p>
          <a:p>
            <a:pPr algn="just">
              <a:lnSpc>
                <a:spcPct val="100000"/>
              </a:lnSpc>
              <a:spcBef>
                <a:spcPct val="0"/>
              </a:spcBef>
              <a:buFontTx/>
              <a:buNone/>
            </a:pPr>
            <a:r>
              <a:rPr lang="en-US" altLang="en-US" sz="1800"/>
              <a:t>Io = Corriente de referencia en pu que determina la posición de la asíntota, p.ej.</a:t>
            </a:r>
          </a:p>
          <a:p>
            <a:pPr algn="just">
              <a:lnSpc>
                <a:spcPct val="100000"/>
              </a:lnSpc>
              <a:spcBef>
                <a:spcPct val="0"/>
              </a:spcBef>
              <a:buFontTx/>
              <a:buNone/>
            </a:pPr>
            <a:r>
              <a:rPr lang="en-US" altLang="en-US" sz="1800"/>
              <a:t>en tc → 10.000 s. Io tiene un valor típico entre 1.015 y 1.065.</a:t>
            </a:r>
          </a:p>
          <a:p>
            <a:pPr algn="just">
              <a:lnSpc>
                <a:spcPct val="100000"/>
              </a:lnSpc>
              <a:spcBef>
                <a:spcPct val="0"/>
              </a:spcBef>
              <a:buFontTx/>
              <a:buNone/>
            </a:pPr>
            <a:r>
              <a:rPr lang="en-US" altLang="en-US" sz="1800"/>
              <a:t>Tth = Constante de tiempo térmico en s, generalmente en minutos para un motor en particular.</a:t>
            </a:r>
          </a:p>
          <a:p>
            <a:pPr algn="just">
              <a:lnSpc>
                <a:spcPct val="100000"/>
              </a:lnSpc>
              <a:spcBef>
                <a:spcPct val="0"/>
              </a:spcBef>
              <a:buFontTx/>
              <a:buNone/>
            </a:pPr>
            <a:r>
              <a:rPr lang="en-US" altLang="en-US" sz="1800"/>
              <a:t>Nota: La ecuación solo es válida para I&gt;Io.</a:t>
            </a:r>
          </a:p>
          <a:p>
            <a:pPr algn="just">
              <a:lnSpc>
                <a:spcPct val="100000"/>
              </a:lnSpc>
              <a:spcBef>
                <a:spcPct val="0"/>
              </a:spcBef>
              <a:buFontTx/>
              <a:buNone/>
            </a:pPr>
            <a:r>
              <a:rPr lang="en-US" altLang="en-US" sz="1800"/>
              <a:t>Se utiliza una ecuación similar para la condición caliente del motor,</a:t>
            </a:r>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Donde Ip = corriente de carga del motor antes de la sobrecarga, pu. </a:t>
            </a:r>
          </a:p>
          <a:p>
            <a:pPr algn="just">
              <a:lnSpc>
                <a:spcPct val="100000"/>
              </a:lnSpc>
              <a:spcBef>
                <a:spcPct val="0"/>
              </a:spcBef>
              <a:buFontTx/>
              <a:buNone/>
            </a:pPr>
            <a:endParaRPr lang="en-US" altLang="en-US" sz="1800"/>
          </a:p>
        </p:txBody>
      </p:sp>
      <p:pic>
        <p:nvPicPr>
          <p:cNvPr id="598019"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1725" y="1493838"/>
            <a:ext cx="3495675"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8020" name="Imagen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1725" y="4265613"/>
            <a:ext cx="3495675"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37228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2" name="Rectángulo 1"/>
          <p:cNvSpPr>
            <a:spLocks noChangeArrowheads="1"/>
          </p:cNvSpPr>
          <p:nvPr/>
        </p:nvSpPr>
        <p:spPr bwMode="auto">
          <a:xfrm>
            <a:off x="287338" y="279400"/>
            <a:ext cx="115125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endParaRPr lang="en-US" altLang="en-US" sz="1800"/>
          </a:p>
          <a:p>
            <a:pPr algn="ctr">
              <a:lnSpc>
                <a:spcPct val="100000"/>
              </a:lnSpc>
              <a:spcBef>
                <a:spcPct val="0"/>
              </a:spcBef>
              <a:buFontTx/>
              <a:buNone/>
            </a:pPr>
            <a:endParaRPr lang="en-US" altLang="en-US" sz="1800" b="1"/>
          </a:p>
        </p:txBody>
      </p:sp>
      <p:pic>
        <p:nvPicPr>
          <p:cNvPr id="59904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5213" y="279400"/>
            <a:ext cx="4359275" cy="548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9044" name="Imagen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15188" y="279400"/>
            <a:ext cx="4071937" cy="548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9045" name="Rectángulo 5"/>
          <p:cNvSpPr>
            <a:spLocks noChangeArrowheads="1"/>
          </p:cNvSpPr>
          <p:nvPr/>
        </p:nvSpPr>
        <p:spPr bwMode="auto">
          <a:xfrm>
            <a:off x="379413" y="5761038"/>
            <a:ext cx="60960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a:t>Figura 12.16 Tiempo de funcionamiento de un relé de imagen térmica de motor. Se supone que el motor está funcionando a plena carga antes de que ocurra la falla.</a:t>
            </a:r>
          </a:p>
        </p:txBody>
      </p:sp>
      <p:sp>
        <p:nvSpPr>
          <p:cNvPr id="599046" name="Rectángulo 6"/>
          <p:cNvSpPr>
            <a:spLocks noChangeArrowheads="1"/>
          </p:cNvSpPr>
          <p:nvPr/>
        </p:nvSpPr>
        <p:spPr bwMode="auto">
          <a:xfrm>
            <a:off x="6718300" y="5761038"/>
            <a:ext cx="52070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a:t>Figura 12.17 Tiempo de funcionamiento de un relé de imagen térmica de motor. El efecto del motor parcialmente cargado.</a:t>
            </a:r>
          </a:p>
        </p:txBody>
      </p:sp>
    </p:spTree>
    <p:extLst>
      <p:ext uri="{BB962C8B-B14F-4D97-AF65-F5344CB8AC3E}">
        <p14:creationId xmlns:p14="http://schemas.microsoft.com/office/powerpoint/2010/main" val="2165921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Rectángulo 1"/>
          <p:cNvSpPr>
            <a:spLocks noChangeArrowheads="1"/>
          </p:cNvSpPr>
          <p:nvPr/>
        </p:nvSpPr>
        <p:spPr bwMode="auto">
          <a:xfrm>
            <a:off x="350838" y="153988"/>
            <a:ext cx="11510962"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dirty="0" err="1"/>
              <a:t>Cuando</a:t>
            </a:r>
            <a:r>
              <a:rPr lang="en-US" altLang="en-US" sz="1800" dirty="0"/>
              <a:t> las </a:t>
            </a:r>
            <a:r>
              <a:rPr lang="en-US" altLang="en-US" sz="1800" dirty="0" err="1"/>
              <a:t>funciones</a:t>
            </a:r>
            <a:r>
              <a:rPr lang="en-US" altLang="en-US" sz="1800" dirty="0"/>
              <a:t> </a:t>
            </a:r>
            <a:r>
              <a:rPr lang="en-US" altLang="en-US" sz="1800" dirty="0" err="1"/>
              <a:t>tc</a:t>
            </a:r>
            <a:r>
              <a:rPr lang="en-US" altLang="en-US" sz="1800" dirty="0"/>
              <a:t> y </a:t>
            </a:r>
            <a:r>
              <a:rPr lang="en-US" altLang="en-US" sz="1800" dirty="0" err="1"/>
              <a:t>th</a:t>
            </a:r>
            <a:r>
              <a:rPr lang="en-US" altLang="en-US" sz="1800" dirty="0"/>
              <a:t> se </a:t>
            </a:r>
            <a:r>
              <a:rPr lang="en-US" altLang="en-US" sz="1800" dirty="0" err="1"/>
              <a:t>grafican</a:t>
            </a:r>
            <a:r>
              <a:rPr lang="en-US" altLang="en-US" sz="1800" dirty="0"/>
              <a:t> con </a:t>
            </a:r>
            <a:r>
              <a:rPr lang="en-US" altLang="en-US" sz="1800" dirty="0" err="1"/>
              <a:t>escalas</a:t>
            </a:r>
            <a:r>
              <a:rPr lang="en-US" altLang="en-US" sz="1800" dirty="0"/>
              <a:t> </a:t>
            </a:r>
            <a:r>
              <a:rPr lang="en-US" altLang="en-US" sz="1800" dirty="0" err="1"/>
              <a:t>logarítmicas</a:t>
            </a:r>
            <a:r>
              <a:rPr lang="en-US" altLang="en-US" sz="1800" dirty="0"/>
              <a:t>, </a:t>
            </a:r>
            <a:r>
              <a:rPr lang="en-US" altLang="en-US" sz="1800" dirty="0" err="1"/>
              <a:t>exhiben</a:t>
            </a:r>
            <a:r>
              <a:rPr lang="en-US" altLang="en-US" sz="1800" dirty="0"/>
              <a:t> </a:t>
            </a:r>
            <a:r>
              <a:rPr lang="en-US" altLang="en-US" sz="1800" dirty="0" err="1"/>
              <a:t>una</a:t>
            </a:r>
            <a:r>
              <a:rPr lang="en-US" altLang="en-US" sz="1800" dirty="0"/>
              <a:t> </a:t>
            </a:r>
            <a:r>
              <a:rPr lang="en-US" altLang="en-US" sz="1800" dirty="0" err="1"/>
              <a:t>ligera</a:t>
            </a:r>
            <a:r>
              <a:rPr lang="en-US" altLang="en-US" sz="1800" dirty="0"/>
              <a:t> curvature </a:t>
            </a:r>
            <a:r>
              <a:rPr lang="en-US" altLang="en-US" sz="1800" dirty="0" err="1"/>
              <a:t>en</a:t>
            </a:r>
            <a:r>
              <a:rPr lang="en-US" altLang="en-US" sz="1800" dirty="0"/>
              <a:t> </a:t>
            </a:r>
            <a:r>
              <a:rPr lang="en-US" altLang="en-US" sz="1800" dirty="0" err="1"/>
              <a:t>los</a:t>
            </a:r>
            <a:r>
              <a:rPr lang="en-US" altLang="en-US" sz="1800" dirty="0"/>
              <a:t> </a:t>
            </a:r>
            <a:r>
              <a:rPr lang="en-US" altLang="en-US" sz="1800" dirty="0" err="1"/>
              <a:t>múltiplos</a:t>
            </a:r>
            <a:r>
              <a:rPr lang="en-US" altLang="en-US" sz="1800" dirty="0"/>
              <a:t> </a:t>
            </a:r>
            <a:r>
              <a:rPr lang="en-US" altLang="en-US" sz="1800" dirty="0" err="1"/>
              <a:t>más</a:t>
            </a:r>
            <a:r>
              <a:rPr lang="en-US" altLang="en-US" sz="1800" dirty="0"/>
              <a:t> altos de la </a:t>
            </a:r>
            <a:r>
              <a:rPr lang="en-US" altLang="en-US" sz="1800" dirty="0" err="1"/>
              <a:t>corriente</a:t>
            </a:r>
            <a:r>
              <a:rPr lang="en-US" altLang="en-US" sz="1800" dirty="0"/>
              <a:t> nominal. Las </a:t>
            </a:r>
            <a:r>
              <a:rPr lang="en-US" altLang="en-US" sz="1800" dirty="0" err="1"/>
              <a:t>Figuras</a:t>
            </a:r>
            <a:r>
              <a:rPr lang="en-US" altLang="en-US" sz="1800" dirty="0"/>
              <a:t> 12.16 y 12.17 </a:t>
            </a:r>
            <a:r>
              <a:rPr lang="en-US" altLang="en-US" sz="1800" dirty="0" err="1"/>
              <a:t>muestran</a:t>
            </a:r>
            <a:r>
              <a:rPr lang="en-US" altLang="en-US" sz="1800" dirty="0"/>
              <a:t> la </a:t>
            </a:r>
            <a:r>
              <a:rPr lang="en-US" altLang="en-US" sz="1800" dirty="0" err="1"/>
              <a:t>imagen</a:t>
            </a:r>
            <a:r>
              <a:rPr lang="en-US" altLang="en-US" sz="1800" dirty="0"/>
              <a:t> </a:t>
            </a:r>
            <a:r>
              <a:rPr lang="en-US" altLang="en-US" sz="1800" dirty="0" err="1"/>
              <a:t>térmica</a:t>
            </a:r>
            <a:r>
              <a:rPr lang="en-US" altLang="en-US" sz="1800" dirty="0"/>
              <a:t> y el </a:t>
            </a:r>
            <a:r>
              <a:rPr lang="en-US" altLang="en-US" sz="1800" dirty="0" err="1"/>
              <a:t>efecto</a:t>
            </a:r>
            <a:r>
              <a:rPr lang="en-US" altLang="en-US" sz="1800" dirty="0"/>
              <a:t> de la </a:t>
            </a:r>
            <a:r>
              <a:rPr lang="en-US" altLang="en-US" sz="1800" dirty="0" err="1"/>
              <a:t>corriente</a:t>
            </a:r>
            <a:r>
              <a:rPr lang="en-US" altLang="en-US" sz="1800" dirty="0"/>
              <a:t> de </a:t>
            </a:r>
            <a:r>
              <a:rPr lang="en-US" altLang="en-US" sz="1800" dirty="0" err="1"/>
              <a:t>carga</a:t>
            </a:r>
            <a:r>
              <a:rPr lang="en-US" altLang="en-US" sz="1800" dirty="0"/>
              <a:t> </a:t>
            </a:r>
            <a:r>
              <a:rPr lang="en-US" altLang="en-US" sz="1800" dirty="0" err="1"/>
              <a:t>previa</a:t>
            </a:r>
            <a:r>
              <a:rPr lang="en-US" altLang="en-US" sz="1800" dirty="0"/>
              <a:t> a la </a:t>
            </a:r>
            <a:r>
              <a:rPr lang="en-US" altLang="en-US" sz="1800" dirty="0" err="1"/>
              <a:t>falla</a:t>
            </a:r>
            <a:r>
              <a:rPr lang="en-US" altLang="en-US" sz="1800" dirty="0"/>
              <a:t>. </a:t>
            </a:r>
            <a:r>
              <a:rPr lang="en-US" altLang="en-US" sz="1800" dirty="0" err="1"/>
              <a:t>Algunos</a:t>
            </a:r>
            <a:r>
              <a:rPr lang="en-US" altLang="en-US" sz="1800" dirty="0"/>
              <a:t> </a:t>
            </a:r>
            <a:r>
              <a:rPr lang="en-US" altLang="en-US" sz="1800" dirty="0" err="1"/>
              <a:t>fabricantes</a:t>
            </a:r>
            <a:r>
              <a:rPr lang="en-US" altLang="en-US" sz="1800" dirty="0"/>
              <a:t> </a:t>
            </a:r>
            <a:r>
              <a:rPr lang="en-US" altLang="en-US" sz="1800" dirty="0" err="1"/>
              <a:t>incorporan</a:t>
            </a:r>
            <a:r>
              <a:rPr lang="en-US" altLang="en-US" sz="1800" dirty="0"/>
              <a:t> </a:t>
            </a:r>
            <a:r>
              <a:rPr lang="en-US" altLang="en-US" sz="1800" dirty="0" err="1"/>
              <a:t>una</a:t>
            </a:r>
            <a:r>
              <a:rPr lang="en-US" altLang="en-US" sz="1800" dirty="0"/>
              <a:t> </a:t>
            </a:r>
            <a:r>
              <a:rPr lang="en-US" altLang="en-US" sz="1800" dirty="0" err="1"/>
              <a:t>característica</a:t>
            </a:r>
            <a:r>
              <a:rPr lang="en-US" altLang="en-US" sz="1800" dirty="0"/>
              <a:t> </a:t>
            </a:r>
            <a:r>
              <a:rPr lang="en-US" altLang="en-US" sz="1800" dirty="0" err="1"/>
              <a:t>donde</a:t>
            </a:r>
            <a:r>
              <a:rPr lang="en-US" altLang="en-US" sz="1800" dirty="0"/>
              <a:t> </a:t>
            </a:r>
            <a:r>
              <a:rPr lang="en-US" altLang="en-US" sz="1800" dirty="0" err="1"/>
              <a:t>esta</a:t>
            </a:r>
            <a:r>
              <a:rPr lang="en-US" altLang="en-US" sz="1800" dirty="0"/>
              <a:t> </a:t>
            </a:r>
            <a:r>
              <a:rPr lang="en-US" altLang="en-US" sz="1800" dirty="0" err="1"/>
              <a:t>curvatura</a:t>
            </a:r>
            <a:r>
              <a:rPr lang="en-US" altLang="en-US" sz="1800" dirty="0"/>
              <a:t> </a:t>
            </a:r>
            <a:r>
              <a:rPr lang="en-US" altLang="en-US" sz="1800" dirty="0" err="1"/>
              <a:t>es</a:t>
            </a:r>
            <a:r>
              <a:rPr lang="en-US" altLang="en-US" sz="1800" dirty="0"/>
              <a:t> </a:t>
            </a:r>
            <a:r>
              <a:rPr lang="en-US" altLang="en-US" sz="1800" dirty="0" err="1"/>
              <a:t>eliminada</a:t>
            </a:r>
            <a:r>
              <a:rPr lang="en-US" altLang="en-US" sz="1800" dirty="0"/>
              <a:t> </a:t>
            </a:r>
            <a:r>
              <a:rPr lang="en-US" altLang="en-US" sz="1800" dirty="0" err="1"/>
              <a:t>en</a:t>
            </a:r>
            <a:r>
              <a:rPr lang="en-US" altLang="en-US" sz="1800" dirty="0"/>
              <a:t> las </a:t>
            </a:r>
            <a:r>
              <a:rPr lang="en-US" altLang="en-US" sz="1800" dirty="0" err="1"/>
              <a:t>altas</a:t>
            </a:r>
            <a:r>
              <a:rPr lang="en-US" altLang="en-US" sz="1800" dirty="0"/>
              <a:t> </a:t>
            </a:r>
            <a:r>
              <a:rPr lang="en-US" altLang="en-US" sz="1800" dirty="0" err="1"/>
              <a:t>corrientes</a:t>
            </a:r>
            <a:r>
              <a:rPr lang="en-US" altLang="en-US" sz="1800" dirty="0"/>
              <a:t>, y </a:t>
            </a:r>
            <a:r>
              <a:rPr lang="en-US" altLang="en-US" sz="1800" dirty="0" err="1"/>
              <a:t>sigue</a:t>
            </a:r>
            <a:r>
              <a:rPr lang="en-US" altLang="en-US" sz="1800" dirty="0"/>
              <a:t> </a:t>
            </a:r>
            <a:r>
              <a:rPr lang="en-US" altLang="en-US" sz="1800" dirty="0" err="1"/>
              <a:t>en</a:t>
            </a:r>
            <a:r>
              <a:rPr lang="en-US" altLang="en-US" sz="1800" dirty="0"/>
              <a:t> la </a:t>
            </a:r>
            <a:r>
              <a:rPr lang="en-US" altLang="en-US" sz="1800" dirty="0" err="1"/>
              <a:t>línea</a:t>
            </a:r>
            <a:r>
              <a:rPr lang="en-US" altLang="en-US" sz="1800" dirty="0"/>
              <a:t> recta </a:t>
            </a:r>
            <a:r>
              <a:rPr lang="en-US" altLang="en-US" sz="1800" dirty="0" err="1"/>
              <a:t>convencional</a:t>
            </a:r>
            <a:r>
              <a:rPr lang="en-US" altLang="en-US" sz="1800" dirty="0"/>
              <a:t> I²t </a:t>
            </a:r>
            <a:r>
              <a:rPr lang="en-US" altLang="en-US" sz="1800" dirty="0" err="1"/>
              <a:t>cuando</a:t>
            </a:r>
            <a:r>
              <a:rPr lang="en-US" altLang="en-US" sz="1800" dirty="0"/>
              <a:t> se </a:t>
            </a:r>
            <a:r>
              <a:rPr lang="en-US" altLang="en-US" sz="1800" dirty="0" err="1"/>
              <a:t>traza</a:t>
            </a:r>
            <a:r>
              <a:rPr lang="en-US" altLang="en-US" sz="1800" dirty="0"/>
              <a:t> </a:t>
            </a:r>
            <a:r>
              <a:rPr lang="en-US" altLang="en-US" sz="1800" dirty="0" err="1"/>
              <a:t>en</a:t>
            </a:r>
            <a:r>
              <a:rPr lang="en-US" altLang="en-US" sz="1800" dirty="0"/>
              <a:t> </a:t>
            </a:r>
            <a:r>
              <a:rPr lang="en-US" altLang="en-US" sz="1800" dirty="0" err="1"/>
              <a:t>registro</a:t>
            </a:r>
            <a:r>
              <a:rPr lang="en-US" altLang="en-US" sz="1800" dirty="0"/>
              <a:t> </a:t>
            </a:r>
            <a:r>
              <a:rPr lang="en-US" altLang="en-US" sz="1800" dirty="0" err="1"/>
              <a:t>logarítmico</a:t>
            </a:r>
            <a:r>
              <a:rPr lang="en-US" altLang="en-US" sz="1800" dirty="0"/>
              <a:t>. Para </a:t>
            </a:r>
            <a:r>
              <a:rPr lang="en-US" altLang="en-US" sz="1800" dirty="0" err="1"/>
              <a:t>una</a:t>
            </a:r>
            <a:r>
              <a:rPr lang="en-US" altLang="en-US" sz="1800" dirty="0"/>
              <a:t> </a:t>
            </a:r>
            <a:r>
              <a:rPr lang="en-US" altLang="en-US" sz="1800" dirty="0" err="1"/>
              <a:t>corriente</a:t>
            </a:r>
            <a:r>
              <a:rPr lang="en-US" altLang="en-US" sz="1800" dirty="0"/>
              <a:t> de </a:t>
            </a:r>
            <a:r>
              <a:rPr lang="en-US" altLang="en-US" sz="1800" dirty="0" err="1"/>
              <a:t>relé</a:t>
            </a:r>
            <a:r>
              <a:rPr lang="en-US" altLang="en-US" sz="1800" dirty="0"/>
              <a:t> dada, el </a:t>
            </a:r>
            <a:r>
              <a:rPr lang="en-US" altLang="en-US" sz="1800" dirty="0" err="1"/>
              <a:t>tiempo</a:t>
            </a:r>
            <a:r>
              <a:rPr lang="en-US" altLang="en-US" sz="1800" dirty="0"/>
              <a:t> </a:t>
            </a:r>
            <a:r>
              <a:rPr lang="en-US" altLang="en-US" sz="1800" dirty="0" err="1"/>
              <a:t>en</a:t>
            </a:r>
            <a:r>
              <a:rPr lang="en-US" altLang="en-US" sz="1800" dirty="0"/>
              <a:t> </a:t>
            </a:r>
            <a:r>
              <a:rPr lang="en-US" altLang="en-US" sz="1800" dirty="0" err="1"/>
              <a:t>caliente</a:t>
            </a:r>
            <a:r>
              <a:rPr lang="en-US" altLang="en-US" sz="1800" dirty="0"/>
              <a:t> </a:t>
            </a:r>
            <a:r>
              <a:rPr lang="en-US" altLang="en-US" sz="1800" dirty="0" err="1"/>
              <a:t>th</a:t>
            </a:r>
            <a:r>
              <a:rPr lang="en-US" altLang="en-US" sz="1800" dirty="0"/>
              <a:t> para un motor </a:t>
            </a:r>
            <a:r>
              <a:rPr lang="en-US" altLang="en-US" sz="1800" dirty="0" err="1"/>
              <a:t>totalmente</a:t>
            </a:r>
            <a:r>
              <a:rPr lang="en-US" altLang="en-US" sz="1800" dirty="0"/>
              <a:t> </a:t>
            </a:r>
            <a:r>
              <a:rPr lang="en-US" altLang="en-US" sz="1800" dirty="0" err="1"/>
              <a:t>precargado</a:t>
            </a:r>
            <a:r>
              <a:rPr lang="en-US" altLang="en-US" sz="1800" dirty="0"/>
              <a:t>, </a:t>
            </a:r>
            <a:r>
              <a:rPr lang="en-US" altLang="en-US" sz="1800" dirty="0" err="1"/>
              <a:t>será</a:t>
            </a:r>
            <a:r>
              <a:rPr lang="en-US" altLang="en-US" sz="1800" dirty="0"/>
              <a:t> de </a:t>
            </a:r>
            <a:r>
              <a:rPr lang="en-US" altLang="en-US" sz="1800" dirty="0" err="1"/>
              <a:t>aproximadamente</a:t>
            </a:r>
            <a:r>
              <a:rPr lang="en-US" altLang="en-US" sz="1800" dirty="0"/>
              <a:t> de un </a:t>
            </a:r>
            <a:r>
              <a:rPr lang="en-US" altLang="en-US" sz="1800" dirty="0" err="1"/>
              <a:t>sexto</a:t>
            </a:r>
            <a:r>
              <a:rPr lang="en-US" altLang="en-US" sz="1800" dirty="0"/>
              <a:t> a un </a:t>
            </a:r>
            <a:r>
              <a:rPr lang="en-US" altLang="en-US" sz="1800" dirty="0" err="1"/>
              <a:t>décimo</a:t>
            </a:r>
            <a:r>
              <a:rPr lang="en-US" altLang="en-US" sz="1800" dirty="0"/>
              <a:t> del valor de </a:t>
            </a:r>
            <a:r>
              <a:rPr lang="en-US" altLang="en-US" sz="1800" dirty="0" err="1"/>
              <a:t>tc</a:t>
            </a:r>
            <a:r>
              <a:rPr lang="en-US" altLang="en-US" sz="1800" dirty="0"/>
              <a:t>. </a:t>
            </a:r>
            <a:r>
              <a:rPr lang="en-US" altLang="en-US" sz="1800" dirty="0" err="1"/>
              <a:t>Algunos</a:t>
            </a:r>
            <a:r>
              <a:rPr lang="en-US" altLang="en-US" sz="1800" dirty="0"/>
              <a:t> </a:t>
            </a:r>
            <a:r>
              <a:rPr lang="en-US" altLang="en-US" sz="1800" dirty="0" err="1"/>
              <a:t>relés</a:t>
            </a:r>
            <a:r>
              <a:rPr lang="en-US" altLang="en-US" sz="1800" dirty="0"/>
              <a:t> </a:t>
            </a:r>
            <a:r>
              <a:rPr lang="en-US" altLang="en-US" sz="1800" dirty="0" err="1"/>
              <a:t>permiten</a:t>
            </a:r>
            <a:r>
              <a:rPr lang="en-US" altLang="en-US" sz="1800" dirty="0"/>
              <a:t> </a:t>
            </a:r>
            <a:r>
              <a:rPr lang="en-US" altLang="en-US" sz="1800" dirty="0" err="1"/>
              <a:t>preestablecer</a:t>
            </a:r>
            <a:r>
              <a:rPr lang="en-US" altLang="en-US" sz="1800" dirty="0"/>
              <a:t> </a:t>
            </a:r>
            <a:r>
              <a:rPr lang="en-US" altLang="en-US" sz="1800" dirty="0" err="1"/>
              <a:t>esta</a:t>
            </a:r>
            <a:r>
              <a:rPr lang="en-US" altLang="en-US" sz="1800" dirty="0"/>
              <a:t> </a:t>
            </a:r>
            <a:r>
              <a:rPr lang="en-US" altLang="en-US" sz="1800" dirty="0" err="1"/>
              <a:t>relación</a:t>
            </a:r>
            <a:r>
              <a:rPr lang="en-US" altLang="en-US" sz="1800" dirty="0"/>
              <a:t> </a:t>
            </a:r>
            <a:r>
              <a:rPr lang="en-US" altLang="en-US" sz="1800" dirty="0" err="1"/>
              <a:t>en</a:t>
            </a:r>
            <a:r>
              <a:rPr lang="en-US" altLang="en-US" sz="1800" dirty="0"/>
              <a:t> un </a:t>
            </a:r>
            <a:r>
              <a:rPr lang="en-US" altLang="en-US" sz="1800" dirty="0" err="1"/>
              <a:t>rango</a:t>
            </a:r>
            <a:r>
              <a:rPr lang="en-US" altLang="en-US" sz="1800" dirty="0"/>
              <a:t> </a:t>
            </a:r>
            <a:r>
              <a:rPr lang="en-US" altLang="en-US" sz="1800" dirty="0" err="1"/>
              <a:t>más</a:t>
            </a:r>
            <a:r>
              <a:rPr lang="en-US" altLang="en-US" sz="1800" dirty="0"/>
              <a:t> </a:t>
            </a:r>
            <a:r>
              <a:rPr lang="en-US" altLang="en-US" sz="1800" dirty="0" err="1"/>
              <a:t>amplio</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b="1" dirty="0"/>
              <a:t>12.7.2 </a:t>
            </a:r>
            <a:r>
              <a:rPr lang="en-US" altLang="en-US" sz="1800" b="1" dirty="0" err="1"/>
              <a:t>Sobrecorriente</a:t>
            </a:r>
            <a:r>
              <a:rPr lang="en-US" altLang="en-US" sz="1800" b="1" dirty="0"/>
              <a:t> </a:t>
            </a:r>
            <a:r>
              <a:rPr lang="en-US" altLang="en-US" sz="1800" b="1" dirty="0" err="1"/>
              <a:t>instantánea</a:t>
            </a:r>
            <a:r>
              <a:rPr lang="en-US" altLang="en-US" sz="1800" b="1" dirty="0"/>
              <a:t> o de </a:t>
            </a:r>
            <a:r>
              <a:rPr lang="en-US" altLang="en-US" sz="1800" b="1" dirty="0" err="1"/>
              <a:t>ajuste</a:t>
            </a:r>
            <a:r>
              <a:rPr lang="en-US" altLang="en-US" sz="1800" b="1" dirty="0"/>
              <a:t> alto</a:t>
            </a:r>
          </a:p>
          <a:p>
            <a:pPr algn="just">
              <a:lnSpc>
                <a:spcPct val="100000"/>
              </a:lnSpc>
              <a:spcBef>
                <a:spcPct val="0"/>
              </a:spcBef>
              <a:buFontTx/>
              <a:buNone/>
            </a:pPr>
            <a:endParaRPr lang="en-US" altLang="en-US" sz="1800" dirty="0"/>
          </a:p>
          <a:p>
            <a:pPr algn="just">
              <a:lnSpc>
                <a:spcPct val="100000"/>
              </a:lnSpc>
              <a:spcBef>
                <a:spcPct val="0"/>
              </a:spcBef>
              <a:buFont typeface="Arial" panose="020B0604020202020204" pitchFamily="34" charset="0"/>
              <a:buNone/>
            </a:pPr>
            <a:r>
              <a:rPr lang="en-US" altLang="en-US" sz="1800" dirty="0"/>
              <a:t>Para </a:t>
            </a:r>
            <a:r>
              <a:rPr lang="en-US" altLang="en-US" sz="1800" dirty="0" err="1"/>
              <a:t>proteger</a:t>
            </a:r>
            <a:r>
              <a:rPr lang="en-US" altLang="en-US" sz="1800" dirty="0"/>
              <a:t> contra </a:t>
            </a:r>
            <a:r>
              <a:rPr lang="en-US" altLang="en-US" sz="1800" dirty="0" err="1"/>
              <a:t>fallas</a:t>
            </a:r>
            <a:r>
              <a:rPr lang="en-US" altLang="en-US" sz="1800" dirty="0"/>
              <a:t> </a:t>
            </a:r>
            <a:r>
              <a:rPr lang="en-US" altLang="en-US" sz="1800" dirty="0" err="1"/>
              <a:t>prolongadas</a:t>
            </a:r>
            <a:r>
              <a:rPr lang="en-US" altLang="en-US" sz="1800" dirty="0"/>
              <a:t> </a:t>
            </a:r>
            <a:r>
              <a:rPr lang="en-US" altLang="en-US" sz="1800" dirty="0" err="1"/>
              <a:t>en</a:t>
            </a:r>
            <a:r>
              <a:rPr lang="en-US" altLang="en-US" sz="1800" dirty="0"/>
              <a:t> el </a:t>
            </a:r>
            <a:r>
              <a:rPr lang="en-US" altLang="en-US" sz="1800" dirty="0" err="1"/>
              <a:t>devanado</a:t>
            </a:r>
            <a:r>
              <a:rPr lang="en-US" altLang="en-US" sz="1800" dirty="0"/>
              <a:t> o </a:t>
            </a:r>
            <a:r>
              <a:rPr lang="en-US" altLang="en-US" sz="1800" dirty="0" err="1"/>
              <a:t>en</a:t>
            </a:r>
            <a:r>
              <a:rPr lang="en-US" altLang="en-US" sz="1800" dirty="0"/>
              <a:t> la </a:t>
            </a:r>
            <a:r>
              <a:rPr lang="en-US" altLang="en-US" sz="1800" dirty="0" err="1"/>
              <a:t>caja</a:t>
            </a:r>
            <a:r>
              <a:rPr lang="en-US" altLang="en-US" sz="1800" dirty="0"/>
              <a:t> de </a:t>
            </a:r>
            <a:r>
              <a:rPr lang="en-US" altLang="en-US" sz="1800" dirty="0" err="1"/>
              <a:t>terminales</a:t>
            </a:r>
            <a:r>
              <a:rPr lang="en-US" altLang="en-US" sz="1800" dirty="0"/>
              <a:t>, </a:t>
            </a:r>
            <a:r>
              <a:rPr lang="en-US" altLang="en-US" sz="1800" dirty="0" err="1"/>
              <a:t>es</a:t>
            </a:r>
            <a:r>
              <a:rPr lang="en-US" altLang="en-US" sz="1800" dirty="0"/>
              <a:t> </a:t>
            </a:r>
            <a:r>
              <a:rPr lang="en-US" altLang="en-US" sz="1800" dirty="0" err="1"/>
              <a:t>práctica</a:t>
            </a:r>
            <a:r>
              <a:rPr lang="en-US" altLang="en-US" sz="1800" dirty="0"/>
              <a:t> habitual </a:t>
            </a:r>
            <a:r>
              <a:rPr lang="en-US" altLang="en-US" sz="1800" dirty="0" err="1"/>
              <a:t>incluir</a:t>
            </a:r>
            <a:r>
              <a:rPr lang="en-US" altLang="en-US" sz="1800" dirty="0"/>
              <a:t> </a:t>
            </a:r>
            <a:r>
              <a:rPr lang="en-US" altLang="en-US" sz="1800" dirty="0" err="1"/>
              <a:t>una</a:t>
            </a:r>
            <a:r>
              <a:rPr lang="en-US" altLang="en-US" sz="1800" dirty="0"/>
              <a:t> </a:t>
            </a:r>
            <a:r>
              <a:rPr lang="en-US" altLang="en-US" sz="1800" dirty="0" err="1"/>
              <a:t>función</a:t>
            </a:r>
            <a:r>
              <a:rPr lang="en-US" altLang="en-US" sz="1800" dirty="0"/>
              <a:t> de </a:t>
            </a:r>
            <a:r>
              <a:rPr lang="en-US" altLang="en-US" sz="1800" dirty="0" err="1"/>
              <a:t>disparo</a:t>
            </a:r>
            <a:r>
              <a:rPr lang="en-US" altLang="en-US" sz="1800" dirty="0"/>
              <a:t> </a:t>
            </a:r>
            <a:r>
              <a:rPr lang="en-US" altLang="en-US" sz="1800" dirty="0" err="1"/>
              <a:t>instantáneo</a:t>
            </a:r>
            <a:r>
              <a:rPr lang="en-US" altLang="en-US" sz="1800" dirty="0"/>
              <a:t>. El </a:t>
            </a:r>
            <a:r>
              <a:rPr lang="en-US" altLang="en-US" sz="1800" dirty="0" err="1"/>
              <a:t>rango</a:t>
            </a:r>
            <a:r>
              <a:rPr lang="en-US" altLang="en-US" sz="1800" dirty="0"/>
              <a:t> de la </a:t>
            </a:r>
            <a:r>
              <a:rPr lang="en-US" altLang="en-US" sz="1800" dirty="0" err="1"/>
              <a:t>configuración</a:t>
            </a:r>
            <a:r>
              <a:rPr lang="en-US" altLang="en-US" sz="1800" dirty="0"/>
              <a:t> </a:t>
            </a:r>
            <a:r>
              <a:rPr lang="en-US" altLang="en-US" sz="1800" dirty="0" err="1"/>
              <a:t>es</a:t>
            </a:r>
            <a:r>
              <a:rPr lang="en-US" altLang="en-US" sz="1800" dirty="0"/>
              <a:t> </a:t>
            </a:r>
            <a:r>
              <a:rPr lang="en-US" altLang="en-US" sz="1800" dirty="0" err="1"/>
              <a:t>típicamente</a:t>
            </a:r>
            <a:r>
              <a:rPr lang="en-US" altLang="en-US" sz="1800" dirty="0"/>
              <a:t> de 3 a 10 </a:t>
            </a:r>
            <a:r>
              <a:rPr lang="en-US" altLang="en-US" sz="1800" dirty="0" err="1"/>
              <a:t>veces</a:t>
            </a:r>
            <a:r>
              <a:rPr lang="en-US" altLang="en-US" sz="1800" dirty="0"/>
              <a:t> la </a:t>
            </a:r>
            <a:r>
              <a:rPr lang="en-US" altLang="en-US" sz="1800" dirty="0" err="1"/>
              <a:t>corriente</a:t>
            </a:r>
            <a:r>
              <a:rPr lang="en-US" altLang="en-US" sz="1800" dirty="0"/>
              <a:t> nominal del </a:t>
            </a:r>
            <a:r>
              <a:rPr lang="en-US" altLang="en-US" sz="1800" dirty="0" err="1"/>
              <a:t>relé</a:t>
            </a:r>
            <a:r>
              <a:rPr lang="en-US" altLang="en-US" sz="1800" dirty="0"/>
              <a:t>.</a:t>
            </a:r>
          </a:p>
          <a:p>
            <a:pPr algn="just">
              <a:lnSpc>
                <a:spcPct val="100000"/>
              </a:lnSpc>
              <a:spcBef>
                <a:spcPct val="0"/>
              </a:spcBef>
              <a:buFontTx/>
              <a:buNone/>
            </a:pPr>
            <a:r>
              <a:rPr lang="en-US" altLang="en-US" sz="1800" dirty="0"/>
              <a:t>Los </a:t>
            </a:r>
            <a:r>
              <a:rPr lang="en-US" altLang="en-US" sz="1800" dirty="0" err="1"/>
              <a:t>motores</a:t>
            </a:r>
            <a:r>
              <a:rPr lang="en-US" altLang="en-US" sz="1800" dirty="0"/>
              <a:t> de </a:t>
            </a:r>
            <a:r>
              <a:rPr lang="en-US" altLang="en-US" sz="1800" dirty="0" err="1"/>
              <a:t>alta</a:t>
            </a:r>
            <a:r>
              <a:rPr lang="en-US" altLang="en-US" sz="1800" dirty="0"/>
              <a:t> </a:t>
            </a:r>
            <a:r>
              <a:rPr lang="en-US" altLang="en-US" sz="1800" dirty="0" err="1"/>
              <a:t>tensión</a:t>
            </a:r>
            <a:r>
              <a:rPr lang="en-US" altLang="en-US" sz="1800" dirty="0"/>
              <a:t> a menudo </a:t>
            </a:r>
            <a:r>
              <a:rPr lang="en-US" altLang="en-US" sz="1800" dirty="0" err="1"/>
              <a:t>están</a:t>
            </a:r>
            <a:r>
              <a:rPr lang="en-US" altLang="en-US" sz="1800" dirty="0"/>
              <a:t> </a:t>
            </a:r>
            <a:r>
              <a:rPr lang="en-US" altLang="en-US" sz="1800" dirty="0" err="1"/>
              <a:t>controlados</a:t>
            </a:r>
            <a:r>
              <a:rPr lang="en-US" altLang="en-US" sz="1800" dirty="0"/>
              <a:t> </a:t>
            </a:r>
            <a:r>
              <a:rPr lang="en-US" altLang="en-US" sz="1800" dirty="0" err="1"/>
              <a:t>por</a:t>
            </a:r>
            <a:r>
              <a:rPr lang="en-US" altLang="en-US" sz="1800" dirty="0"/>
              <a:t> un contactor (CTR </a:t>
            </a:r>
            <a:r>
              <a:rPr lang="en-US" altLang="en-US" sz="1800" dirty="0" err="1"/>
              <a:t>en</a:t>
            </a:r>
            <a:r>
              <a:rPr lang="en-US" altLang="en-US" sz="1800" dirty="0"/>
              <a:t> la </a:t>
            </a:r>
            <a:r>
              <a:rPr lang="en-US" altLang="en-US" sz="1800" dirty="0" err="1"/>
              <a:t>figura</a:t>
            </a:r>
            <a:r>
              <a:rPr lang="en-US" altLang="en-US" sz="1800" dirty="0"/>
              <a:t> 12.15) que </a:t>
            </a:r>
            <a:r>
              <a:rPr lang="en-US" altLang="en-US" sz="1800" dirty="0" err="1"/>
              <a:t>tiene</a:t>
            </a:r>
            <a:r>
              <a:rPr lang="en-US" altLang="en-US" sz="1800" dirty="0"/>
              <a:t> un fusible de </a:t>
            </a:r>
            <a:r>
              <a:rPr lang="en-US" altLang="en-US" sz="1800" dirty="0" err="1"/>
              <a:t>alta</a:t>
            </a:r>
            <a:r>
              <a:rPr lang="en-US" altLang="en-US" sz="1800" dirty="0"/>
              <a:t> </a:t>
            </a:r>
            <a:r>
              <a:rPr lang="en-US" altLang="en-US" sz="1800" dirty="0" err="1"/>
              <a:t>velocidad</a:t>
            </a:r>
            <a:r>
              <a:rPr lang="en-US" altLang="en-US" sz="1800" dirty="0"/>
              <a:t> </a:t>
            </a:r>
            <a:r>
              <a:rPr lang="en-US" altLang="en-US" sz="1800" dirty="0" err="1"/>
              <a:t>justo</a:t>
            </a:r>
            <a:r>
              <a:rPr lang="en-US" altLang="en-US" sz="1800" dirty="0"/>
              <a:t> </a:t>
            </a:r>
            <a:r>
              <a:rPr lang="en-US" altLang="en-US" sz="1800" dirty="0" err="1"/>
              <a:t>aguas</a:t>
            </a:r>
            <a:r>
              <a:rPr lang="en-US" altLang="en-US" sz="1800" dirty="0"/>
              <a:t> </a:t>
            </a:r>
            <a:r>
              <a:rPr lang="en-US" altLang="en-US" sz="1800" dirty="0" err="1"/>
              <a:t>arriba</a:t>
            </a:r>
            <a:r>
              <a:rPr lang="en-US" altLang="en-US" sz="1800" dirty="0"/>
              <a:t> y </a:t>
            </a:r>
            <a:r>
              <a:rPr lang="en-US" altLang="en-US" sz="1800" dirty="0" err="1"/>
              <a:t>montado</a:t>
            </a:r>
            <a:r>
              <a:rPr lang="en-US" altLang="en-US" sz="1800" dirty="0"/>
              <a:t> </a:t>
            </a:r>
            <a:r>
              <a:rPr lang="en-US" altLang="en-US" sz="1800" dirty="0" err="1"/>
              <a:t>en</a:t>
            </a:r>
            <a:r>
              <a:rPr lang="en-US" altLang="en-US" sz="1800" dirty="0"/>
              <a:t> el </a:t>
            </a:r>
            <a:r>
              <a:rPr lang="en-US" altLang="en-US" sz="1800" dirty="0" err="1"/>
              <a:t>mismo</a:t>
            </a:r>
            <a:r>
              <a:rPr lang="en-US" altLang="en-US" sz="1800" dirty="0"/>
              <a:t> </a:t>
            </a:r>
            <a:r>
              <a:rPr lang="en-US" altLang="en-US" sz="1800" dirty="0" err="1"/>
              <a:t>compartimento</a:t>
            </a:r>
            <a:r>
              <a:rPr lang="en-US" altLang="en-US" sz="1800" dirty="0"/>
              <a:t> del </a:t>
            </a:r>
            <a:r>
              <a:rPr lang="en-US" altLang="en-US" sz="1800" dirty="0" err="1" smtClean="0"/>
              <a:t>tablero</a:t>
            </a:r>
            <a:r>
              <a:rPr lang="en-US" altLang="en-US" sz="1800" dirty="0" smtClean="0"/>
              <a:t>. </a:t>
            </a:r>
            <a:r>
              <a:rPr lang="en-US" altLang="en-US" sz="1800" dirty="0"/>
              <a:t>El contactor </a:t>
            </a:r>
            <a:r>
              <a:rPr lang="en-US" altLang="en-US" sz="1800" dirty="0" err="1"/>
              <a:t>debe</a:t>
            </a:r>
            <a:r>
              <a:rPr lang="en-US" altLang="en-US" sz="1800" dirty="0"/>
              <a:t> </a:t>
            </a:r>
            <a:r>
              <a:rPr lang="en-US" altLang="en-US" sz="1800" dirty="0" err="1"/>
              <a:t>tener</a:t>
            </a:r>
            <a:r>
              <a:rPr lang="en-US" altLang="en-US" sz="1800" dirty="0"/>
              <a:t> </a:t>
            </a:r>
            <a:r>
              <a:rPr lang="en-US" altLang="en-US" sz="1800" dirty="0" err="1"/>
              <a:t>suficiente</a:t>
            </a:r>
            <a:r>
              <a:rPr lang="en-US" altLang="en-US" sz="1800" dirty="0"/>
              <a:t> </a:t>
            </a:r>
            <a:r>
              <a:rPr lang="en-US" altLang="en-US" sz="1800" dirty="0" err="1"/>
              <a:t>capacidad</a:t>
            </a:r>
            <a:r>
              <a:rPr lang="en-US" altLang="en-US" sz="1800" dirty="0"/>
              <a:t> I²t para </a:t>
            </a:r>
            <a:r>
              <a:rPr lang="en-US" altLang="en-US" sz="1800" dirty="0" err="1"/>
              <a:t>manejar</a:t>
            </a:r>
            <a:r>
              <a:rPr lang="en-US" altLang="en-US" sz="1800" dirty="0"/>
              <a:t> la </a:t>
            </a:r>
            <a:r>
              <a:rPr lang="en-US" altLang="en-US" sz="1800" dirty="0" err="1"/>
              <a:t>corriente</a:t>
            </a:r>
            <a:r>
              <a:rPr lang="en-US" altLang="en-US" sz="1800" dirty="0"/>
              <a:t> de </a:t>
            </a:r>
            <a:r>
              <a:rPr lang="en-US" altLang="en-US" sz="1800" dirty="0" err="1"/>
              <a:t>falla</a:t>
            </a:r>
            <a:r>
              <a:rPr lang="en-US" altLang="en-US" sz="1800" dirty="0"/>
              <a:t> de </a:t>
            </a:r>
            <a:r>
              <a:rPr lang="en-US" altLang="en-US" sz="1800" dirty="0" err="1"/>
              <a:t>paso</a:t>
            </a:r>
            <a:r>
              <a:rPr lang="en-US" altLang="en-US" sz="1800" dirty="0"/>
              <a:t> hasta que el fusible </a:t>
            </a:r>
            <a:r>
              <a:rPr lang="en-US" altLang="en-US" sz="1800" dirty="0" err="1" smtClean="0"/>
              <a:t>completo</a:t>
            </a:r>
            <a:r>
              <a:rPr lang="en-US" altLang="en-US" sz="1800" dirty="0" smtClean="0"/>
              <a:t> </a:t>
            </a:r>
            <a:r>
              <a:rPr lang="en-US" altLang="en-US" sz="1800" dirty="0" err="1"/>
              <a:t>su</a:t>
            </a:r>
            <a:r>
              <a:rPr lang="en-US" altLang="en-US" sz="1800" dirty="0"/>
              <a:t> </a:t>
            </a:r>
            <a:r>
              <a:rPr lang="en-US" altLang="en-US" sz="1800" dirty="0" err="1"/>
              <a:t>función</a:t>
            </a:r>
            <a:r>
              <a:rPr lang="en-US" altLang="en-US" sz="1800" dirty="0"/>
              <a:t>. </a:t>
            </a:r>
            <a:r>
              <a:rPr lang="en-US" altLang="en-US" sz="1800" dirty="0" err="1"/>
              <a:t>Es</a:t>
            </a:r>
            <a:r>
              <a:rPr lang="en-US" altLang="en-US" sz="1800" dirty="0"/>
              <a:t> </a:t>
            </a:r>
            <a:r>
              <a:rPr lang="en-US" altLang="en-US" sz="1800" dirty="0" err="1"/>
              <a:t>necesario</a:t>
            </a:r>
            <a:r>
              <a:rPr lang="en-US" altLang="en-US" sz="1800" dirty="0"/>
              <a:t> </a:t>
            </a:r>
            <a:r>
              <a:rPr lang="en-US" altLang="en-US" sz="1800" dirty="0" err="1"/>
              <a:t>en</a:t>
            </a:r>
            <a:r>
              <a:rPr lang="en-US" altLang="en-US" sz="1800" dirty="0"/>
              <a:t> </a:t>
            </a:r>
            <a:r>
              <a:rPr lang="en-US" altLang="en-US" sz="1800" dirty="0" err="1"/>
              <a:t>esta</a:t>
            </a:r>
            <a:r>
              <a:rPr lang="en-US" altLang="en-US" sz="1800" dirty="0"/>
              <a:t> </a:t>
            </a:r>
            <a:r>
              <a:rPr lang="en-US" altLang="en-US" sz="1800" dirty="0" err="1"/>
              <a:t>situación</a:t>
            </a:r>
            <a:r>
              <a:rPr lang="en-US" altLang="en-US" sz="1800" dirty="0"/>
              <a:t> </a:t>
            </a:r>
            <a:r>
              <a:rPr lang="en-US" altLang="en-US" sz="1800" dirty="0" err="1"/>
              <a:t>retrasar</a:t>
            </a:r>
            <a:r>
              <a:rPr lang="en-US" altLang="en-US" sz="1800" dirty="0"/>
              <a:t> la </a:t>
            </a:r>
            <a:r>
              <a:rPr lang="en-US" altLang="en-US" sz="1800" dirty="0" err="1"/>
              <a:t>apertura</a:t>
            </a:r>
            <a:r>
              <a:rPr lang="en-US" altLang="en-US" sz="1800" dirty="0"/>
              <a:t> del contactor. </a:t>
            </a:r>
            <a:r>
              <a:rPr lang="en-US" altLang="en-US" sz="1800" dirty="0" err="1"/>
              <a:t>En</a:t>
            </a:r>
            <a:r>
              <a:rPr lang="en-US" altLang="en-US" sz="1800" dirty="0"/>
              <a:t> </a:t>
            </a:r>
            <a:r>
              <a:rPr lang="en-US" altLang="en-US" sz="1800" dirty="0" err="1"/>
              <a:t>consecuencia</a:t>
            </a:r>
            <a:r>
              <a:rPr lang="en-US" altLang="en-US" sz="1800" dirty="0"/>
              <a:t>, el </a:t>
            </a:r>
            <a:r>
              <a:rPr lang="en-US" altLang="en-US" sz="1800" dirty="0" err="1"/>
              <a:t>relé</a:t>
            </a:r>
            <a:r>
              <a:rPr lang="en-US" altLang="en-US" sz="1800" dirty="0"/>
              <a:t> </a:t>
            </a:r>
            <a:r>
              <a:rPr lang="en-US" altLang="en-US" sz="1800" dirty="0" err="1"/>
              <a:t>debe</a:t>
            </a:r>
            <a:r>
              <a:rPr lang="en-US" altLang="en-US" sz="1800" dirty="0"/>
              <a:t> </a:t>
            </a:r>
            <a:r>
              <a:rPr lang="en-US" altLang="en-US" sz="1800" dirty="0" err="1"/>
              <a:t>tener</a:t>
            </a:r>
            <a:r>
              <a:rPr lang="en-US" altLang="en-US" sz="1800" dirty="0"/>
              <a:t> un </a:t>
            </a:r>
            <a:r>
              <a:rPr lang="en-US" altLang="en-US" sz="1800" dirty="0" err="1"/>
              <a:t>retardo</a:t>
            </a:r>
            <a:r>
              <a:rPr lang="en-US" altLang="en-US" sz="1800" dirty="0"/>
              <a:t> </a:t>
            </a:r>
            <a:r>
              <a:rPr lang="en-US" altLang="en-US" sz="1800" dirty="0" err="1"/>
              <a:t>ajustable</a:t>
            </a:r>
            <a:r>
              <a:rPr lang="en-US" altLang="en-US" sz="1800" dirty="0"/>
              <a:t> para </a:t>
            </a:r>
            <a:r>
              <a:rPr lang="en-US" altLang="en-US" sz="1800" dirty="0" err="1"/>
              <a:t>los</a:t>
            </a:r>
            <a:r>
              <a:rPr lang="en-US" altLang="en-US" sz="1800" dirty="0"/>
              <a:t> </a:t>
            </a:r>
            <a:r>
              <a:rPr lang="en-US" altLang="en-US" sz="1800" dirty="0" err="1"/>
              <a:t>servicios</a:t>
            </a:r>
            <a:r>
              <a:rPr lang="en-US" altLang="en-US" sz="1800" dirty="0"/>
              <a:t> del contactor o </a:t>
            </a:r>
            <a:r>
              <a:rPr lang="en-US" altLang="en-US" sz="1800" dirty="0" err="1"/>
              <a:t>puede</a:t>
            </a:r>
            <a:r>
              <a:rPr lang="en-US" altLang="en-US" sz="1800" dirty="0"/>
              <a:t> </a:t>
            </a:r>
            <a:r>
              <a:rPr lang="en-US" altLang="en-US" sz="1800" dirty="0" err="1"/>
              <a:t>enviar</a:t>
            </a:r>
            <a:r>
              <a:rPr lang="en-US" altLang="en-US" sz="1800" dirty="0"/>
              <a:t> </a:t>
            </a:r>
            <a:r>
              <a:rPr lang="en-US" altLang="en-US" sz="1800" dirty="0" err="1"/>
              <a:t>su</a:t>
            </a:r>
            <a:r>
              <a:rPr lang="en-US" altLang="en-US" sz="1800" dirty="0"/>
              <a:t> </a:t>
            </a:r>
            <a:r>
              <a:rPr lang="en-US" altLang="en-US" sz="1800" dirty="0" err="1"/>
              <a:t>señal</a:t>
            </a:r>
            <a:r>
              <a:rPr lang="en-US" altLang="en-US" sz="1800" dirty="0"/>
              <a:t> de </a:t>
            </a:r>
            <a:r>
              <a:rPr lang="en-US" altLang="en-US" sz="1800" dirty="0" err="1"/>
              <a:t>disparo</a:t>
            </a:r>
            <a:r>
              <a:rPr lang="en-US" altLang="en-US" sz="1800" dirty="0"/>
              <a:t> a un </a:t>
            </a:r>
            <a:r>
              <a:rPr lang="en-US" altLang="en-US" sz="1800" dirty="0" err="1"/>
              <a:t>temporizador</a:t>
            </a:r>
            <a:r>
              <a:rPr lang="en-US" altLang="en-US" sz="1800" dirty="0"/>
              <a:t> de </a:t>
            </a:r>
            <a:r>
              <a:rPr lang="en-US" altLang="en-US" sz="1800" dirty="0" err="1"/>
              <a:t>reinicio</a:t>
            </a:r>
            <a:r>
              <a:rPr lang="en-US" altLang="en-US" sz="1800" dirty="0"/>
              <a:t> </a:t>
            </a:r>
            <a:r>
              <a:rPr lang="en-US" altLang="en-US" sz="1800" dirty="0" err="1"/>
              <a:t>automático</a:t>
            </a:r>
            <a:r>
              <a:rPr lang="en-US" altLang="en-US" sz="1800" dirty="0"/>
              <a:t> </a:t>
            </a:r>
            <a:r>
              <a:rPr lang="en-US" altLang="en-US" sz="1800" dirty="0" err="1"/>
              <a:t>separado</a:t>
            </a:r>
            <a:r>
              <a:rPr lang="en-US" altLang="en-US" sz="1800" dirty="0"/>
              <a:t> (2). Al </a:t>
            </a:r>
            <a:r>
              <a:rPr lang="en-US" altLang="en-US" sz="1800" dirty="0" err="1"/>
              <a:t>finalizar</a:t>
            </a:r>
            <a:r>
              <a:rPr lang="en-US" altLang="en-US" sz="1800" dirty="0"/>
              <a:t> el </a:t>
            </a:r>
            <a:r>
              <a:rPr lang="en-US" altLang="en-US" sz="1800" dirty="0" err="1"/>
              <a:t>tiempo</a:t>
            </a:r>
            <a:r>
              <a:rPr lang="en-US" altLang="en-US" sz="1800" dirty="0"/>
              <a:t>, el </a:t>
            </a:r>
            <a:r>
              <a:rPr lang="en-US" altLang="en-US" sz="1800" dirty="0" err="1"/>
              <a:t>temporizador</a:t>
            </a:r>
            <a:r>
              <a:rPr lang="en-US" altLang="en-US" sz="1800" dirty="0"/>
              <a:t> </a:t>
            </a:r>
            <a:r>
              <a:rPr lang="en-US" altLang="en-US" sz="1800" dirty="0" err="1"/>
              <a:t>dispara</a:t>
            </a:r>
            <a:r>
              <a:rPr lang="en-US" altLang="en-US" sz="1800" dirty="0"/>
              <a:t> el contactor (4). El </a:t>
            </a:r>
            <a:r>
              <a:rPr lang="en-US" altLang="en-US" sz="1800" dirty="0" err="1"/>
              <a:t>mínimo</a:t>
            </a:r>
            <a:r>
              <a:rPr lang="en-US" altLang="en-US" sz="1800" dirty="0"/>
              <a:t> </a:t>
            </a:r>
            <a:r>
              <a:rPr lang="en-US" altLang="en-US" sz="1800" dirty="0" err="1"/>
              <a:t>ajuste</a:t>
            </a:r>
            <a:r>
              <a:rPr lang="en-US" altLang="en-US" sz="1800" dirty="0"/>
              <a:t> de </a:t>
            </a:r>
            <a:r>
              <a:rPr lang="en-US" altLang="en-US" sz="1800" dirty="0" err="1"/>
              <a:t>retardo</a:t>
            </a:r>
            <a:r>
              <a:rPr lang="en-US" altLang="en-US" sz="1800" dirty="0"/>
              <a:t> </a:t>
            </a:r>
            <a:r>
              <a:rPr lang="en-US" altLang="en-US" sz="1800" dirty="0" err="1"/>
              <a:t>suele</a:t>
            </a:r>
            <a:r>
              <a:rPr lang="en-US" altLang="en-US" sz="1800" dirty="0"/>
              <a:t> </a:t>
            </a:r>
            <a:r>
              <a:rPr lang="en-US" altLang="en-US" sz="1800" dirty="0" err="1"/>
              <a:t>ser</a:t>
            </a:r>
            <a:r>
              <a:rPr lang="en-US" altLang="en-US" sz="1800" dirty="0"/>
              <a:t> de 0,2 s. Se </a:t>
            </a:r>
            <a:r>
              <a:rPr lang="en-US" altLang="en-US" sz="1800" dirty="0" err="1"/>
              <a:t>debe</a:t>
            </a:r>
            <a:r>
              <a:rPr lang="en-US" altLang="en-US" sz="1800" dirty="0"/>
              <a:t> </a:t>
            </a:r>
            <a:r>
              <a:rPr lang="en-US" altLang="en-US" sz="1800" dirty="0" err="1"/>
              <a:t>tomar</a:t>
            </a:r>
            <a:r>
              <a:rPr lang="en-US" altLang="en-US" sz="1800" dirty="0"/>
              <a:t> </a:t>
            </a:r>
            <a:r>
              <a:rPr lang="en-US" altLang="en-US" sz="1800" dirty="0" err="1"/>
              <a:t>consejo</a:t>
            </a:r>
            <a:r>
              <a:rPr lang="en-US" altLang="en-US" sz="1800" dirty="0"/>
              <a:t> del </a:t>
            </a:r>
            <a:r>
              <a:rPr lang="en-US" altLang="en-US" sz="1800" dirty="0" err="1"/>
              <a:t>fabricante</a:t>
            </a:r>
            <a:r>
              <a:rPr lang="en-US" altLang="en-US" sz="1800" dirty="0"/>
              <a:t> del </a:t>
            </a:r>
            <a:r>
              <a:rPr lang="en-US" altLang="en-US" sz="1800" dirty="0" err="1"/>
              <a:t>tablero</a:t>
            </a:r>
            <a:r>
              <a:rPr lang="en-US" altLang="en-US" sz="1800" dirty="0"/>
              <a:t> para el </a:t>
            </a:r>
            <a:r>
              <a:rPr lang="en-US" altLang="en-US" sz="1800" dirty="0" err="1"/>
              <a:t>retardo</a:t>
            </a:r>
            <a:r>
              <a:rPr lang="en-US" altLang="en-US" sz="1800" dirty="0"/>
              <a:t> real a </a:t>
            </a:r>
            <a:r>
              <a:rPr lang="en-US" altLang="en-US" sz="1800" dirty="0" err="1"/>
              <a:t>usar</a:t>
            </a:r>
            <a:r>
              <a:rPr lang="en-US" altLang="en-US" sz="1800" dirty="0"/>
              <a:t> para un </a:t>
            </a:r>
            <a:r>
              <a:rPr lang="en-US" altLang="en-US" sz="1800" dirty="0" err="1"/>
              <a:t>circuito</a:t>
            </a:r>
            <a:r>
              <a:rPr lang="en-US" altLang="en-US" sz="1800" dirty="0"/>
              <a:t> de motor </a:t>
            </a:r>
            <a:r>
              <a:rPr lang="en-US" altLang="en-US" sz="1800" dirty="0" err="1"/>
              <a:t>en</a:t>
            </a:r>
            <a:r>
              <a:rPr lang="en-US" altLang="en-US" sz="1800" dirty="0"/>
              <a:t> particular. (Los </a:t>
            </a:r>
            <a:r>
              <a:rPr lang="en-US" altLang="en-US" sz="1800" dirty="0" err="1"/>
              <a:t>motores</a:t>
            </a:r>
            <a:r>
              <a:rPr lang="en-US" altLang="en-US" sz="1800" dirty="0"/>
              <a:t> de </a:t>
            </a:r>
            <a:r>
              <a:rPr lang="en-US" altLang="en-US" sz="1800" dirty="0" err="1"/>
              <a:t>baja</a:t>
            </a:r>
            <a:r>
              <a:rPr lang="en-US" altLang="en-US" sz="1800" dirty="0"/>
              <a:t> </a:t>
            </a:r>
            <a:r>
              <a:rPr lang="en-US" altLang="en-US" sz="1800" dirty="0" err="1"/>
              <a:t>tensión</a:t>
            </a:r>
            <a:r>
              <a:rPr lang="en-US" altLang="en-US" sz="1800" dirty="0"/>
              <a:t> de kW </a:t>
            </a:r>
            <a:r>
              <a:rPr lang="en-US" altLang="en-US" sz="1800" dirty="0" err="1"/>
              <a:t>pequeños</a:t>
            </a:r>
            <a:r>
              <a:rPr lang="en-US" altLang="en-US" sz="1800" dirty="0"/>
              <a:t> </a:t>
            </a:r>
            <a:r>
              <a:rPr lang="en-US" altLang="en-US" sz="1800" dirty="0" err="1"/>
              <a:t>también</a:t>
            </a:r>
            <a:r>
              <a:rPr lang="en-US" altLang="en-US" sz="1800" dirty="0"/>
              <a:t> son </a:t>
            </a:r>
            <a:r>
              <a:rPr lang="en-US" altLang="en-US" sz="1800" dirty="0" err="1"/>
              <a:t>controlados</a:t>
            </a:r>
            <a:r>
              <a:rPr lang="en-US" altLang="en-US" sz="1800" dirty="0"/>
              <a:t> </a:t>
            </a:r>
            <a:r>
              <a:rPr lang="en-US" altLang="en-US" sz="1800" dirty="0" err="1"/>
              <a:t>por</a:t>
            </a:r>
            <a:r>
              <a:rPr lang="en-US" altLang="en-US" sz="1800" dirty="0"/>
              <a:t> </a:t>
            </a:r>
            <a:r>
              <a:rPr lang="en-US" altLang="en-US" sz="1800" dirty="0" err="1"/>
              <a:t>contactores</a:t>
            </a:r>
            <a:r>
              <a:rPr lang="en-US" altLang="en-US" sz="1800" dirty="0"/>
              <a:t> y </a:t>
            </a:r>
            <a:r>
              <a:rPr lang="en-US" altLang="en-US" sz="1800" dirty="0" err="1"/>
              <a:t>es</a:t>
            </a:r>
            <a:r>
              <a:rPr lang="en-US" altLang="en-US" sz="1800" dirty="0"/>
              <a:t> </a:t>
            </a:r>
            <a:r>
              <a:rPr lang="en-US" altLang="en-US" sz="1800" dirty="0" err="1"/>
              <a:t>necesaria</a:t>
            </a:r>
            <a:r>
              <a:rPr lang="en-US" altLang="en-US" sz="1800" dirty="0"/>
              <a:t> la </a:t>
            </a:r>
            <a:r>
              <a:rPr lang="en-US" altLang="en-US" sz="1800" dirty="0" err="1"/>
              <a:t>misma</a:t>
            </a:r>
            <a:r>
              <a:rPr lang="en-US" altLang="en-US" sz="1800" dirty="0"/>
              <a:t> </a:t>
            </a:r>
            <a:r>
              <a:rPr lang="en-US" altLang="en-US" sz="1800" dirty="0" err="1"/>
              <a:t>precaución</a:t>
            </a:r>
            <a:r>
              <a:rPr lang="en-US" altLang="en-US" sz="1800" dirty="0"/>
              <a:t>.) El contactor </a:t>
            </a:r>
            <a:r>
              <a:rPr lang="en-US" altLang="en-US" sz="1800" dirty="0" err="1"/>
              <a:t>puede</a:t>
            </a:r>
            <a:r>
              <a:rPr lang="en-US" altLang="en-US" sz="1800" dirty="0"/>
              <a:t> </a:t>
            </a:r>
            <a:r>
              <a:rPr lang="en-US" altLang="en-US" sz="1800" dirty="0" err="1"/>
              <a:t>estar</a:t>
            </a:r>
            <a:r>
              <a:rPr lang="en-US" altLang="en-US" sz="1800" dirty="0"/>
              <a:t> </a:t>
            </a:r>
            <a:r>
              <a:rPr lang="en-US" altLang="en-US" sz="1800" dirty="0" err="1"/>
              <a:t>sobrecargado</a:t>
            </a:r>
            <a:r>
              <a:rPr lang="en-US" altLang="en-US" sz="1800" dirty="0"/>
              <a:t> </a:t>
            </a:r>
            <a:r>
              <a:rPr lang="en-US" altLang="en-US" sz="1800" dirty="0" err="1"/>
              <a:t>durante</a:t>
            </a:r>
            <a:r>
              <a:rPr lang="en-US" altLang="en-US" sz="1800" dirty="0"/>
              <a:t> el </a:t>
            </a:r>
            <a:r>
              <a:rPr lang="en-US" altLang="en-US" sz="1800" dirty="0" err="1"/>
              <a:t>paso</a:t>
            </a:r>
            <a:r>
              <a:rPr lang="en-US" altLang="en-US" sz="1800" dirty="0"/>
              <a:t> de la </a:t>
            </a:r>
            <a:r>
              <a:rPr lang="en-US" altLang="en-US" sz="1800" dirty="0" err="1"/>
              <a:t>corriente</a:t>
            </a:r>
            <a:r>
              <a:rPr lang="en-US" altLang="en-US" sz="1800" dirty="0"/>
              <a:t> de </a:t>
            </a:r>
            <a:r>
              <a:rPr lang="en-US" altLang="en-US" sz="1800" dirty="0" err="1"/>
              <a:t>falla</a:t>
            </a:r>
            <a:r>
              <a:rPr lang="en-US" altLang="en-US" sz="1800" dirty="0"/>
              <a:t>, y con el fin de </a:t>
            </a:r>
            <a:r>
              <a:rPr lang="en-US" altLang="en-US" sz="1800" dirty="0" err="1"/>
              <a:t>minimizar</a:t>
            </a:r>
            <a:r>
              <a:rPr lang="en-US" altLang="en-US" sz="1800" dirty="0"/>
              <a:t> el </a:t>
            </a:r>
            <a:r>
              <a:rPr lang="en-US" altLang="en-US" sz="1800" dirty="0" err="1"/>
              <a:t>estrés</a:t>
            </a:r>
            <a:r>
              <a:rPr lang="en-US" altLang="en-US" sz="1800" dirty="0" smtClean="0"/>
              <a:t>, se </a:t>
            </a:r>
            <a:r>
              <a:rPr lang="en-US" altLang="en-US" sz="1800" dirty="0" err="1"/>
              <a:t>debe</a:t>
            </a:r>
            <a:r>
              <a:rPr lang="en-US" altLang="en-US" sz="1800" dirty="0"/>
              <a:t> </a:t>
            </a:r>
            <a:r>
              <a:rPr lang="en-US" altLang="en-US" sz="1800" dirty="0" err="1"/>
              <a:t>adoptar</a:t>
            </a:r>
            <a:r>
              <a:rPr lang="en-US" altLang="en-US" sz="1800" dirty="0"/>
              <a:t> </a:t>
            </a:r>
            <a:r>
              <a:rPr lang="en-US" altLang="en-US" sz="1800" dirty="0" err="1"/>
              <a:t>los</a:t>
            </a:r>
            <a:r>
              <a:rPr lang="en-US" altLang="en-US" sz="1800" dirty="0"/>
              <a:t> </a:t>
            </a:r>
            <a:r>
              <a:rPr lang="en-US" altLang="en-US" sz="1800" dirty="0" err="1"/>
              <a:t>requisitos</a:t>
            </a:r>
            <a:r>
              <a:rPr lang="en-US" altLang="en-US" sz="1800" dirty="0"/>
              <a:t> de</a:t>
            </a:r>
          </a:p>
          <a:p>
            <a:pPr algn="just">
              <a:lnSpc>
                <a:spcPct val="100000"/>
              </a:lnSpc>
              <a:spcBef>
                <a:spcPct val="0"/>
              </a:spcBef>
              <a:buFontTx/>
              <a:buNone/>
            </a:pPr>
            <a:r>
              <a:rPr lang="en-US" altLang="en-US" sz="1800" dirty="0"/>
              <a:t>la IEC 60632 Parte 1, </a:t>
            </a:r>
            <a:r>
              <a:rPr lang="en-US" altLang="en-US" sz="1800" dirty="0" err="1"/>
              <a:t>Apéndice</a:t>
            </a:r>
            <a:r>
              <a:rPr lang="en-US" altLang="en-US" sz="1800" dirty="0"/>
              <a:t> B, </a:t>
            </a:r>
            <a:r>
              <a:rPr lang="en-US" altLang="en-US" sz="1800" dirty="0" err="1"/>
              <a:t>Tipo</a:t>
            </a:r>
            <a:r>
              <a:rPr lang="en-US" altLang="en-US" sz="1800" dirty="0"/>
              <a:t> C, al </a:t>
            </a:r>
            <a:r>
              <a:rPr lang="en-US" altLang="en-US" sz="1800" dirty="0" err="1"/>
              <a:t>especificar</a:t>
            </a:r>
            <a:r>
              <a:rPr lang="en-US" altLang="en-US" sz="1800" dirty="0"/>
              <a:t> el </a:t>
            </a:r>
            <a:r>
              <a:rPr lang="en-US" altLang="en-US" sz="1800" dirty="0" err="1"/>
              <a:t>tablero</a:t>
            </a:r>
            <a:r>
              <a:rPr lang="en-US" altLang="en-US" sz="1800" dirty="0"/>
              <a:t> de </a:t>
            </a:r>
            <a:r>
              <a:rPr lang="en-US" altLang="en-US" sz="1800" dirty="0" err="1"/>
              <a:t>fuerza</a:t>
            </a:r>
            <a:r>
              <a:rPr lang="en-US" altLang="en-US" sz="1800" dirty="0"/>
              <a:t>, </a:t>
            </a:r>
            <a:r>
              <a:rPr lang="en-US" altLang="en-US" sz="1800" dirty="0" err="1"/>
              <a:t>consultar</a:t>
            </a:r>
            <a:r>
              <a:rPr lang="en-US" altLang="en-US" sz="1800" dirty="0"/>
              <a:t> la sub-</a:t>
            </a:r>
            <a:r>
              <a:rPr lang="en-US" altLang="en-US" sz="1800" dirty="0" err="1"/>
              <a:t>apartado</a:t>
            </a:r>
            <a:r>
              <a:rPr lang="en-US" altLang="en-US" sz="1800" dirty="0"/>
              <a:t> 7.3.2.</a:t>
            </a:r>
          </a:p>
          <a:p>
            <a:pPr algn="just">
              <a:lnSpc>
                <a:spcPct val="100000"/>
              </a:lnSpc>
              <a:spcBef>
                <a:spcPct val="0"/>
              </a:spcBef>
              <a:buFontTx/>
              <a:buNone/>
            </a:pPr>
            <a:endParaRPr lang="es-ES" altLang="en-US" sz="1800" dirty="0"/>
          </a:p>
        </p:txBody>
      </p:sp>
    </p:spTree>
    <p:extLst>
      <p:ext uri="{BB962C8B-B14F-4D97-AF65-F5344CB8AC3E}">
        <p14:creationId xmlns:p14="http://schemas.microsoft.com/office/powerpoint/2010/main" val="23634287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Rectángulo 1"/>
          <p:cNvSpPr>
            <a:spLocks noChangeArrowheads="1"/>
          </p:cNvSpPr>
          <p:nvPr/>
        </p:nvSpPr>
        <p:spPr bwMode="auto">
          <a:xfrm>
            <a:off x="350838" y="153988"/>
            <a:ext cx="11510962" cy="480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a:t>12.7.3 Secuencia de fase negativa</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Al igual que con los rotores de generadores, la presencia de corrientes de secuencia de fase negativa en el rotor de un motor de inducción provoca un calentamiento perjudicial. La causa de las corrientes de secuencia de fase negative podría ser un mal funcionamiento interno o externo. Un mal funcionamiento interno puede ser una falla menor o mayor de fase a fase en los devanados del estator. Un mal funcionamiento externo podría ser una caida en una de las tensiones entrantes fase-neutro o fase-fase. El motor entonces será alimentado desde una fuente de tensión desequilibrada, y responderá creando corrientes desequilibradas en su estator y conductores del rotor.</a:t>
            </a:r>
          </a:p>
          <a:p>
            <a:pPr algn="just">
              <a:lnSpc>
                <a:spcPct val="100000"/>
              </a:lnSpc>
              <a:spcBef>
                <a:spcPct val="0"/>
              </a:spcBef>
              <a:buFontTx/>
              <a:buNone/>
            </a:pPr>
            <a:r>
              <a:rPr lang="en-US" altLang="en-US" sz="1800"/>
              <a:t>Los relés modernos incluyen una función para detectar las corrientes de secuencia de fase negativa, con configuraciones típicamente en el rango de 10% a 50% de la corriente nominal de secuencia positiva del relé. </a:t>
            </a:r>
          </a:p>
          <a:p>
            <a:pPr algn="just">
              <a:lnSpc>
                <a:spcPct val="100000"/>
              </a:lnSpc>
              <a:spcBef>
                <a:spcPct val="0"/>
              </a:spcBef>
              <a:buFontTx/>
              <a:buNone/>
            </a:pPr>
            <a:r>
              <a:rPr lang="en-US" altLang="en-US" sz="1800"/>
              <a:t>Los motores de potencia nominal alta pueden necesitar un límite inferior al 10%.</a:t>
            </a:r>
          </a:p>
          <a:p>
            <a:pPr algn="just">
              <a:lnSpc>
                <a:spcPct val="100000"/>
              </a:lnSpc>
              <a:spcBef>
                <a:spcPct val="0"/>
              </a:spcBef>
              <a:buFontTx/>
              <a:buNone/>
            </a:pPr>
            <a:r>
              <a:rPr lang="en-US" altLang="en-US" sz="1800"/>
              <a:t>Dado que el calentamiento del rotor puede deberse a una corriente de secuencia positiva excesiva, así como a la presencia de corriente de secuencia negative, se ha convertido en practica en algunos diseños de relés para combinar estas causas de calentamiento.</a:t>
            </a:r>
          </a:p>
          <a:p>
            <a:pPr algn="just">
              <a:lnSpc>
                <a:spcPct val="100000"/>
              </a:lnSpc>
              <a:spcBef>
                <a:spcPct val="0"/>
              </a:spcBef>
              <a:buFontTx/>
              <a:buNone/>
            </a:pPr>
            <a:r>
              <a:rPr lang="en-US" altLang="en-US" sz="1800"/>
              <a:t>La forma de la curva para las operaciones de corriente de secuencia de fase negativa varía con el fabricante.</a:t>
            </a:r>
          </a:p>
          <a:p>
            <a:pPr algn="just">
              <a:lnSpc>
                <a:spcPct val="100000"/>
              </a:lnSpc>
              <a:spcBef>
                <a:spcPct val="0"/>
              </a:spcBef>
              <a:buFontTx/>
              <a:buNone/>
            </a:pPr>
            <a:r>
              <a:rPr lang="en-US" altLang="en-US" sz="1800"/>
              <a:t>Algunos prefieren una I</a:t>
            </a:r>
            <a:r>
              <a:rPr lang="en-US" altLang="en-US" sz="1800">
                <a:latin typeface="Arial" panose="020B0604020202020204" pitchFamily="34" charset="0"/>
                <a:cs typeface="Arial" panose="020B0604020202020204" pitchFamily="34" charset="0"/>
              </a:rPr>
              <a:t>²</a:t>
            </a:r>
            <a:r>
              <a:rPr lang="en-US" altLang="en-US" sz="1800"/>
              <a:t> t mientras que otros una característica de tiempo inverso. Los ajustes de tiempo suelen ser en el rango de 10 a 120 s. </a:t>
            </a:r>
          </a:p>
        </p:txBody>
      </p:sp>
    </p:spTree>
    <p:extLst>
      <p:ext uri="{BB962C8B-B14F-4D97-AF65-F5344CB8AC3E}">
        <p14:creationId xmlns:p14="http://schemas.microsoft.com/office/powerpoint/2010/main" val="4062280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Rectángulo 1"/>
          <p:cNvSpPr>
            <a:spLocks noChangeArrowheads="1"/>
          </p:cNvSpPr>
          <p:nvPr/>
        </p:nvSpPr>
        <p:spPr bwMode="auto">
          <a:xfrm>
            <a:off x="325438" y="138113"/>
            <a:ext cx="11523662"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a:t>12.7.4 Falla a tierra de balance de núcleo</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Las fallas a tierra que ocurren dentro de los devanados del estator generalmente involucran las láminas de hierro. Tales fallas pueden causar un tipo considerable de daño por quemadura en el hierro y los devanados si no es limitada en magnitud por el NER o disparando rápidamente el motor. La discusión dada en la subsección 12.2.3 para generadores se aplica de la misma manera para motores de alta tensión.</a:t>
            </a:r>
          </a:p>
          <a:p>
            <a:pPr algn="just">
              <a:lnSpc>
                <a:spcPct val="100000"/>
              </a:lnSpc>
              <a:spcBef>
                <a:spcPct val="0"/>
              </a:spcBef>
              <a:buFontTx/>
              <a:buNone/>
            </a:pPr>
            <a:r>
              <a:rPr lang="en-US" altLang="en-US" sz="1800"/>
              <a:t>Por lo tanto, es necesario proporcionar un método sensible para detectar corrientes de falla a tierra. </a:t>
            </a:r>
          </a:p>
          <a:p>
            <a:pPr algn="just">
              <a:lnSpc>
                <a:spcPct val="100000"/>
              </a:lnSpc>
              <a:spcBef>
                <a:spcPct val="0"/>
              </a:spcBef>
              <a:buFontTx/>
              <a:buNone/>
            </a:pPr>
            <a:r>
              <a:rPr lang="en-US" altLang="en-US" sz="1800"/>
              <a:t>El método más común es proporcionar un transformador de corriente de balance de núcleo en el interruptor de circuito o</a:t>
            </a:r>
          </a:p>
          <a:p>
            <a:pPr algn="just">
              <a:lnSpc>
                <a:spcPct val="100000"/>
              </a:lnSpc>
              <a:spcBef>
                <a:spcPct val="0"/>
              </a:spcBef>
              <a:buFontTx/>
              <a:buNone/>
            </a:pPr>
            <a:r>
              <a:rPr lang="en-US" altLang="en-US" sz="1800"/>
              <a:t>contactor. Este transformador de corriente tiene una relación de corriente o de vueltas, que es independiente de las relaciones utilizadas por los transformadores conectados en los conductores trifásicos. Esto se debe a que debe detectarse un nivel particular de corriente, en lugar de una fracción o múltiplo de la corriente de carga del estator. </a:t>
            </a:r>
          </a:p>
          <a:p>
            <a:pPr algn="just">
              <a:lnSpc>
                <a:spcPct val="100000"/>
              </a:lnSpc>
              <a:spcBef>
                <a:spcPct val="0"/>
              </a:spcBef>
              <a:buFontTx/>
              <a:buNone/>
            </a:pPr>
            <a:r>
              <a:rPr lang="en-US" altLang="en-US" sz="1800"/>
              <a:t>El fabricante normalmente recomendará la relación del transformador del relé de balance de núcleo y la combinación. El relé será instantáneo de 50 N o de tiempo inverso 51 N, dependiendo de si el motor está controlado por un interruptor o un contactor.</a:t>
            </a:r>
          </a:p>
          <a:p>
            <a:pPr algn="just">
              <a:lnSpc>
                <a:spcPct val="100000"/>
              </a:lnSpc>
              <a:spcBef>
                <a:spcPct val="0"/>
              </a:spcBef>
              <a:buFontTx/>
              <a:buNone/>
            </a:pPr>
            <a:r>
              <a:rPr lang="en-US" altLang="en-US" sz="1800"/>
              <a:t>Un transformador de corriente de balance de núcleo funciona de manera más confiable y es más sensible que un conjunto de tres transformadores de corriente conectados en paralelo. Un sistema de tres transformadores es propenso a responder a la corriente de conexion inicial del motor. Para evitar esto, el ajuste de corriente debe ser mayor de lo que sería preferible</a:t>
            </a:r>
          </a:p>
          <a:p>
            <a:pPr algn="just">
              <a:lnSpc>
                <a:spcPct val="100000"/>
              </a:lnSpc>
              <a:spcBef>
                <a:spcPct val="0"/>
              </a:spcBef>
              <a:buFontTx/>
              <a:buNone/>
            </a:pPr>
            <a:r>
              <a:rPr lang="en-US" altLang="en-US" sz="1800"/>
              <a:t>Los rangos de configuración del relé a menudo se dan como 10% a 40% de la corriente nominal del relé con hasta 0,5 s de delay. Algunos diseños tienen rangos más amplios de configuración de tiempo y corriente.</a:t>
            </a:r>
          </a:p>
          <a:p>
            <a:pPr algn="just">
              <a:lnSpc>
                <a:spcPct val="100000"/>
              </a:lnSpc>
              <a:spcBef>
                <a:spcPct val="0"/>
              </a:spcBef>
              <a:buFontTx/>
              <a:buNone/>
            </a:pPr>
            <a:r>
              <a:rPr lang="en-US" altLang="en-US" sz="1800"/>
              <a:t>Los cables de alimentación de motor largos tienen suficiente capacitancia para requerir una corriente de carga significativa.</a:t>
            </a:r>
          </a:p>
          <a:p>
            <a:pPr algn="just">
              <a:lnSpc>
                <a:spcPct val="100000"/>
              </a:lnSpc>
              <a:spcBef>
                <a:spcPct val="0"/>
              </a:spcBef>
              <a:buFontTx/>
              <a:buNone/>
            </a:pPr>
            <a:r>
              <a:rPr lang="en-US" altLang="en-US" sz="1800"/>
              <a:t>Durante algunas condiciones de falla a tierra, el relé ve la corriente de carga y, por lo tanto, el ajuste del relé debe ser mayor que la corriente de carga. Un margen superior razonable está entre 1,5 y 2,0 veces la corriente de carga.</a:t>
            </a:r>
          </a:p>
        </p:txBody>
      </p:sp>
    </p:spTree>
    <p:extLst>
      <p:ext uri="{BB962C8B-B14F-4D97-AF65-F5344CB8AC3E}">
        <p14:creationId xmlns:p14="http://schemas.microsoft.com/office/powerpoint/2010/main" val="15416973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Rectángulo 1"/>
          <p:cNvSpPr>
            <a:spLocks noChangeArrowheads="1"/>
          </p:cNvSpPr>
          <p:nvPr/>
        </p:nvSpPr>
        <p:spPr bwMode="auto">
          <a:xfrm>
            <a:off x="325438" y="138113"/>
            <a:ext cx="11523662" cy="535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dirty="0"/>
              <a:t>12.7.5 </a:t>
            </a:r>
            <a:r>
              <a:rPr lang="en-US" altLang="en-US" sz="1800" b="1" dirty="0" err="1"/>
              <a:t>Corriente</a:t>
            </a:r>
            <a:r>
              <a:rPr lang="en-US" altLang="en-US" sz="1800" b="1" dirty="0"/>
              <a:t> </a:t>
            </a:r>
            <a:r>
              <a:rPr lang="en-US" altLang="en-US" sz="1800" b="1" dirty="0" err="1"/>
              <a:t>diferencial</a:t>
            </a:r>
            <a:r>
              <a:rPr lang="en-US" altLang="en-US" sz="1800" b="1" dirty="0"/>
              <a:t> del </a:t>
            </a:r>
            <a:r>
              <a:rPr lang="en-US" altLang="en-US" sz="1800" b="1" dirty="0" err="1"/>
              <a:t>estator</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Los </a:t>
            </a:r>
            <a:r>
              <a:rPr lang="en-US" altLang="en-US" sz="1800" dirty="0" err="1"/>
              <a:t>motores</a:t>
            </a:r>
            <a:r>
              <a:rPr lang="en-US" altLang="en-US" sz="1800" dirty="0"/>
              <a:t> de </a:t>
            </a:r>
            <a:r>
              <a:rPr lang="en-US" altLang="en-US" sz="1800" dirty="0" err="1"/>
              <a:t>alta</a:t>
            </a:r>
            <a:r>
              <a:rPr lang="en-US" altLang="en-US" sz="1800" dirty="0"/>
              <a:t> </a:t>
            </a:r>
            <a:r>
              <a:rPr lang="en-US" altLang="en-US" sz="1800" dirty="0" err="1"/>
              <a:t>tensión</a:t>
            </a:r>
            <a:r>
              <a:rPr lang="en-US" altLang="en-US" sz="1800" dirty="0"/>
              <a:t> </a:t>
            </a:r>
            <a:r>
              <a:rPr lang="en-US" altLang="en-US" sz="1800" dirty="0" err="1"/>
              <a:t>clasificados</a:t>
            </a:r>
            <a:r>
              <a:rPr lang="en-US" altLang="en-US" sz="1800" dirty="0"/>
              <a:t> </a:t>
            </a:r>
            <a:r>
              <a:rPr lang="en-US" altLang="en-US" sz="1800" dirty="0" err="1"/>
              <a:t>por</a:t>
            </a:r>
            <a:r>
              <a:rPr lang="en-US" altLang="en-US" sz="1800" dirty="0"/>
              <a:t> </a:t>
            </a:r>
            <a:r>
              <a:rPr lang="en-US" altLang="en-US" sz="1800" dirty="0" err="1"/>
              <a:t>encima</a:t>
            </a:r>
            <a:r>
              <a:rPr lang="en-US" altLang="en-US" sz="1800" dirty="0"/>
              <a:t> de un </a:t>
            </a:r>
            <a:r>
              <a:rPr lang="en-US" altLang="en-US" sz="1800" dirty="0" err="1"/>
              <a:t>rango</a:t>
            </a:r>
            <a:r>
              <a:rPr lang="en-US" altLang="en-US" sz="1800" dirty="0"/>
              <a:t> de </a:t>
            </a:r>
            <a:r>
              <a:rPr lang="en-US" altLang="en-US" sz="1800" dirty="0" err="1"/>
              <a:t>aproximadamente</a:t>
            </a:r>
            <a:r>
              <a:rPr lang="en-US" altLang="en-US" sz="1800" dirty="0"/>
              <a:t> 2 a 4 MW </a:t>
            </a:r>
            <a:r>
              <a:rPr lang="en-US" altLang="en-US" sz="1800" dirty="0" err="1"/>
              <a:t>generalmente</a:t>
            </a:r>
            <a:r>
              <a:rPr lang="en-US" altLang="en-US" sz="1800" dirty="0"/>
              <a:t> </a:t>
            </a:r>
            <a:r>
              <a:rPr lang="en-US" altLang="en-US" sz="1800" dirty="0" err="1"/>
              <a:t>están</a:t>
            </a:r>
            <a:r>
              <a:rPr lang="en-US" altLang="en-US" sz="1800" dirty="0"/>
              <a:t> </a:t>
            </a:r>
            <a:r>
              <a:rPr lang="en-US" altLang="en-US" sz="1800" dirty="0" err="1"/>
              <a:t>provistos</a:t>
            </a:r>
            <a:r>
              <a:rPr lang="en-US" altLang="en-US" sz="1800" dirty="0"/>
              <a:t> de un </a:t>
            </a:r>
            <a:r>
              <a:rPr lang="en-US" altLang="en-US" sz="1800" dirty="0" err="1"/>
              <a:t>esquema</a:t>
            </a:r>
            <a:r>
              <a:rPr lang="en-US" altLang="en-US" sz="1800" dirty="0"/>
              <a:t> de </a:t>
            </a:r>
            <a:r>
              <a:rPr lang="en-US" altLang="en-US" sz="1800" dirty="0" err="1"/>
              <a:t>protección</a:t>
            </a:r>
            <a:r>
              <a:rPr lang="en-US" altLang="en-US" sz="1800" dirty="0"/>
              <a:t> de </a:t>
            </a:r>
            <a:r>
              <a:rPr lang="en-US" altLang="en-US" sz="1800" dirty="0" err="1"/>
              <a:t>corriente</a:t>
            </a:r>
            <a:r>
              <a:rPr lang="en-US" altLang="en-US" sz="1800" dirty="0"/>
              <a:t> </a:t>
            </a:r>
            <a:r>
              <a:rPr lang="en-US" altLang="en-US" sz="1800" dirty="0" err="1"/>
              <a:t>diferencial</a:t>
            </a:r>
            <a:r>
              <a:rPr lang="en-US" altLang="en-US" sz="1800" dirty="0"/>
              <a:t> </a:t>
            </a:r>
            <a:r>
              <a:rPr lang="en-US" altLang="en-US" sz="1800" dirty="0" err="1"/>
              <a:t>Merz</a:t>
            </a:r>
            <a:r>
              <a:rPr lang="en-US" altLang="en-US" sz="1800" dirty="0"/>
              <a:t>-Price. La </a:t>
            </a:r>
            <a:r>
              <a:rPr lang="en-US" altLang="en-US" sz="1800" dirty="0" err="1"/>
              <a:t>gama</a:t>
            </a:r>
            <a:r>
              <a:rPr lang="en-US" altLang="en-US" sz="1800" dirty="0"/>
              <a:t> de </a:t>
            </a:r>
            <a:r>
              <a:rPr lang="en-US" altLang="en-US" sz="1800" dirty="0" err="1"/>
              <a:t>clasificaciones</a:t>
            </a:r>
            <a:r>
              <a:rPr lang="en-US" altLang="en-US" sz="1800" dirty="0"/>
              <a:t> de kW </a:t>
            </a:r>
            <a:r>
              <a:rPr lang="en-US" altLang="en-US" sz="1800" dirty="0" err="1"/>
              <a:t>cubre</a:t>
            </a:r>
            <a:r>
              <a:rPr lang="en-US" altLang="en-US" sz="1800" dirty="0"/>
              <a:t> </a:t>
            </a:r>
            <a:r>
              <a:rPr lang="en-US" altLang="en-US" sz="1800" dirty="0" err="1"/>
              <a:t>los</a:t>
            </a:r>
            <a:r>
              <a:rPr lang="en-US" altLang="en-US" sz="1800" dirty="0"/>
              <a:t> requisites de </a:t>
            </a:r>
            <a:r>
              <a:rPr lang="en-US" altLang="en-US" sz="1800" dirty="0" err="1"/>
              <a:t>muchas</a:t>
            </a:r>
            <a:r>
              <a:rPr lang="en-US" altLang="en-US" sz="1800" dirty="0"/>
              <a:t> </a:t>
            </a:r>
            <a:r>
              <a:rPr lang="en-US" altLang="en-US" sz="1800" dirty="0" err="1"/>
              <a:t>empresas</a:t>
            </a:r>
            <a:r>
              <a:rPr lang="en-US" altLang="en-US" sz="1800" dirty="0"/>
              <a:t> de la </a:t>
            </a:r>
            <a:r>
              <a:rPr lang="en-US" altLang="en-US" sz="1800" dirty="0" err="1"/>
              <a:t>industria</a:t>
            </a:r>
            <a:r>
              <a:rPr lang="en-US" altLang="en-US" sz="1800" dirty="0"/>
              <a:t> </a:t>
            </a:r>
            <a:r>
              <a:rPr lang="en-US" altLang="en-US" sz="1800" dirty="0" err="1"/>
              <a:t>petrolera</a:t>
            </a:r>
            <a:r>
              <a:rPr lang="en-US" altLang="en-US" sz="1800" dirty="0"/>
              <a:t>. El </a:t>
            </a:r>
            <a:r>
              <a:rPr lang="en-US" altLang="en-US" sz="1800" dirty="0" err="1"/>
              <a:t>esquema</a:t>
            </a:r>
            <a:r>
              <a:rPr lang="en-US" altLang="en-US" sz="1800" dirty="0"/>
              <a:t> de </a:t>
            </a:r>
            <a:r>
              <a:rPr lang="en-US" altLang="en-US" sz="1800" dirty="0" err="1"/>
              <a:t>protección</a:t>
            </a:r>
            <a:r>
              <a:rPr lang="en-US" altLang="en-US" sz="1800" dirty="0"/>
              <a:t> </a:t>
            </a:r>
            <a:r>
              <a:rPr lang="en-US" altLang="en-US" sz="1800" dirty="0" err="1"/>
              <a:t>es</a:t>
            </a:r>
            <a:r>
              <a:rPr lang="en-US" altLang="en-US" sz="1800" dirty="0"/>
              <a:t> </a:t>
            </a:r>
            <a:r>
              <a:rPr lang="en-US" altLang="en-US" sz="1800" dirty="0" err="1"/>
              <a:t>esencialmente</a:t>
            </a:r>
            <a:r>
              <a:rPr lang="en-US" altLang="en-US" sz="1800" dirty="0"/>
              <a:t> el </a:t>
            </a:r>
            <a:r>
              <a:rPr lang="en-US" altLang="en-US" sz="1800" dirty="0" err="1"/>
              <a:t>mismo</a:t>
            </a:r>
            <a:r>
              <a:rPr lang="en-US" altLang="en-US" sz="1800" dirty="0"/>
              <a:t> que se </a:t>
            </a:r>
            <a:r>
              <a:rPr lang="en-US" altLang="en-US" sz="1800" dirty="0" err="1"/>
              <a:t>aplica</a:t>
            </a:r>
            <a:r>
              <a:rPr lang="en-US" altLang="en-US" sz="1800" dirty="0"/>
              <a:t> a </a:t>
            </a:r>
            <a:r>
              <a:rPr lang="en-US" altLang="en-US" sz="1800" dirty="0" err="1"/>
              <a:t>generadores</a:t>
            </a:r>
            <a:r>
              <a:rPr lang="en-US" altLang="en-US" sz="1800" dirty="0"/>
              <a:t> y </a:t>
            </a:r>
            <a:r>
              <a:rPr lang="en-US" altLang="en-US" sz="1800" dirty="0" err="1"/>
              <a:t>grandes</a:t>
            </a:r>
            <a:r>
              <a:rPr lang="en-US" altLang="en-US" sz="1800" dirty="0"/>
              <a:t> </a:t>
            </a:r>
            <a:r>
              <a:rPr lang="en-US" altLang="en-US" sz="1800" dirty="0" err="1"/>
              <a:t>transformadores</a:t>
            </a:r>
            <a:r>
              <a:rPr lang="en-US" altLang="en-US" sz="1800" dirty="0"/>
              <a:t>. El </a:t>
            </a:r>
            <a:r>
              <a:rPr lang="en-US" altLang="en-US" sz="1800" dirty="0" err="1"/>
              <a:t>ajuste</a:t>
            </a:r>
            <a:r>
              <a:rPr lang="en-US" altLang="en-US" sz="1800" dirty="0"/>
              <a:t> </a:t>
            </a:r>
            <a:r>
              <a:rPr lang="en-US" altLang="en-US" sz="1800" dirty="0" err="1"/>
              <a:t>instantáneo</a:t>
            </a:r>
            <a:r>
              <a:rPr lang="en-US" altLang="en-US" sz="1800" dirty="0"/>
              <a:t> del </a:t>
            </a:r>
            <a:r>
              <a:rPr lang="en-US" altLang="en-US" sz="1800" dirty="0" err="1"/>
              <a:t>relé</a:t>
            </a:r>
            <a:r>
              <a:rPr lang="en-US" altLang="en-US" sz="1800" dirty="0"/>
              <a:t> de </a:t>
            </a:r>
            <a:r>
              <a:rPr lang="en-US" altLang="en-US" sz="1800" dirty="0" err="1"/>
              <a:t>tres</a:t>
            </a:r>
            <a:r>
              <a:rPr lang="en-US" altLang="en-US" sz="1800" dirty="0"/>
              <a:t> </a:t>
            </a:r>
            <a:r>
              <a:rPr lang="en-US" altLang="en-US" sz="1800" dirty="0" err="1"/>
              <a:t>elementos</a:t>
            </a:r>
            <a:r>
              <a:rPr lang="en-US" altLang="en-US" sz="1800" dirty="0"/>
              <a:t> (87) </a:t>
            </a:r>
            <a:r>
              <a:rPr lang="en-US" altLang="en-US" sz="1800" dirty="0" err="1"/>
              <a:t>esta</a:t>
            </a:r>
            <a:r>
              <a:rPr lang="en-US" altLang="en-US" sz="1800" dirty="0"/>
              <a:t> </a:t>
            </a:r>
            <a:r>
              <a:rPr lang="en-US" altLang="en-US" sz="1800" dirty="0" err="1"/>
              <a:t>típicamente</a:t>
            </a:r>
            <a:r>
              <a:rPr lang="en-US" altLang="en-US" sz="1800" dirty="0"/>
              <a:t> </a:t>
            </a:r>
            <a:r>
              <a:rPr lang="en-US" altLang="en-US" sz="1800" dirty="0" err="1"/>
              <a:t>en</a:t>
            </a:r>
            <a:r>
              <a:rPr lang="en-US" altLang="en-US" sz="1800" dirty="0"/>
              <a:t> el </a:t>
            </a:r>
            <a:r>
              <a:rPr lang="en-US" altLang="en-US" sz="1800" dirty="0" err="1"/>
              <a:t>rango</a:t>
            </a:r>
            <a:r>
              <a:rPr lang="en-US" altLang="en-US" sz="1800" dirty="0"/>
              <a:t> del 10 % al 40 % de la </a:t>
            </a:r>
            <a:r>
              <a:rPr lang="en-US" altLang="en-US" sz="1800" dirty="0" err="1"/>
              <a:t>corriente</a:t>
            </a:r>
            <a:r>
              <a:rPr lang="en-US" altLang="en-US" sz="1800" dirty="0"/>
              <a:t> nominal del </a:t>
            </a:r>
            <a:r>
              <a:rPr lang="en-US" altLang="en-US" sz="1800" dirty="0" err="1"/>
              <a:t>relé</a:t>
            </a:r>
            <a:r>
              <a:rPr lang="en-US" altLang="en-US" sz="1800" dirty="0"/>
              <a:t> para </a:t>
            </a:r>
            <a:r>
              <a:rPr lang="en-US" altLang="en-US" sz="1800" dirty="0" err="1"/>
              <a:t>circuitos</a:t>
            </a:r>
            <a:r>
              <a:rPr lang="en-US" altLang="en-US" sz="1800" dirty="0"/>
              <a:t> de 1 A; </a:t>
            </a:r>
            <a:r>
              <a:rPr lang="en-US" altLang="en-US" sz="1800" dirty="0" err="1"/>
              <a:t>consultar</a:t>
            </a:r>
            <a:r>
              <a:rPr lang="en-US" altLang="en-US" sz="1800" dirty="0"/>
              <a:t> </a:t>
            </a:r>
            <a:r>
              <a:rPr lang="en-US" altLang="en-US" sz="1800" dirty="0" err="1"/>
              <a:t>también</a:t>
            </a:r>
            <a:r>
              <a:rPr lang="en-US" altLang="en-US" sz="1800" dirty="0"/>
              <a:t> la </a:t>
            </a:r>
            <a:r>
              <a:rPr lang="en-US" altLang="en-US" sz="1800" dirty="0" err="1"/>
              <a:t>subsección</a:t>
            </a:r>
            <a:r>
              <a:rPr lang="en-US" altLang="en-US" sz="1800" dirty="0"/>
              <a:t> </a:t>
            </a:r>
            <a:r>
              <a:rPr lang="en-US" altLang="en-US" sz="1800" dirty="0" smtClean="0"/>
              <a:t>12.2.3 para </a:t>
            </a:r>
            <a:r>
              <a:rPr lang="en-US" altLang="en-US" sz="1800" dirty="0"/>
              <a:t>la </a:t>
            </a:r>
            <a:r>
              <a:rPr lang="en-US" altLang="en-US" sz="1800" dirty="0" err="1"/>
              <a:t>protección</a:t>
            </a:r>
            <a:r>
              <a:rPr lang="en-US" altLang="en-US" sz="1800" dirty="0"/>
              <a:t> del </a:t>
            </a:r>
            <a:r>
              <a:rPr lang="en-US" altLang="en-US" sz="1800" dirty="0" err="1"/>
              <a:t>generador</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b="1" dirty="0"/>
              <a:t>12.7.6 </a:t>
            </a:r>
            <a:r>
              <a:rPr lang="en-US" altLang="en-US" sz="1800" b="1" dirty="0" err="1"/>
              <a:t>Corriente</a:t>
            </a:r>
            <a:r>
              <a:rPr lang="en-US" altLang="en-US" sz="1800" b="1" dirty="0"/>
              <a:t> de </a:t>
            </a:r>
            <a:r>
              <a:rPr lang="en-US" altLang="en-US" sz="1800" b="1" dirty="0" err="1"/>
              <a:t>bloqueo</a:t>
            </a:r>
            <a:endParaRPr lang="en-US" altLang="en-US" sz="1800" b="1" dirty="0"/>
          </a:p>
          <a:p>
            <a:pPr algn="just">
              <a:lnSpc>
                <a:spcPct val="100000"/>
              </a:lnSpc>
              <a:spcBef>
                <a:spcPct val="0"/>
              </a:spcBef>
              <a:buFontTx/>
              <a:buNone/>
            </a:pPr>
            <a:endParaRPr lang="en-US" altLang="en-US" sz="1800" b="1" dirty="0"/>
          </a:p>
          <a:p>
            <a:pPr algn="just">
              <a:lnSpc>
                <a:spcPct val="100000"/>
              </a:lnSpc>
              <a:spcBef>
                <a:spcPct val="0"/>
              </a:spcBef>
              <a:buFontTx/>
              <a:buNone/>
            </a:pPr>
            <a:r>
              <a:rPr lang="en-US" altLang="en-US" sz="1800" dirty="0"/>
              <a:t>Si el motor no </a:t>
            </a:r>
            <a:r>
              <a:rPr lang="en-US" altLang="en-US" sz="1800" dirty="0" err="1"/>
              <a:t>alcanza</a:t>
            </a:r>
            <a:r>
              <a:rPr lang="en-US" altLang="en-US" sz="1800" dirty="0"/>
              <a:t> la </a:t>
            </a:r>
            <a:r>
              <a:rPr lang="en-US" altLang="en-US" sz="1800" dirty="0" err="1"/>
              <a:t>velocidad</a:t>
            </a:r>
            <a:r>
              <a:rPr lang="en-US" altLang="en-US" sz="1800" dirty="0"/>
              <a:t> </a:t>
            </a:r>
            <a:r>
              <a:rPr lang="en-US" altLang="en-US" sz="1800" dirty="0" err="1"/>
              <a:t>máxima</a:t>
            </a:r>
            <a:r>
              <a:rPr lang="en-US" altLang="en-US" sz="1800" dirty="0"/>
              <a:t> </a:t>
            </a:r>
            <a:r>
              <a:rPr lang="en-US" altLang="en-US" sz="1800" dirty="0" err="1"/>
              <a:t>durante</a:t>
            </a:r>
            <a:r>
              <a:rPr lang="en-US" altLang="en-US" sz="1800" dirty="0"/>
              <a:t> el </a:t>
            </a:r>
            <a:r>
              <a:rPr lang="en-US" altLang="en-US" sz="1800" dirty="0" err="1"/>
              <a:t>período</a:t>
            </a:r>
            <a:r>
              <a:rPr lang="en-US" altLang="en-US" sz="1800" dirty="0"/>
              <a:t> de </a:t>
            </a:r>
            <a:r>
              <a:rPr lang="en-US" altLang="en-US" sz="1800" dirty="0" err="1"/>
              <a:t>arranque</a:t>
            </a:r>
            <a:r>
              <a:rPr lang="en-US" altLang="en-US" sz="1800" dirty="0"/>
              <a:t> o se </a:t>
            </a:r>
            <a:r>
              <a:rPr lang="en-US" altLang="en-US" sz="1800" dirty="0" err="1"/>
              <a:t>ve</a:t>
            </a:r>
            <a:r>
              <a:rPr lang="en-US" altLang="en-US" sz="1800" dirty="0"/>
              <a:t> </a:t>
            </a:r>
            <a:r>
              <a:rPr lang="en-US" altLang="en-US" sz="1800" dirty="0" err="1"/>
              <a:t>forzado</a:t>
            </a:r>
            <a:r>
              <a:rPr lang="en-US" altLang="en-US" sz="1800" dirty="0"/>
              <a:t> a </a:t>
            </a:r>
            <a:r>
              <a:rPr lang="en-US" altLang="en-US" sz="1800" dirty="0" err="1"/>
              <a:t>funcionar</a:t>
            </a:r>
            <a:r>
              <a:rPr lang="en-US" altLang="en-US" sz="1800" dirty="0"/>
              <a:t> </a:t>
            </a:r>
            <a:r>
              <a:rPr lang="en-US" altLang="en-US" sz="1800" dirty="0" err="1"/>
              <a:t>repentinamente</a:t>
            </a:r>
            <a:r>
              <a:rPr lang="en-US" altLang="en-US" sz="1800" dirty="0"/>
              <a:t> a </a:t>
            </a:r>
            <a:r>
              <a:rPr lang="en-US" altLang="en-US" sz="1800" dirty="0" err="1"/>
              <a:t>una</a:t>
            </a:r>
            <a:r>
              <a:rPr lang="en-US" altLang="en-US" sz="1800" dirty="0"/>
              <a:t> </a:t>
            </a:r>
            <a:r>
              <a:rPr lang="en-US" altLang="en-US" sz="1800" dirty="0" err="1"/>
              <a:t>velocidad</a:t>
            </a:r>
            <a:r>
              <a:rPr lang="en-US" altLang="en-US" sz="1800" dirty="0"/>
              <a:t> </a:t>
            </a:r>
            <a:r>
              <a:rPr lang="en-US" altLang="en-US" sz="1800" dirty="0" err="1"/>
              <a:t>baja</a:t>
            </a:r>
            <a:r>
              <a:rPr lang="en-US" altLang="en-US" sz="1800" dirty="0"/>
              <a:t> o </a:t>
            </a:r>
            <a:r>
              <a:rPr lang="en-US" altLang="en-US" sz="1800" dirty="0" err="1"/>
              <a:t>nula</a:t>
            </a:r>
            <a:r>
              <a:rPr lang="en-US" altLang="en-US" sz="1800" dirty="0"/>
              <a:t>, la </a:t>
            </a:r>
            <a:r>
              <a:rPr lang="en-US" altLang="en-US" sz="1800" dirty="0" err="1"/>
              <a:t>corriente</a:t>
            </a:r>
            <a:r>
              <a:rPr lang="en-US" altLang="en-US" sz="1800" dirty="0"/>
              <a:t> del </a:t>
            </a:r>
            <a:r>
              <a:rPr lang="en-US" altLang="en-US" sz="1800" dirty="0" err="1"/>
              <a:t>estator</a:t>
            </a:r>
            <a:r>
              <a:rPr lang="en-US" altLang="en-US" sz="1800" dirty="0"/>
              <a:t> </a:t>
            </a:r>
            <a:r>
              <a:rPr lang="en-US" altLang="en-US" sz="1800" dirty="0" err="1"/>
              <a:t>estará</a:t>
            </a:r>
            <a:r>
              <a:rPr lang="en-US" altLang="en-US" sz="1800" dirty="0"/>
              <a:t> </a:t>
            </a:r>
            <a:r>
              <a:rPr lang="en-US" altLang="en-US" sz="1800" dirty="0" err="1"/>
              <a:t>en</a:t>
            </a:r>
            <a:r>
              <a:rPr lang="en-US" altLang="en-US" sz="1800" dirty="0"/>
              <a:t> </a:t>
            </a:r>
            <a:r>
              <a:rPr lang="en-US" altLang="en-US" sz="1800" dirty="0" err="1"/>
              <a:t>su</a:t>
            </a:r>
            <a:r>
              <a:rPr lang="en-US" altLang="en-US" sz="1800" dirty="0"/>
              <a:t> valor </a:t>
            </a:r>
            <a:r>
              <a:rPr lang="en-US" altLang="en-US" sz="1800" dirty="0" err="1"/>
              <a:t>inicial</a:t>
            </a:r>
            <a:r>
              <a:rPr lang="en-US" altLang="en-US" sz="1800" dirty="0"/>
              <a:t> o </a:t>
            </a:r>
            <a:r>
              <a:rPr lang="en-US" altLang="en-US" sz="1800" dirty="0" err="1"/>
              <a:t>cerca</a:t>
            </a:r>
            <a:r>
              <a:rPr lang="en-US" altLang="en-US" sz="1800" dirty="0"/>
              <a:t> de </a:t>
            </a:r>
            <a:r>
              <a:rPr lang="en-US" altLang="en-US" sz="1800" dirty="0" err="1"/>
              <a:t>él</a:t>
            </a:r>
            <a:r>
              <a:rPr lang="en-US" altLang="en-US" sz="1800" dirty="0"/>
              <a:t>. </a:t>
            </a:r>
            <a:r>
              <a:rPr lang="en-US" altLang="en-US" sz="1800" dirty="0" err="1"/>
              <a:t>Esto</a:t>
            </a:r>
            <a:r>
              <a:rPr lang="en-US" altLang="en-US" sz="1800" dirty="0"/>
              <a:t> </a:t>
            </a:r>
            <a:r>
              <a:rPr lang="en-US" altLang="en-US" sz="1800" dirty="0" err="1"/>
              <a:t>causará</a:t>
            </a:r>
            <a:r>
              <a:rPr lang="en-US" altLang="en-US" sz="1800" dirty="0"/>
              <a:t> el </a:t>
            </a:r>
            <a:r>
              <a:rPr lang="en-US" altLang="en-US" sz="1800" dirty="0" err="1"/>
              <a:t>sobrecalentamiento</a:t>
            </a:r>
            <a:r>
              <a:rPr lang="en-US" altLang="en-US" sz="1800" dirty="0"/>
              <a:t> de </a:t>
            </a:r>
            <a:r>
              <a:rPr lang="en-US" altLang="en-US" sz="1800" dirty="0" err="1"/>
              <a:t>los</a:t>
            </a:r>
            <a:r>
              <a:rPr lang="en-US" altLang="en-US" sz="1800" dirty="0"/>
              <a:t> </a:t>
            </a:r>
            <a:r>
              <a:rPr lang="en-US" altLang="en-US" sz="1800" dirty="0" err="1"/>
              <a:t>conductores</a:t>
            </a:r>
            <a:r>
              <a:rPr lang="en-US" altLang="en-US" sz="1800" dirty="0"/>
              <a:t> del </a:t>
            </a:r>
            <a:r>
              <a:rPr lang="en-US" altLang="en-US" sz="1800" dirty="0" err="1"/>
              <a:t>estator</a:t>
            </a:r>
            <a:r>
              <a:rPr lang="en-US" altLang="en-US" sz="1800" dirty="0"/>
              <a:t> y del rotor, y el </a:t>
            </a:r>
            <a:r>
              <a:rPr lang="en-US" altLang="en-US" sz="1800" dirty="0" err="1"/>
              <a:t>flujo</a:t>
            </a:r>
            <a:r>
              <a:rPr lang="en-US" altLang="en-US" sz="1800" dirty="0"/>
              <a:t> de </a:t>
            </a:r>
            <a:r>
              <a:rPr lang="en-US" altLang="en-US" sz="1800" dirty="0" err="1"/>
              <a:t>aire</a:t>
            </a:r>
            <a:r>
              <a:rPr lang="en-US" altLang="en-US" sz="1800" dirty="0"/>
              <a:t> de </a:t>
            </a:r>
            <a:r>
              <a:rPr lang="en-US" altLang="en-US" sz="1800" dirty="0" err="1"/>
              <a:t>enfriamiento</a:t>
            </a:r>
            <a:r>
              <a:rPr lang="en-US" altLang="en-US" sz="1800" dirty="0"/>
              <a:t> </a:t>
            </a:r>
            <a:r>
              <a:rPr lang="en-US" altLang="en-US" sz="1800" dirty="0" err="1"/>
              <a:t>muy</a:t>
            </a:r>
            <a:r>
              <a:rPr lang="en-US" altLang="en-US" sz="1800" dirty="0"/>
              <a:t> </a:t>
            </a:r>
            <a:r>
              <a:rPr lang="en-US" altLang="en-US" sz="1800" dirty="0" err="1"/>
              <a:t>reducido</a:t>
            </a:r>
            <a:r>
              <a:rPr lang="en-US" altLang="en-US" sz="1800" dirty="0"/>
              <a:t> </a:t>
            </a:r>
            <a:r>
              <a:rPr lang="en-US" altLang="en-US" sz="1800" dirty="0" err="1"/>
              <a:t>agravará</a:t>
            </a:r>
            <a:r>
              <a:rPr lang="en-US" altLang="en-US" sz="1800" dirty="0"/>
              <a:t> el </a:t>
            </a:r>
            <a:r>
              <a:rPr lang="en-US" altLang="en-US" sz="1800" dirty="0" err="1"/>
              <a:t>problema</a:t>
            </a:r>
            <a:r>
              <a:rPr lang="en-US" altLang="en-US" sz="1800" dirty="0"/>
              <a:t>. Se </a:t>
            </a:r>
            <a:r>
              <a:rPr lang="en-US" altLang="en-US" sz="1800" dirty="0" err="1"/>
              <a:t>requiere</a:t>
            </a:r>
            <a:r>
              <a:rPr lang="en-US" altLang="en-US" sz="1800" dirty="0"/>
              <a:t> </a:t>
            </a:r>
            <a:r>
              <a:rPr lang="en-US" altLang="en-US" sz="1800" dirty="0" err="1"/>
              <a:t>protección</a:t>
            </a:r>
            <a:r>
              <a:rPr lang="en-US" altLang="en-US" sz="1800" dirty="0"/>
              <a:t> para </a:t>
            </a:r>
            <a:r>
              <a:rPr lang="en-US" altLang="en-US" sz="1800" dirty="0" err="1"/>
              <a:t>discriminar</a:t>
            </a:r>
            <a:r>
              <a:rPr lang="en-US" altLang="en-US" sz="1800" dirty="0"/>
              <a:t> entre un </a:t>
            </a:r>
            <a:r>
              <a:rPr lang="en-US" altLang="en-US" sz="1800" dirty="0" err="1"/>
              <a:t>período</a:t>
            </a:r>
            <a:r>
              <a:rPr lang="en-US" altLang="en-US" sz="1800" dirty="0"/>
              <a:t> de </a:t>
            </a:r>
            <a:r>
              <a:rPr lang="en-US" altLang="en-US" sz="1800" dirty="0" err="1"/>
              <a:t>inicio</a:t>
            </a:r>
            <a:r>
              <a:rPr lang="en-US" altLang="en-US" sz="1800" dirty="0"/>
              <a:t> normal y un </a:t>
            </a:r>
            <a:r>
              <a:rPr lang="en-US" altLang="en-US" sz="1800" dirty="0" err="1"/>
              <a:t>período</a:t>
            </a:r>
            <a:r>
              <a:rPr lang="en-US" altLang="en-US" sz="1800" dirty="0"/>
              <a:t> de </a:t>
            </a:r>
            <a:r>
              <a:rPr lang="en-US" altLang="en-US" sz="1800" dirty="0" err="1"/>
              <a:t>condición</a:t>
            </a:r>
            <a:r>
              <a:rPr lang="en-US" altLang="en-US" sz="1800" dirty="0"/>
              <a:t> de </a:t>
            </a:r>
            <a:r>
              <a:rPr lang="en-US" altLang="en-US" sz="1800" dirty="0" err="1"/>
              <a:t>estancamiento</a:t>
            </a:r>
            <a:r>
              <a:rPr lang="en-US" altLang="en-US" sz="1800" dirty="0"/>
              <a:t>.</a:t>
            </a:r>
          </a:p>
          <a:p>
            <a:pPr algn="just">
              <a:lnSpc>
                <a:spcPct val="100000"/>
              </a:lnSpc>
              <a:spcBef>
                <a:spcPct val="0"/>
              </a:spcBef>
              <a:buFontTx/>
              <a:buNone/>
            </a:pPr>
            <a:r>
              <a:rPr lang="en-US" altLang="en-US" sz="1800" dirty="0"/>
              <a:t>El </a:t>
            </a:r>
            <a:r>
              <a:rPr lang="en-US" altLang="en-US" sz="1800" dirty="0" err="1"/>
              <a:t>estancamiento</a:t>
            </a:r>
            <a:r>
              <a:rPr lang="en-US" altLang="en-US" sz="1800" dirty="0"/>
              <a:t> se </a:t>
            </a:r>
            <a:r>
              <a:rPr lang="en-US" altLang="en-US" sz="1800" dirty="0" err="1"/>
              <a:t>determina</a:t>
            </a:r>
            <a:r>
              <a:rPr lang="en-US" altLang="en-US" sz="1800" dirty="0"/>
              <a:t> </a:t>
            </a:r>
            <a:r>
              <a:rPr lang="en-US" altLang="en-US" sz="1800" dirty="0" err="1"/>
              <a:t>comprobando</a:t>
            </a:r>
            <a:r>
              <a:rPr lang="en-US" altLang="en-US" sz="1800" dirty="0"/>
              <a:t> que la </a:t>
            </a:r>
            <a:r>
              <a:rPr lang="en-US" altLang="en-US" sz="1800" dirty="0" err="1"/>
              <a:t>corriente</a:t>
            </a:r>
            <a:r>
              <a:rPr lang="en-US" altLang="en-US" sz="1800" dirty="0"/>
              <a:t> </a:t>
            </a:r>
            <a:r>
              <a:rPr lang="en-US" altLang="en-US" sz="1800" dirty="0" err="1"/>
              <a:t>está</a:t>
            </a:r>
            <a:r>
              <a:rPr lang="en-US" altLang="en-US" sz="1800" dirty="0"/>
              <a:t> </a:t>
            </a:r>
            <a:r>
              <a:rPr lang="en-US" altLang="en-US" sz="1800" dirty="0" err="1"/>
              <a:t>en</a:t>
            </a:r>
            <a:r>
              <a:rPr lang="en-US" altLang="en-US" sz="1800" dirty="0"/>
              <a:t> </a:t>
            </a:r>
            <a:r>
              <a:rPr lang="en-US" altLang="en-US" sz="1800" dirty="0" err="1"/>
              <a:t>su</a:t>
            </a:r>
            <a:r>
              <a:rPr lang="en-US" altLang="en-US" sz="1800" dirty="0"/>
              <a:t> valor de </a:t>
            </a:r>
            <a:r>
              <a:rPr lang="en-US" altLang="en-US" sz="1800" dirty="0" err="1"/>
              <a:t>estancamiento</a:t>
            </a:r>
            <a:r>
              <a:rPr lang="en-US" altLang="en-US" sz="1800" dirty="0"/>
              <a:t> o </a:t>
            </a:r>
            <a:r>
              <a:rPr lang="en-US" altLang="en-US" sz="1800" dirty="0" err="1"/>
              <a:t>cerca</a:t>
            </a:r>
            <a:r>
              <a:rPr lang="en-US" altLang="en-US" sz="1800" dirty="0"/>
              <a:t> de </a:t>
            </a:r>
            <a:r>
              <a:rPr lang="en-US" altLang="en-US" sz="1800" dirty="0" err="1"/>
              <a:t>él</a:t>
            </a:r>
            <a:r>
              <a:rPr lang="en-US" altLang="en-US" sz="1800" dirty="0"/>
              <a:t> y el </a:t>
            </a:r>
            <a:r>
              <a:rPr lang="en-US" altLang="en-US" sz="1800" dirty="0" err="1"/>
              <a:t>tiempo</a:t>
            </a:r>
            <a:r>
              <a:rPr lang="en-US" altLang="en-US" sz="1800" dirty="0"/>
              <a:t> de </a:t>
            </a:r>
            <a:r>
              <a:rPr lang="en-US" altLang="en-US" sz="1800" dirty="0" err="1"/>
              <a:t>disparo</a:t>
            </a:r>
            <a:r>
              <a:rPr lang="en-US" altLang="en-US" sz="1800" dirty="0"/>
              <a:t> </a:t>
            </a:r>
            <a:r>
              <a:rPr lang="en-US" altLang="en-US" sz="1800" dirty="0" err="1"/>
              <a:t>está</a:t>
            </a:r>
            <a:r>
              <a:rPr lang="en-US" altLang="en-US" sz="1800" dirty="0"/>
              <a:t> entre </a:t>
            </a:r>
            <a:r>
              <a:rPr lang="en-US" altLang="en-US" sz="1800" dirty="0" err="1"/>
              <a:t>los</a:t>
            </a:r>
            <a:r>
              <a:rPr lang="en-US" altLang="en-US" sz="1800" dirty="0"/>
              <a:t> </a:t>
            </a:r>
            <a:r>
              <a:rPr lang="en-US" altLang="en-US" sz="1800" dirty="0" err="1"/>
              <a:t>tiempos</a:t>
            </a:r>
            <a:r>
              <a:rPr lang="en-US" altLang="en-US" sz="1800" dirty="0"/>
              <a:t> </a:t>
            </a:r>
            <a:r>
              <a:rPr lang="en-US" altLang="en-US" sz="1800" dirty="0" err="1"/>
              <a:t>térmicos</a:t>
            </a:r>
            <a:r>
              <a:rPr lang="en-US" altLang="en-US" sz="1800" dirty="0"/>
              <a:t> </a:t>
            </a:r>
            <a:r>
              <a:rPr lang="en-US" altLang="en-US" sz="1800" dirty="0" err="1"/>
              <a:t>frío</a:t>
            </a:r>
            <a:r>
              <a:rPr lang="en-US" altLang="en-US" sz="1800" dirty="0"/>
              <a:t> y </a:t>
            </a:r>
            <a:r>
              <a:rPr lang="en-US" altLang="en-US" sz="1800" dirty="0" err="1"/>
              <a:t>caliente</a:t>
            </a:r>
            <a:r>
              <a:rPr lang="en-US" altLang="en-US" sz="1800" dirty="0"/>
              <a:t> para </a:t>
            </a:r>
            <a:r>
              <a:rPr lang="en-US" altLang="en-US" sz="1800" dirty="0" err="1"/>
              <a:t>esta</a:t>
            </a:r>
            <a:r>
              <a:rPr lang="en-US" altLang="en-US" sz="1800" dirty="0"/>
              <a:t> </a:t>
            </a:r>
            <a:r>
              <a:rPr lang="en-US" altLang="en-US" sz="1800" dirty="0" err="1"/>
              <a:t>corriente</a:t>
            </a:r>
            <a:r>
              <a:rPr lang="en-US" altLang="en-US" sz="1800" dirty="0"/>
              <a:t>. </a:t>
            </a:r>
            <a:r>
              <a:rPr lang="en-US" altLang="en-US" sz="1800" dirty="0" err="1"/>
              <a:t>Por</a:t>
            </a:r>
            <a:r>
              <a:rPr lang="en-US" altLang="en-US" sz="1800" dirty="0"/>
              <a:t> lo </a:t>
            </a:r>
            <a:r>
              <a:rPr lang="en-US" altLang="en-US" sz="1800" dirty="0" err="1"/>
              <a:t>tanto</a:t>
            </a:r>
            <a:r>
              <a:rPr lang="en-US" altLang="en-US" sz="1800" dirty="0"/>
              <a:t>, la </a:t>
            </a:r>
            <a:r>
              <a:rPr lang="en-US" altLang="en-US" sz="1800" dirty="0" err="1"/>
              <a:t>imagen</a:t>
            </a:r>
            <a:r>
              <a:rPr lang="en-US" altLang="en-US" sz="1800" dirty="0"/>
              <a:t> </a:t>
            </a:r>
            <a:r>
              <a:rPr lang="en-US" altLang="en-US" sz="1800" dirty="0" err="1"/>
              <a:t>térmica</a:t>
            </a:r>
            <a:r>
              <a:rPr lang="en-US" altLang="en-US" sz="1800" dirty="0"/>
              <a:t> se </a:t>
            </a:r>
            <a:r>
              <a:rPr lang="en-US" altLang="en-US" sz="1800" dirty="0" err="1"/>
              <a:t>utiliza</a:t>
            </a:r>
            <a:r>
              <a:rPr lang="en-US" altLang="en-US" sz="1800" dirty="0"/>
              <a:t> para </a:t>
            </a:r>
            <a:r>
              <a:rPr lang="en-US" altLang="en-US" sz="1800" dirty="0" err="1"/>
              <a:t>este</a:t>
            </a:r>
            <a:r>
              <a:rPr lang="en-US" altLang="en-US" sz="1800" dirty="0"/>
              <a:t> </a:t>
            </a:r>
            <a:r>
              <a:rPr lang="en-US" altLang="en-US" sz="1800" dirty="0" err="1"/>
              <a:t>propósito</a:t>
            </a:r>
            <a:r>
              <a:rPr lang="en-US" altLang="en-US" sz="1800" dirty="0"/>
              <a:t>, </a:t>
            </a:r>
            <a:r>
              <a:rPr lang="en-US" altLang="en-US" sz="1800" dirty="0" err="1"/>
              <a:t>consultar</a:t>
            </a:r>
            <a:r>
              <a:rPr lang="en-US" altLang="en-US" sz="1800" dirty="0"/>
              <a:t> la </a:t>
            </a:r>
            <a:r>
              <a:rPr lang="en-US" altLang="en-US" sz="1800" dirty="0" err="1"/>
              <a:t>Figura</a:t>
            </a:r>
            <a:r>
              <a:rPr lang="en-US" altLang="en-US" sz="1800" dirty="0"/>
              <a:t> 12.18. </a:t>
            </a:r>
          </a:p>
        </p:txBody>
      </p:sp>
    </p:spTree>
    <p:extLst>
      <p:ext uri="{BB962C8B-B14F-4D97-AF65-F5344CB8AC3E}">
        <p14:creationId xmlns:p14="http://schemas.microsoft.com/office/powerpoint/2010/main" val="30224348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Rectángulo 1"/>
          <p:cNvSpPr>
            <a:spLocks noChangeArrowheads="1"/>
          </p:cNvSpPr>
          <p:nvPr/>
        </p:nvSpPr>
        <p:spPr bwMode="auto">
          <a:xfrm>
            <a:off x="287338" y="5773738"/>
            <a:ext cx="115252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a:t>Figura 12.18 Curvas de arranque del motor, relé térmico e instantáneo. Se presentan las imágenes térmicas frías y calientes de los relés. Se indican las condiciones de calado. Se muestra el aumento del tiempo de aceleración del motor debido a una reducción en la tensión en terminales.</a:t>
            </a:r>
            <a:endParaRPr lang="en-US" altLang="en-US" sz="1800"/>
          </a:p>
        </p:txBody>
      </p:sp>
      <p:pic>
        <p:nvPicPr>
          <p:cNvPr id="604163"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44888" y="276225"/>
            <a:ext cx="4684712" cy="549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4321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Rectángulo 1"/>
          <p:cNvSpPr>
            <a:spLocks noChangeArrowheads="1"/>
          </p:cNvSpPr>
          <p:nvPr/>
        </p:nvSpPr>
        <p:spPr bwMode="auto">
          <a:xfrm>
            <a:off x="325438" y="138113"/>
            <a:ext cx="11523662"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a:t>Si el tiempo de bloqueo es menor que el correspondiente tiempo de imagen térmica en frío para la misma corriente de bloqueo, el relé no detectará la condición. Los ajustes térmicos del relé necesitarán reducirse, si es posible, o utilizar un relé temporizador especial por separado, en su lugar.</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b="1"/>
              <a:t>12.7.7 Limitación al Número de Arranques Sucesivos</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El arranque repetido de un motor en una sucesión cercana causará la acumulación de calor en los conductores. y cuerpo del motor. Para protegerse contra daños, es deseable limitar el número de intentos de arranques que se realizan en un período de tiempo predeterminado. Un motor bien especificado tendrá un número de intentos de arranque, p.ej. 2 a 5, y un tiempo de pausa antes de repetir los mismos intentos. El período de pausa es típicamente de 0,5 a 1,0 hora. Esto debería aplicarse especialmente a los motores que tienen un período de arranque prolongado, tales como motores que accionan compresores de alta velocidad.</a:t>
            </a:r>
          </a:p>
          <a:p>
            <a:pPr algn="just">
              <a:lnSpc>
                <a:spcPct val="100000"/>
              </a:lnSpc>
              <a:spcBef>
                <a:spcPct val="0"/>
              </a:spcBef>
              <a:buFontTx/>
              <a:buNone/>
            </a:pPr>
            <a:r>
              <a:rPr lang="en-US" altLang="en-US" sz="1800"/>
              <a:t>Los relés modernos basados ​​en microcomputadoras pueden proporcionar fácilmente esta función.</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b="1"/>
              <a:t>12.7.8 Subcorriente</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La mayoría de los motores de alta tensión utilizados en la industria petrolera operan con cargas constantes entre el 75% y el 90% de su capacidad nominal de potencia. Si el motor de repente se encuentra subcargado entonces es posible que la máquina accionada haya perdido inadvertidamente su carga, p.ej. una bomba pierde líquido en su puerto de succión. Esto puede no presentar un problema para el motor, pero la máquina impulsada podría dañarse si se permite operar continuamente en este estado. La protección contra corriente mínima a menudo se especifica como un respaldo de seguridad de los sistemas de control de procesos. Tiene un rango de ajuste típico de 30% a 80% de la corriente nominal del relé. Se incorpora un retardo de tiempo en el relé y su rango es típicamente de 2 a 120 s.</a:t>
            </a:r>
          </a:p>
          <a:p>
            <a:pPr algn="just">
              <a:lnSpc>
                <a:spcPct val="100000"/>
              </a:lnSpc>
              <a:spcBef>
                <a:spcPct val="0"/>
              </a:spcBef>
              <a:buFontTx/>
              <a:buNone/>
            </a:pPr>
            <a:endParaRPr lang="en-US" altLang="en-US" sz="1800"/>
          </a:p>
        </p:txBody>
      </p:sp>
    </p:spTree>
    <p:extLst>
      <p:ext uri="{BB962C8B-B14F-4D97-AF65-F5344CB8AC3E}">
        <p14:creationId xmlns:p14="http://schemas.microsoft.com/office/powerpoint/2010/main" val="4461340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ángulo 1"/>
          <p:cNvSpPr>
            <a:spLocks noChangeArrowheads="1"/>
          </p:cNvSpPr>
          <p:nvPr/>
        </p:nvSpPr>
        <p:spPr bwMode="auto">
          <a:xfrm>
            <a:off x="376238" y="273050"/>
            <a:ext cx="11510962" cy="6462713"/>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defRPr/>
            </a:pPr>
            <a:r>
              <a:rPr lang="en-US" altLang="en-US" sz="1800" b="1" dirty="0" smtClean="0"/>
              <a:t>12.7.9 Alta </a:t>
            </a:r>
            <a:r>
              <a:rPr lang="en-US" altLang="en-US" sz="1800" b="1" dirty="0" err="1" smtClean="0"/>
              <a:t>temperatura</a:t>
            </a:r>
            <a:r>
              <a:rPr lang="en-US" altLang="en-US" sz="1800" b="1" dirty="0" smtClean="0"/>
              <a:t> de </a:t>
            </a:r>
            <a:r>
              <a:rPr lang="en-US" altLang="en-US" sz="1800" b="1" dirty="0" err="1" smtClean="0"/>
              <a:t>bobinado</a:t>
            </a:r>
            <a:endParaRPr lang="en-US" altLang="en-US" sz="1800" b="1" dirty="0" smtClean="0"/>
          </a:p>
          <a:p>
            <a:pPr algn="just">
              <a:lnSpc>
                <a:spcPct val="100000"/>
              </a:lnSpc>
              <a:spcBef>
                <a:spcPct val="0"/>
              </a:spcBef>
              <a:buFontTx/>
              <a:buNone/>
              <a:defRPr/>
            </a:pPr>
            <a:endParaRPr lang="en-US" altLang="en-US" sz="1800" dirty="0" smtClean="0"/>
          </a:p>
          <a:p>
            <a:pPr algn="just">
              <a:lnSpc>
                <a:spcPct val="100000"/>
              </a:lnSpc>
              <a:spcBef>
                <a:spcPct val="0"/>
              </a:spcBef>
              <a:buFontTx/>
              <a:buNone/>
              <a:defRPr/>
            </a:pPr>
            <a:r>
              <a:rPr lang="en-US" altLang="en-US" sz="1800" dirty="0" err="1" smtClean="0"/>
              <a:t>Detectores</a:t>
            </a:r>
            <a:r>
              <a:rPr lang="en-US" altLang="en-US" sz="1800" dirty="0" smtClean="0"/>
              <a:t> de </a:t>
            </a:r>
            <a:r>
              <a:rPr lang="en-US" altLang="en-US" sz="1800" dirty="0" err="1" smtClean="0"/>
              <a:t>temperatura</a:t>
            </a:r>
            <a:r>
              <a:rPr lang="en-US" altLang="en-US" sz="1800" dirty="0" smtClean="0"/>
              <a:t> de </a:t>
            </a:r>
            <a:r>
              <a:rPr lang="en-US" altLang="en-US" sz="1800" dirty="0" err="1" smtClean="0"/>
              <a:t>resistencia</a:t>
            </a:r>
            <a:r>
              <a:rPr lang="en-US" altLang="en-US" sz="1800" dirty="0" smtClean="0"/>
              <a:t>, </a:t>
            </a:r>
            <a:r>
              <a:rPr lang="en-US" altLang="en-US" sz="1800" dirty="0" err="1" smtClean="0"/>
              <a:t>p.ej</a:t>
            </a:r>
            <a:r>
              <a:rPr lang="en-US" altLang="en-US" sz="1800" dirty="0" smtClean="0"/>
              <a:t>. </a:t>
            </a:r>
            <a:r>
              <a:rPr lang="en-US" altLang="en-US" sz="1800" dirty="0" err="1" smtClean="0"/>
              <a:t>elementos</a:t>
            </a:r>
            <a:r>
              <a:rPr lang="en-US" altLang="en-US" sz="1800" dirty="0" smtClean="0"/>
              <a:t> de </a:t>
            </a:r>
            <a:r>
              <a:rPr lang="en-US" altLang="en-US" sz="1800" dirty="0" err="1" smtClean="0"/>
              <a:t>platino</a:t>
            </a:r>
            <a:r>
              <a:rPr lang="en-US" altLang="en-US" sz="1800" dirty="0" smtClean="0"/>
              <a:t> de 100 </a:t>
            </a:r>
            <a:r>
              <a:rPr lang="el-GR" altLang="en-US" sz="1800" dirty="0" smtClean="0"/>
              <a:t>Ω</a:t>
            </a:r>
            <a:r>
              <a:rPr lang="es-ES" altLang="en-US" sz="1800" dirty="0" smtClean="0"/>
              <a:t> </a:t>
            </a:r>
            <a:r>
              <a:rPr lang="en-US" altLang="en-US" sz="1800" dirty="0" smtClean="0"/>
              <a:t>o </a:t>
            </a:r>
            <a:r>
              <a:rPr lang="en-US" altLang="en-US" sz="1800" dirty="0" err="1" smtClean="0"/>
              <a:t>termopares</a:t>
            </a:r>
            <a:r>
              <a:rPr lang="en-US" altLang="en-US" sz="1800" dirty="0" smtClean="0"/>
              <a:t> </a:t>
            </a:r>
            <a:r>
              <a:rPr lang="en-US" altLang="en-US" sz="1800" dirty="0" err="1" smtClean="0"/>
              <a:t>suelen</a:t>
            </a:r>
            <a:r>
              <a:rPr lang="en-US" altLang="en-US" sz="1800" dirty="0" smtClean="0"/>
              <a:t> </a:t>
            </a:r>
            <a:r>
              <a:rPr lang="en-US" altLang="en-US" sz="1800" dirty="0" err="1" smtClean="0"/>
              <a:t>ser</a:t>
            </a:r>
            <a:r>
              <a:rPr lang="en-US" altLang="en-US" sz="1800" dirty="0" smtClean="0"/>
              <a:t> </a:t>
            </a:r>
            <a:r>
              <a:rPr lang="en-US" altLang="en-US" sz="1800" dirty="0" err="1" smtClean="0"/>
              <a:t>incrustados</a:t>
            </a:r>
            <a:r>
              <a:rPr lang="en-US" altLang="en-US" sz="1800" dirty="0" smtClean="0"/>
              <a:t> </a:t>
            </a:r>
            <a:r>
              <a:rPr lang="en-US" altLang="en-US" sz="1800" dirty="0" err="1" smtClean="0"/>
              <a:t>en</a:t>
            </a:r>
            <a:r>
              <a:rPr lang="en-US" altLang="en-US" sz="1800" dirty="0" smtClean="0"/>
              <a:t> </a:t>
            </a:r>
            <a:r>
              <a:rPr lang="en-US" altLang="en-US" sz="1800" dirty="0" err="1" smtClean="0"/>
              <a:t>los</a:t>
            </a:r>
            <a:r>
              <a:rPr lang="en-US" altLang="en-US" sz="1800" dirty="0" smtClean="0"/>
              <a:t> </a:t>
            </a:r>
            <a:r>
              <a:rPr lang="en-US" altLang="en-US" sz="1800" dirty="0" err="1" smtClean="0"/>
              <a:t>devanados</a:t>
            </a:r>
            <a:r>
              <a:rPr lang="en-US" altLang="en-US" sz="1800" dirty="0" smtClean="0"/>
              <a:t> de </a:t>
            </a:r>
            <a:r>
              <a:rPr lang="en-US" altLang="en-US" sz="1800" dirty="0" err="1" smtClean="0"/>
              <a:t>fase</a:t>
            </a:r>
            <a:r>
              <a:rPr lang="en-US" altLang="en-US" sz="1800" dirty="0" smtClean="0"/>
              <a:t> de </a:t>
            </a:r>
            <a:r>
              <a:rPr lang="en-US" altLang="en-US" sz="1800" dirty="0" err="1" smtClean="0"/>
              <a:t>tres</a:t>
            </a:r>
            <a:r>
              <a:rPr lang="en-US" altLang="en-US" sz="1800" dirty="0" smtClean="0"/>
              <a:t> </a:t>
            </a:r>
            <a:r>
              <a:rPr lang="en-US" altLang="en-US" sz="1800" dirty="0" err="1" smtClean="0"/>
              <a:t>estatores</a:t>
            </a:r>
            <a:r>
              <a:rPr lang="en-US" altLang="en-US" sz="1800" dirty="0" smtClean="0"/>
              <a:t> para </a:t>
            </a:r>
            <a:r>
              <a:rPr lang="en-US" altLang="en-US" sz="1800" dirty="0" err="1" smtClean="0"/>
              <a:t>detectar</a:t>
            </a:r>
            <a:r>
              <a:rPr lang="en-US" altLang="en-US" sz="1800" dirty="0" smtClean="0"/>
              <a:t> </a:t>
            </a:r>
            <a:r>
              <a:rPr lang="en-US" altLang="en-US" sz="1800" dirty="0" err="1" smtClean="0"/>
              <a:t>sobrecalentamiento</a:t>
            </a:r>
            <a:r>
              <a:rPr lang="en-US" altLang="en-US" sz="1800" dirty="0" smtClean="0"/>
              <a:t> </a:t>
            </a:r>
            <a:r>
              <a:rPr lang="en-US" altLang="en-US" sz="1800" dirty="0" err="1" smtClean="0"/>
              <a:t>en</a:t>
            </a:r>
            <a:r>
              <a:rPr lang="en-US" altLang="en-US" sz="1800" dirty="0" smtClean="0"/>
              <a:t> la </a:t>
            </a:r>
            <a:r>
              <a:rPr lang="en-US" altLang="en-US" sz="1800" dirty="0" err="1" smtClean="0"/>
              <a:t>vecindad</a:t>
            </a:r>
            <a:r>
              <a:rPr lang="en-US" altLang="en-US" sz="1800" dirty="0" smtClean="0"/>
              <a:t> de </a:t>
            </a:r>
            <a:r>
              <a:rPr lang="en-US" altLang="en-US" sz="1800" dirty="0" err="1" smtClean="0"/>
              <a:t>los</a:t>
            </a:r>
            <a:r>
              <a:rPr lang="en-US" altLang="en-US" sz="1800" dirty="0" smtClean="0"/>
              <a:t> </a:t>
            </a:r>
            <a:r>
              <a:rPr lang="en-US" altLang="en-US" sz="1800" dirty="0" err="1" smtClean="0"/>
              <a:t>conductores</a:t>
            </a:r>
            <a:r>
              <a:rPr lang="en-US" altLang="en-US" sz="1800" dirty="0" smtClean="0"/>
              <a:t>.</a:t>
            </a:r>
          </a:p>
          <a:p>
            <a:pPr algn="just">
              <a:lnSpc>
                <a:spcPct val="100000"/>
              </a:lnSpc>
              <a:spcBef>
                <a:spcPct val="0"/>
              </a:spcBef>
              <a:buFontTx/>
              <a:buNone/>
              <a:defRPr/>
            </a:pPr>
            <a:r>
              <a:rPr lang="en-US" altLang="en-US" sz="1800" dirty="0" err="1" smtClean="0"/>
              <a:t>Normalmente</a:t>
            </a:r>
            <a:r>
              <a:rPr lang="en-US" altLang="en-US" sz="1800" dirty="0" smtClean="0"/>
              <a:t> se </a:t>
            </a:r>
            <a:r>
              <a:rPr lang="en-US" altLang="en-US" sz="1800" dirty="0" err="1" smtClean="0"/>
              <a:t>utiliza</a:t>
            </a:r>
            <a:r>
              <a:rPr lang="en-US" altLang="en-US" sz="1800" dirty="0" smtClean="0"/>
              <a:t> un </a:t>
            </a:r>
            <a:r>
              <a:rPr lang="en-US" altLang="en-US" sz="1800" dirty="0" err="1" smtClean="0"/>
              <a:t>juego</a:t>
            </a:r>
            <a:r>
              <a:rPr lang="en-US" altLang="en-US" sz="1800" dirty="0" smtClean="0"/>
              <a:t> de </a:t>
            </a:r>
            <a:r>
              <a:rPr lang="en-US" altLang="en-US" sz="1800" dirty="0" err="1" smtClean="0"/>
              <a:t>tres</a:t>
            </a:r>
            <a:r>
              <a:rPr lang="en-US" altLang="en-US" sz="1800" dirty="0" smtClean="0"/>
              <a:t>, y un </a:t>
            </a:r>
            <a:r>
              <a:rPr lang="en-US" altLang="en-US" sz="1800" dirty="0" err="1" smtClean="0"/>
              <a:t>segundo</a:t>
            </a:r>
            <a:r>
              <a:rPr lang="en-US" altLang="en-US" sz="1800" dirty="0" smtClean="0"/>
              <a:t> </a:t>
            </a:r>
            <a:r>
              <a:rPr lang="en-US" altLang="en-US" sz="1800" dirty="0" err="1" smtClean="0"/>
              <a:t>juego</a:t>
            </a:r>
            <a:r>
              <a:rPr lang="en-US" altLang="en-US" sz="1800" dirty="0" smtClean="0"/>
              <a:t> de </a:t>
            </a:r>
            <a:r>
              <a:rPr lang="en-US" altLang="en-US" sz="1800" dirty="0" err="1" smtClean="0"/>
              <a:t>tres</a:t>
            </a:r>
            <a:r>
              <a:rPr lang="en-US" altLang="en-US" sz="1800" dirty="0" smtClean="0"/>
              <a:t> se </a:t>
            </a:r>
            <a:r>
              <a:rPr lang="en-US" altLang="en-US" sz="1800" dirty="0" err="1" smtClean="0"/>
              <a:t>especifica</a:t>
            </a:r>
            <a:r>
              <a:rPr lang="en-US" altLang="en-US" sz="1800" dirty="0" smtClean="0"/>
              <a:t> </a:t>
            </a:r>
            <a:r>
              <a:rPr lang="en-US" altLang="en-US" sz="1800" dirty="0" err="1" smtClean="0"/>
              <a:t>como</a:t>
            </a:r>
            <a:r>
              <a:rPr lang="en-US" altLang="en-US" sz="1800" dirty="0" smtClean="0"/>
              <a:t> </a:t>
            </a:r>
            <a:r>
              <a:rPr lang="en-US" altLang="en-US" sz="1800" dirty="0" err="1" smtClean="0"/>
              <a:t>detectores</a:t>
            </a:r>
            <a:r>
              <a:rPr lang="en-US" altLang="en-US" sz="1800" dirty="0" smtClean="0"/>
              <a:t> de </a:t>
            </a:r>
            <a:r>
              <a:rPr lang="en-US" altLang="en-US" sz="1800" dirty="0" err="1" smtClean="0"/>
              <a:t>repuesto</a:t>
            </a:r>
            <a:r>
              <a:rPr lang="en-US" altLang="en-US" sz="1800" dirty="0" smtClean="0"/>
              <a:t>. Los </a:t>
            </a:r>
            <a:r>
              <a:rPr lang="en-US" altLang="en-US" sz="1800" dirty="0" err="1" smtClean="0"/>
              <a:t>elementos</a:t>
            </a:r>
            <a:r>
              <a:rPr lang="en-US" altLang="en-US" sz="1800" dirty="0" smtClean="0"/>
              <a:t> </a:t>
            </a:r>
            <a:r>
              <a:rPr lang="en-US" altLang="en-US" sz="1800" dirty="0" err="1" smtClean="0"/>
              <a:t>activos</a:t>
            </a:r>
            <a:r>
              <a:rPr lang="en-US" altLang="en-US" sz="1800" dirty="0" smtClean="0"/>
              <a:t> </a:t>
            </a:r>
            <a:r>
              <a:rPr lang="en-US" altLang="en-US" sz="1800" dirty="0" err="1" smtClean="0"/>
              <a:t>están</a:t>
            </a:r>
            <a:r>
              <a:rPr lang="en-US" altLang="en-US" sz="1800" dirty="0" smtClean="0"/>
              <a:t> </a:t>
            </a:r>
            <a:r>
              <a:rPr lang="en-US" altLang="en-US" sz="1800" dirty="0" err="1" smtClean="0"/>
              <a:t>cableados</a:t>
            </a:r>
            <a:r>
              <a:rPr lang="en-US" altLang="en-US" sz="1800" dirty="0" smtClean="0"/>
              <a:t> a un </a:t>
            </a:r>
            <a:r>
              <a:rPr lang="en-US" altLang="en-US" sz="1800" dirty="0" err="1" smtClean="0"/>
              <a:t>relé</a:t>
            </a:r>
            <a:r>
              <a:rPr lang="en-US" altLang="en-US" sz="1800" dirty="0" smtClean="0"/>
              <a:t> de umbral simple que </a:t>
            </a:r>
            <a:r>
              <a:rPr lang="en-US" altLang="en-US" sz="1800" dirty="0" err="1" smtClean="0"/>
              <a:t>emite</a:t>
            </a:r>
            <a:r>
              <a:rPr lang="en-US" altLang="en-US" sz="1800" dirty="0" smtClean="0"/>
              <a:t> </a:t>
            </a:r>
            <a:r>
              <a:rPr lang="en-US" altLang="en-US" sz="1800" dirty="0" err="1" smtClean="0"/>
              <a:t>una</a:t>
            </a:r>
            <a:r>
              <a:rPr lang="en-US" altLang="en-US" sz="1800" dirty="0" smtClean="0"/>
              <a:t> </a:t>
            </a:r>
            <a:r>
              <a:rPr lang="en-US" altLang="en-US" sz="1800" dirty="0" err="1" smtClean="0"/>
              <a:t>alarma</a:t>
            </a:r>
            <a:r>
              <a:rPr lang="en-US" altLang="en-US" sz="1800" dirty="0" smtClean="0"/>
              <a:t> </a:t>
            </a:r>
            <a:r>
              <a:rPr lang="en-US" altLang="en-US" sz="1800" dirty="0" err="1" smtClean="0"/>
              <a:t>cuando</a:t>
            </a:r>
            <a:r>
              <a:rPr lang="en-US" altLang="en-US" sz="1800" dirty="0" smtClean="0"/>
              <a:t> se </a:t>
            </a:r>
            <a:r>
              <a:rPr lang="en-US" altLang="en-US" sz="1800" dirty="0" err="1" smtClean="0"/>
              <a:t>excede</a:t>
            </a:r>
            <a:r>
              <a:rPr lang="en-US" altLang="en-US" sz="1800" dirty="0" smtClean="0"/>
              <a:t> la </a:t>
            </a:r>
            <a:r>
              <a:rPr lang="en-US" altLang="en-US" sz="1800" dirty="0" err="1" smtClean="0"/>
              <a:t>temperatura</a:t>
            </a:r>
            <a:r>
              <a:rPr lang="en-US" altLang="en-US" sz="1800" dirty="0" smtClean="0"/>
              <a:t>.</a:t>
            </a:r>
          </a:p>
          <a:p>
            <a:pPr algn="just">
              <a:lnSpc>
                <a:spcPct val="100000"/>
              </a:lnSpc>
              <a:spcBef>
                <a:spcPct val="0"/>
              </a:spcBef>
              <a:buFontTx/>
              <a:buNone/>
              <a:defRPr/>
            </a:pPr>
            <a:endParaRPr lang="en-US" altLang="en-US" sz="1800" dirty="0" smtClean="0"/>
          </a:p>
          <a:p>
            <a:pPr algn="just">
              <a:lnSpc>
                <a:spcPct val="100000"/>
              </a:lnSpc>
              <a:spcBef>
                <a:spcPct val="0"/>
              </a:spcBef>
              <a:buFontTx/>
              <a:buNone/>
              <a:defRPr/>
            </a:pPr>
            <a:r>
              <a:rPr lang="en-US" altLang="en-US" sz="1800" b="1" dirty="0" smtClean="0"/>
              <a:t>12.7.10 Alta </a:t>
            </a:r>
            <a:r>
              <a:rPr lang="en-US" altLang="en-US" sz="1800" b="1" dirty="0" err="1" smtClean="0"/>
              <a:t>temperatura</a:t>
            </a:r>
            <a:r>
              <a:rPr lang="en-US" altLang="en-US" sz="1800" b="1" dirty="0" smtClean="0"/>
              <a:t> del </a:t>
            </a:r>
            <a:r>
              <a:rPr lang="en-US" altLang="en-US" sz="1800" b="1" dirty="0" err="1" smtClean="0"/>
              <a:t>cojinete</a:t>
            </a:r>
            <a:endParaRPr lang="en-US" altLang="en-US" sz="1800" b="1" dirty="0" smtClean="0"/>
          </a:p>
          <a:p>
            <a:pPr algn="just">
              <a:lnSpc>
                <a:spcPct val="100000"/>
              </a:lnSpc>
              <a:spcBef>
                <a:spcPct val="0"/>
              </a:spcBef>
              <a:buFontTx/>
              <a:buNone/>
              <a:defRPr/>
            </a:pPr>
            <a:endParaRPr lang="en-US" altLang="en-US" sz="1800" dirty="0" smtClean="0"/>
          </a:p>
          <a:p>
            <a:pPr algn="just">
              <a:lnSpc>
                <a:spcPct val="100000"/>
              </a:lnSpc>
              <a:spcBef>
                <a:spcPct val="0"/>
              </a:spcBef>
              <a:buFontTx/>
              <a:buNone/>
              <a:defRPr/>
            </a:pPr>
            <a:r>
              <a:rPr lang="en-US" altLang="en-US" sz="1800" dirty="0" smtClean="0"/>
              <a:t>Se </a:t>
            </a:r>
            <a:r>
              <a:rPr lang="en-US" altLang="en-US" sz="1800" dirty="0" err="1" smtClean="0"/>
              <a:t>utilizan</a:t>
            </a:r>
            <a:r>
              <a:rPr lang="en-US" altLang="en-US" sz="1800" dirty="0" smtClean="0"/>
              <a:t> </a:t>
            </a:r>
            <a:r>
              <a:rPr lang="en-US" altLang="en-US" sz="1800" dirty="0" err="1" smtClean="0"/>
              <a:t>detectores</a:t>
            </a:r>
            <a:r>
              <a:rPr lang="en-US" altLang="en-US" sz="1800" dirty="0" smtClean="0"/>
              <a:t> y </a:t>
            </a:r>
            <a:r>
              <a:rPr lang="en-US" altLang="en-US" sz="1800" dirty="0" err="1" smtClean="0"/>
              <a:t>relés</a:t>
            </a:r>
            <a:r>
              <a:rPr lang="en-US" altLang="en-US" sz="1800" dirty="0" smtClean="0"/>
              <a:t> </a:t>
            </a:r>
            <a:r>
              <a:rPr lang="en-US" altLang="en-US" sz="1800" dirty="0" err="1" smtClean="0"/>
              <a:t>similares</a:t>
            </a:r>
            <a:r>
              <a:rPr lang="en-US" altLang="en-US" sz="1800" dirty="0" smtClean="0"/>
              <a:t> a </a:t>
            </a:r>
            <a:r>
              <a:rPr lang="en-US" altLang="en-US" sz="1800" dirty="0" err="1" smtClean="0"/>
              <a:t>los</a:t>
            </a:r>
            <a:r>
              <a:rPr lang="en-US" altLang="en-US" sz="1800" dirty="0" smtClean="0"/>
              <a:t> de la </a:t>
            </a:r>
            <a:r>
              <a:rPr lang="en-US" altLang="en-US" sz="1800" dirty="0" err="1" smtClean="0"/>
              <a:t>subsección</a:t>
            </a:r>
            <a:r>
              <a:rPr lang="en-US" altLang="en-US" sz="1800" dirty="0" smtClean="0"/>
              <a:t> 12.7.9 para </a:t>
            </a:r>
            <a:r>
              <a:rPr lang="en-US" altLang="en-US" sz="1800" dirty="0" err="1" smtClean="0"/>
              <a:t>detectar</a:t>
            </a:r>
            <a:r>
              <a:rPr lang="en-US" altLang="en-US" sz="1800" dirty="0" smtClean="0"/>
              <a:t> </a:t>
            </a:r>
            <a:r>
              <a:rPr lang="en-US" altLang="en-US" sz="1800" dirty="0" err="1" smtClean="0"/>
              <a:t>temperatura</a:t>
            </a:r>
            <a:r>
              <a:rPr lang="en-US" altLang="en-US" sz="1800" dirty="0" smtClean="0"/>
              <a:t> </a:t>
            </a:r>
            <a:r>
              <a:rPr lang="en-US" altLang="en-US" sz="1800" dirty="0" err="1" smtClean="0"/>
              <a:t>excesiva</a:t>
            </a:r>
            <a:r>
              <a:rPr lang="en-US" altLang="en-US" sz="1800" dirty="0" smtClean="0"/>
              <a:t> </a:t>
            </a:r>
            <a:r>
              <a:rPr lang="en-US" altLang="en-US" sz="1800" dirty="0" err="1" smtClean="0"/>
              <a:t>en</a:t>
            </a:r>
            <a:r>
              <a:rPr lang="en-US" altLang="en-US" sz="1800" dirty="0" smtClean="0"/>
              <a:t> </a:t>
            </a:r>
            <a:r>
              <a:rPr lang="en-US" altLang="en-US" sz="1800" dirty="0" err="1" smtClean="0"/>
              <a:t>los</a:t>
            </a:r>
            <a:r>
              <a:rPr lang="en-US" altLang="en-US" sz="1800" dirty="0" smtClean="0"/>
              <a:t> </a:t>
            </a:r>
            <a:r>
              <a:rPr lang="en-US" altLang="en-US" sz="1800" dirty="0" err="1" smtClean="0"/>
              <a:t>cojinetes</a:t>
            </a:r>
            <a:r>
              <a:rPr lang="en-US" altLang="en-US" sz="1800" dirty="0" smtClean="0"/>
              <a:t> del motor. El </a:t>
            </a:r>
            <a:r>
              <a:rPr lang="en-US" altLang="en-US" sz="1800" dirty="0" err="1" smtClean="0"/>
              <a:t>relé</a:t>
            </a:r>
            <a:r>
              <a:rPr lang="en-US" altLang="en-US" sz="1800" dirty="0" smtClean="0"/>
              <a:t> da </a:t>
            </a:r>
            <a:r>
              <a:rPr lang="en-US" altLang="en-US" sz="1800" dirty="0" err="1" smtClean="0"/>
              <a:t>una</a:t>
            </a:r>
            <a:r>
              <a:rPr lang="en-US" altLang="en-US" sz="1800" dirty="0" smtClean="0"/>
              <a:t> </a:t>
            </a:r>
            <a:r>
              <a:rPr lang="en-US" altLang="en-US" sz="1800" dirty="0" err="1" smtClean="0"/>
              <a:t>alarma</a:t>
            </a:r>
            <a:r>
              <a:rPr lang="en-US" altLang="en-US" sz="1800" dirty="0" smtClean="0"/>
              <a:t> </a:t>
            </a:r>
            <a:r>
              <a:rPr lang="en-US" altLang="en-US" sz="1800" dirty="0" err="1" smtClean="0"/>
              <a:t>cuando</a:t>
            </a:r>
            <a:r>
              <a:rPr lang="en-US" altLang="en-US" sz="1800" dirty="0" smtClean="0"/>
              <a:t> se </a:t>
            </a:r>
            <a:r>
              <a:rPr lang="en-US" altLang="en-US" sz="1800" dirty="0" err="1" smtClean="0"/>
              <a:t>excede</a:t>
            </a:r>
            <a:r>
              <a:rPr lang="en-US" altLang="en-US" sz="1800" dirty="0" smtClean="0"/>
              <a:t> la </a:t>
            </a:r>
            <a:r>
              <a:rPr lang="en-US" altLang="en-US" sz="1800" dirty="0" err="1" smtClean="0"/>
              <a:t>temperatura</a:t>
            </a:r>
            <a:r>
              <a:rPr lang="en-US" altLang="en-US" sz="1800" dirty="0" smtClean="0"/>
              <a:t>.</a:t>
            </a:r>
          </a:p>
          <a:p>
            <a:pPr algn="just">
              <a:lnSpc>
                <a:spcPct val="100000"/>
              </a:lnSpc>
              <a:spcBef>
                <a:spcPct val="0"/>
              </a:spcBef>
              <a:buFontTx/>
              <a:buNone/>
              <a:defRPr/>
            </a:pPr>
            <a:endParaRPr lang="en-US" altLang="en-US" sz="1800" dirty="0" smtClean="0"/>
          </a:p>
          <a:p>
            <a:pPr algn="just">
              <a:lnSpc>
                <a:spcPct val="100000"/>
              </a:lnSpc>
              <a:spcBef>
                <a:spcPct val="0"/>
              </a:spcBef>
              <a:buFontTx/>
              <a:buNone/>
              <a:defRPr/>
            </a:pPr>
            <a:r>
              <a:rPr lang="en-US" altLang="en-US" sz="1800" b="1" dirty="0" smtClean="0"/>
              <a:t>12.7.11 </a:t>
            </a:r>
            <a:r>
              <a:rPr lang="en-US" altLang="en-US" sz="1800" b="1" dirty="0" err="1" smtClean="0"/>
              <a:t>Vibración</a:t>
            </a:r>
            <a:r>
              <a:rPr lang="en-US" altLang="en-US" sz="1800" b="1" dirty="0" smtClean="0"/>
              <a:t> </a:t>
            </a:r>
            <a:r>
              <a:rPr lang="en-US" altLang="en-US" sz="1800" b="1" dirty="0" err="1" smtClean="0"/>
              <a:t>excesiva</a:t>
            </a:r>
            <a:endParaRPr lang="en-US" altLang="en-US" sz="1800" b="1" dirty="0" smtClean="0"/>
          </a:p>
          <a:p>
            <a:pPr algn="just">
              <a:lnSpc>
                <a:spcPct val="100000"/>
              </a:lnSpc>
              <a:spcBef>
                <a:spcPct val="0"/>
              </a:spcBef>
              <a:buFontTx/>
              <a:buNone/>
              <a:defRPr/>
            </a:pPr>
            <a:endParaRPr lang="en-US" altLang="en-US" sz="1800" dirty="0" smtClean="0"/>
          </a:p>
          <a:p>
            <a:pPr algn="just">
              <a:lnSpc>
                <a:spcPct val="100000"/>
              </a:lnSpc>
              <a:spcBef>
                <a:spcPct val="0"/>
              </a:spcBef>
              <a:buFontTx/>
              <a:buNone/>
              <a:defRPr/>
            </a:pPr>
            <a:r>
              <a:rPr lang="en-US" altLang="en-US" sz="1800" dirty="0" smtClean="0"/>
              <a:t>La </a:t>
            </a:r>
            <a:r>
              <a:rPr lang="en-US" altLang="en-US" sz="1800" dirty="0" err="1" smtClean="0"/>
              <a:t>vibración</a:t>
            </a:r>
            <a:r>
              <a:rPr lang="en-US" altLang="en-US" sz="1800" dirty="0" smtClean="0"/>
              <a:t> </a:t>
            </a:r>
            <a:r>
              <a:rPr lang="en-US" altLang="en-US" sz="1800" dirty="0" err="1" smtClean="0"/>
              <a:t>excesiva</a:t>
            </a:r>
            <a:r>
              <a:rPr lang="en-US" altLang="en-US" sz="1800" dirty="0" smtClean="0"/>
              <a:t> </a:t>
            </a:r>
            <a:r>
              <a:rPr lang="en-US" altLang="en-US" sz="1800" dirty="0" err="1" smtClean="0"/>
              <a:t>en</a:t>
            </a:r>
            <a:r>
              <a:rPr lang="en-US" altLang="en-US" sz="1800" dirty="0" smtClean="0"/>
              <a:t> el </a:t>
            </a:r>
            <a:r>
              <a:rPr lang="en-US" altLang="en-US" sz="1800" dirty="0" err="1" smtClean="0"/>
              <a:t>eje</a:t>
            </a:r>
            <a:r>
              <a:rPr lang="en-US" altLang="en-US" sz="1800" dirty="0" smtClean="0"/>
              <a:t> de un motor </a:t>
            </a:r>
            <a:r>
              <a:rPr lang="en-US" altLang="en-US" sz="1800" dirty="0" err="1" smtClean="0"/>
              <a:t>puede</a:t>
            </a:r>
            <a:r>
              <a:rPr lang="en-US" altLang="en-US" sz="1800" dirty="0" smtClean="0"/>
              <a:t> </a:t>
            </a:r>
            <a:r>
              <a:rPr lang="en-US" altLang="en-US" sz="1800" dirty="0" err="1" smtClean="0"/>
              <a:t>ser</a:t>
            </a:r>
            <a:r>
              <a:rPr lang="en-US" altLang="en-US" sz="1800" dirty="0" smtClean="0"/>
              <a:t> </a:t>
            </a:r>
            <a:r>
              <a:rPr lang="en-US" altLang="en-US" sz="1800" dirty="0" err="1" smtClean="0"/>
              <a:t>causada</a:t>
            </a:r>
            <a:r>
              <a:rPr lang="en-US" altLang="en-US" sz="1800" dirty="0" smtClean="0"/>
              <a:t> </a:t>
            </a:r>
            <a:r>
              <a:rPr lang="en-US" altLang="en-US" sz="1800" dirty="0" err="1" smtClean="0"/>
              <a:t>por</a:t>
            </a:r>
            <a:r>
              <a:rPr lang="en-US" altLang="en-US" sz="1800" dirty="0" smtClean="0"/>
              <a:t> </a:t>
            </a:r>
            <a:r>
              <a:rPr lang="en-US" altLang="en-US" sz="1800" dirty="0" err="1" smtClean="0"/>
              <a:t>varias</a:t>
            </a:r>
            <a:r>
              <a:rPr lang="en-US" altLang="en-US" sz="1800" dirty="0" smtClean="0"/>
              <a:t> </a:t>
            </a:r>
            <a:r>
              <a:rPr lang="en-US" altLang="en-US" sz="1800" dirty="0" err="1" smtClean="0"/>
              <a:t>motivos</a:t>
            </a:r>
            <a:r>
              <a:rPr lang="en-US" altLang="en-US" sz="1800" dirty="0" smtClean="0"/>
              <a:t>:</a:t>
            </a:r>
          </a:p>
          <a:p>
            <a:pPr marL="714375" indent="-461963" algn="just">
              <a:lnSpc>
                <a:spcPct val="100000"/>
              </a:lnSpc>
              <a:spcBef>
                <a:spcPct val="0"/>
              </a:spcBef>
              <a:buFont typeface="Wingdings" panose="05000000000000000000" pitchFamily="2" charset="2"/>
              <a:buChar char="q"/>
              <a:defRPr/>
            </a:pPr>
            <a:r>
              <a:rPr lang="en-US" altLang="en-US" sz="1800" b="1" dirty="0" err="1" smtClean="0"/>
              <a:t>Conductores</a:t>
            </a:r>
            <a:r>
              <a:rPr lang="en-US" altLang="en-US" sz="1800" b="1" dirty="0" smtClean="0"/>
              <a:t> del rotor </a:t>
            </a:r>
            <a:r>
              <a:rPr lang="en-US" altLang="en-US" sz="1800" b="1" dirty="0" err="1" smtClean="0"/>
              <a:t>dañados</a:t>
            </a:r>
            <a:r>
              <a:rPr lang="en-US" altLang="en-US" sz="1800" b="1" dirty="0" smtClean="0"/>
              <a:t>.</a:t>
            </a:r>
          </a:p>
          <a:p>
            <a:pPr marL="714375" indent="-461963" algn="just">
              <a:lnSpc>
                <a:spcPct val="100000"/>
              </a:lnSpc>
              <a:spcBef>
                <a:spcPct val="0"/>
              </a:spcBef>
              <a:buFont typeface="Wingdings" panose="05000000000000000000" pitchFamily="2" charset="2"/>
              <a:buChar char="q"/>
              <a:defRPr/>
            </a:pPr>
            <a:r>
              <a:rPr lang="en-US" altLang="en-US" sz="1800" b="1" dirty="0" err="1" smtClean="0"/>
              <a:t>Cojinetes</a:t>
            </a:r>
            <a:r>
              <a:rPr lang="en-US" altLang="en-US" sz="1800" b="1" dirty="0" smtClean="0"/>
              <a:t> </a:t>
            </a:r>
            <a:r>
              <a:rPr lang="en-US" altLang="en-US" sz="1800" b="1" dirty="0" err="1" smtClean="0"/>
              <a:t>dañados</a:t>
            </a:r>
            <a:r>
              <a:rPr lang="en-US" altLang="en-US" sz="1800" b="1" dirty="0" smtClean="0"/>
              <a:t>, </a:t>
            </a:r>
            <a:r>
              <a:rPr lang="en-US" altLang="en-US" sz="1800" b="1" dirty="0" err="1" smtClean="0"/>
              <a:t>especialmente</a:t>
            </a:r>
            <a:r>
              <a:rPr lang="en-US" altLang="en-US" sz="1800" b="1" dirty="0" smtClean="0"/>
              <a:t> </a:t>
            </a:r>
            <a:r>
              <a:rPr lang="en-US" altLang="en-US" sz="1800" b="1" dirty="0" err="1" smtClean="0"/>
              <a:t>cojinetes</a:t>
            </a:r>
            <a:r>
              <a:rPr lang="en-US" altLang="en-US" sz="1800" b="1" dirty="0" smtClean="0"/>
              <a:t> de </a:t>
            </a:r>
            <a:r>
              <a:rPr lang="en-US" altLang="en-US" sz="1800" b="1" dirty="0" err="1" smtClean="0"/>
              <a:t>elementos</a:t>
            </a:r>
            <a:r>
              <a:rPr lang="en-US" altLang="en-US" sz="1800" b="1" dirty="0" smtClean="0"/>
              <a:t> </a:t>
            </a:r>
            <a:r>
              <a:rPr lang="en-US" altLang="en-US" sz="1800" b="1" dirty="0" err="1" smtClean="0"/>
              <a:t>rodantes</a:t>
            </a:r>
            <a:r>
              <a:rPr lang="en-US" altLang="en-US" sz="1800" b="1" dirty="0" smtClean="0"/>
              <a:t>.</a:t>
            </a:r>
          </a:p>
          <a:p>
            <a:pPr marL="714375" indent="-461963" algn="just">
              <a:lnSpc>
                <a:spcPct val="100000"/>
              </a:lnSpc>
              <a:spcBef>
                <a:spcPct val="0"/>
              </a:spcBef>
              <a:buFont typeface="Wingdings" panose="05000000000000000000" pitchFamily="2" charset="2"/>
              <a:buChar char="q"/>
              <a:defRPr/>
            </a:pPr>
            <a:r>
              <a:rPr lang="en-US" altLang="en-US" sz="1800" b="1" dirty="0" smtClean="0"/>
              <a:t>Baja </a:t>
            </a:r>
            <a:r>
              <a:rPr lang="en-US" altLang="en-US" sz="1800" b="1" dirty="0" err="1" smtClean="0"/>
              <a:t>presión</a:t>
            </a:r>
            <a:r>
              <a:rPr lang="en-US" altLang="en-US" sz="1800" b="1" dirty="0" smtClean="0"/>
              <a:t> de </a:t>
            </a:r>
            <a:r>
              <a:rPr lang="en-US" altLang="en-US" sz="1800" b="1" dirty="0" err="1" smtClean="0"/>
              <a:t>aceite</a:t>
            </a:r>
            <a:r>
              <a:rPr lang="en-US" altLang="en-US" sz="1800" b="1" dirty="0" smtClean="0"/>
              <a:t> </a:t>
            </a:r>
            <a:r>
              <a:rPr lang="en-US" altLang="en-US" sz="1800" b="1" dirty="0" err="1" smtClean="0"/>
              <a:t>en</a:t>
            </a:r>
            <a:r>
              <a:rPr lang="en-US" altLang="en-US" sz="1800" b="1" dirty="0" smtClean="0"/>
              <a:t> </a:t>
            </a:r>
            <a:r>
              <a:rPr lang="en-US" altLang="en-US" sz="1800" b="1" dirty="0" err="1" smtClean="0"/>
              <a:t>los</a:t>
            </a:r>
            <a:r>
              <a:rPr lang="en-US" altLang="en-US" sz="1800" b="1" dirty="0" smtClean="0"/>
              <a:t> </a:t>
            </a:r>
            <a:r>
              <a:rPr lang="en-US" altLang="en-US" sz="1800" b="1" dirty="0" err="1" smtClean="0"/>
              <a:t>cojinetes</a:t>
            </a:r>
            <a:r>
              <a:rPr lang="en-US" altLang="en-US" sz="1800" b="1" dirty="0" smtClean="0"/>
              <a:t>.</a:t>
            </a:r>
          </a:p>
          <a:p>
            <a:pPr marL="714375" indent="-461963" algn="just">
              <a:lnSpc>
                <a:spcPct val="100000"/>
              </a:lnSpc>
              <a:spcBef>
                <a:spcPct val="0"/>
              </a:spcBef>
              <a:buFont typeface="Wingdings" panose="05000000000000000000" pitchFamily="2" charset="2"/>
              <a:buChar char="q"/>
              <a:defRPr/>
            </a:pPr>
            <a:r>
              <a:rPr lang="en-US" altLang="en-US" sz="1800" b="1" dirty="0" err="1" smtClean="0"/>
              <a:t>Desequilibrio</a:t>
            </a:r>
            <a:r>
              <a:rPr lang="en-US" altLang="en-US" sz="1800" b="1" dirty="0" smtClean="0"/>
              <a:t> en la </a:t>
            </a:r>
            <a:r>
              <a:rPr lang="en-US" altLang="en-US" sz="1800" b="1" dirty="0" err="1" smtClean="0"/>
              <a:t>máquina</a:t>
            </a:r>
            <a:r>
              <a:rPr lang="en-US" altLang="en-US" sz="1800" b="1" dirty="0" smtClean="0"/>
              <a:t> </a:t>
            </a:r>
            <a:r>
              <a:rPr lang="en-US" altLang="en-US" sz="1800" b="1" dirty="0" err="1" smtClean="0"/>
              <a:t>accionada</a:t>
            </a:r>
            <a:r>
              <a:rPr lang="en-US" altLang="en-US" sz="1800" b="1" dirty="0" smtClean="0"/>
              <a:t>, </a:t>
            </a:r>
            <a:r>
              <a:rPr lang="en-US" altLang="en-US" sz="1800" b="1" dirty="0" err="1" smtClean="0"/>
              <a:t>p.ej</a:t>
            </a:r>
            <a:r>
              <a:rPr lang="en-US" altLang="en-US" sz="1800" b="1" dirty="0" smtClean="0"/>
              <a:t>. </a:t>
            </a:r>
            <a:r>
              <a:rPr lang="en-US" altLang="en-US" sz="1800" b="1" dirty="0" err="1" smtClean="0"/>
              <a:t>daños</a:t>
            </a:r>
            <a:r>
              <a:rPr lang="en-US" altLang="en-US" sz="1800" b="1" dirty="0" smtClean="0"/>
              <a:t> </a:t>
            </a:r>
            <a:r>
              <a:rPr lang="en-US" altLang="en-US" sz="1800" b="1" dirty="0" err="1" smtClean="0"/>
              <a:t>en</a:t>
            </a:r>
            <a:r>
              <a:rPr lang="en-US" altLang="en-US" sz="1800" b="1" dirty="0" smtClean="0"/>
              <a:t> las </a:t>
            </a:r>
            <a:r>
              <a:rPr lang="en-US" altLang="en-US" sz="1800" b="1" dirty="0" err="1" smtClean="0"/>
              <a:t>paletas</a:t>
            </a:r>
            <a:r>
              <a:rPr lang="en-US" altLang="en-US" sz="1800" b="1" dirty="0" smtClean="0"/>
              <a:t> de </a:t>
            </a:r>
            <a:r>
              <a:rPr lang="en-US" altLang="en-US" sz="1800" b="1" dirty="0" err="1" smtClean="0"/>
              <a:t>una</a:t>
            </a:r>
            <a:r>
              <a:rPr lang="en-US" altLang="en-US" sz="1800" b="1" dirty="0" smtClean="0"/>
              <a:t> </a:t>
            </a:r>
            <a:r>
              <a:rPr lang="en-US" altLang="en-US" sz="1800" b="1" dirty="0" err="1" smtClean="0"/>
              <a:t>bomba</a:t>
            </a:r>
            <a:r>
              <a:rPr lang="en-US" altLang="en-US" sz="1800" b="1" dirty="0" smtClean="0"/>
              <a:t>, </a:t>
            </a:r>
            <a:r>
              <a:rPr lang="en-US" altLang="en-US" sz="1800" b="1" dirty="0" err="1" smtClean="0"/>
              <a:t>daños</a:t>
            </a:r>
            <a:r>
              <a:rPr lang="en-US" altLang="en-US" sz="1800" b="1" dirty="0" smtClean="0"/>
              <a:t> </a:t>
            </a:r>
            <a:r>
              <a:rPr lang="en-US" altLang="en-US" sz="1800" b="1" dirty="0" err="1" smtClean="0"/>
              <a:t>en</a:t>
            </a:r>
            <a:r>
              <a:rPr lang="en-US" altLang="en-US" sz="1800" b="1" dirty="0" smtClean="0"/>
              <a:t> las </a:t>
            </a:r>
            <a:r>
              <a:rPr lang="en-US" altLang="en-US" sz="1800" b="1" dirty="0" err="1" smtClean="0"/>
              <a:t>paletas</a:t>
            </a:r>
            <a:r>
              <a:rPr lang="en-US" altLang="en-US" sz="1800" b="1" dirty="0" smtClean="0"/>
              <a:t> de un </a:t>
            </a:r>
            <a:r>
              <a:rPr lang="en-US" altLang="en-US" sz="1800" b="1" dirty="0" err="1" smtClean="0"/>
              <a:t>compresor</a:t>
            </a:r>
            <a:r>
              <a:rPr lang="en-US" altLang="en-US" sz="1800" b="1" dirty="0" smtClean="0"/>
              <a:t>.</a:t>
            </a:r>
          </a:p>
          <a:p>
            <a:pPr marL="714375" indent="-461963" algn="just">
              <a:lnSpc>
                <a:spcPct val="100000"/>
              </a:lnSpc>
              <a:spcBef>
                <a:spcPct val="0"/>
              </a:spcBef>
              <a:buFont typeface="Wingdings" panose="05000000000000000000" pitchFamily="2" charset="2"/>
              <a:buChar char="q"/>
              <a:defRPr/>
            </a:pPr>
            <a:r>
              <a:rPr lang="en-US" altLang="en-US" sz="1800" b="1" dirty="0" err="1" smtClean="0"/>
              <a:t>acoplamiento</a:t>
            </a:r>
            <a:r>
              <a:rPr lang="en-US" altLang="en-US" sz="1800" b="1" dirty="0" smtClean="0"/>
              <a:t> </a:t>
            </a:r>
            <a:r>
              <a:rPr lang="en-US" altLang="en-US" sz="1800" b="1" dirty="0" err="1" smtClean="0"/>
              <a:t>mutuo</a:t>
            </a:r>
            <a:r>
              <a:rPr lang="en-US" altLang="en-US" sz="1800" b="1" dirty="0" smtClean="0"/>
              <a:t> o </a:t>
            </a:r>
            <a:r>
              <a:rPr lang="en-US" altLang="en-US" sz="1800" b="1" dirty="0" err="1" smtClean="0"/>
              <a:t>componentes</a:t>
            </a:r>
            <a:r>
              <a:rPr lang="en-US" altLang="en-US" sz="1800" b="1" dirty="0" smtClean="0"/>
              <a:t> de la </a:t>
            </a:r>
            <a:r>
              <a:rPr lang="en-US" altLang="en-US" sz="1800" b="1" dirty="0" err="1" smtClean="0"/>
              <a:t>caja</a:t>
            </a:r>
            <a:r>
              <a:rPr lang="en-US" altLang="en-US" sz="1800" b="1" dirty="0" smtClean="0"/>
              <a:t> de </a:t>
            </a:r>
            <a:r>
              <a:rPr lang="en-US" altLang="en-US" sz="1800" b="1" dirty="0" err="1" smtClean="0"/>
              <a:t>cambios</a:t>
            </a:r>
            <a:r>
              <a:rPr lang="en-US" altLang="en-US" sz="1800" b="1" dirty="0" smtClean="0"/>
              <a:t> </a:t>
            </a:r>
            <a:r>
              <a:rPr lang="en-US" altLang="en-US" sz="1800" b="1" dirty="0" err="1" smtClean="0"/>
              <a:t>sueltos</a:t>
            </a:r>
            <a:r>
              <a:rPr lang="en-US" altLang="en-US" sz="1800" b="1" dirty="0" smtClean="0"/>
              <a:t>.</a:t>
            </a:r>
          </a:p>
          <a:p>
            <a:pPr algn="just">
              <a:lnSpc>
                <a:spcPct val="100000"/>
              </a:lnSpc>
              <a:spcBef>
                <a:spcPct val="0"/>
              </a:spcBef>
              <a:buFontTx/>
              <a:buNone/>
              <a:defRPr/>
            </a:pPr>
            <a:r>
              <a:rPr lang="en-US" altLang="en-US" sz="1800" dirty="0" smtClean="0"/>
              <a:t>La </a:t>
            </a:r>
            <a:r>
              <a:rPr lang="en-US" altLang="en-US" sz="1800" dirty="0" err="1" smtClean="0"/>
              <a:t>medición</a:t>
            </a:r>
            <a:r>
              <a:rPr lang="en-US" altLang="en-US" sz="1800" dirty="0" smtClean="0"/>
              <a:t> de la </a:t>
            </a:r>
            <a:r>
              <a:rPr lang="en-US" altLang="en-US" sz="1800" dirty="0" err="1" smtClean="0"/>
              <a:t>vibración</a:t>
            </a:r>
            <a:r>
              <a:rPr lang="en-US" altLang="en-US" sz="1800" dirty="0" smtClean="0"/>
              <a:t> </a:t>
            </a:r>
            <a:r>
              <a:rPr lang="en-US" altLang="en-US" sz="1800" dirty="0" err="1" smtClean="0"/>
              <a:t>debe</a:t>
            </a:r>
            <a:r>
              <a:rPr lang="en-US" altLang="en-US" sz="1800" dirty="0" smtClean="0"/>
              <a:t> </a:t>
            </a:r>
            <a:r>
              <a:rPr lang="en-US" altLang="en-US" sz="1800" dirty="0" err="1" smtClean="0"/>
              <a:t>hacerse</a:t>
            </a:r>
            <a:r>
              <a:rPr lang="en-US" altLang="en-US" sz="1800" dirty="0" smtClean="0"/>
              <a:t> con un transductor sin </a:t>
            </a:r>
            <a:r>
              <a:rPr lang="en-US" altLang="en-US" sz="1800" dirty="0" err="1" smtClean="0"/>
              <a:t>contacto</a:t>
            </a:r>
            <a:r>
              <a:rPr lang="en-US" altLang="en-US" sz="1800" dirty="0" smtClean="0"/>
              <a:t>, </a:t>
            </a:r>
            <a:r>
              <a:rPr lang="en-US" altLang="en-US" sz="1800" dirty="0" err="1" smtClean="0"/>
              <a:t>es</a:t>
            </a:r>
            <a:r>
              <a:rPr lang="en-US" altLang="en-US" sz="1800" dirty="0" smtClean="0"/>
              <a:t> </a:t>
            </a:r>
            <a:r>
              <a:rPr lang="en-US" altLang="en-US" sz="1800" dirty="0" err="1" smtClean="0"/>
              <a:t>decir</a:t>
            </a:r>
            <a:r>
              <a:rPr lang="en-US" altLang="en-US" sz="1800" dirty="0" smtClean="0"/>
              <a:t>, no </a:t>
            </a:r>
            <a:r>
              <a:rPr lang="en-US" altLang="en-US" sz="1800" dirty="0" err="1" smtClean="0"/>
              <a:t>debe</a:t>
            </a:r>
            <a:r>
              <a:rPr lang="en-US" altLang="en-US" sz="1800" dirty="0" smtClean="0"/>
              <a:t> </a:t>
            </a:r>
            <a:r>
              <a:rPr lang="en-US" altLang="en-US" sz="1800" dirty="0" err="1" smtClean="0"/>
              <a:t>hacer</a:t>
            </a:r>
            <a:r>
              <a:rPr lang="en-US" altLang="en-US" sz="1800" dirty="0" smtClean="0"/>
              <a:t> </a:t>
            </a:r>
            <a:r>
              <a:rPr lang="en-US" altLang="en-US" sz="1800" dirty="0" err="1" smtClean="0"/>
              <a:t>contacto</a:t>
            </a:r>
            <a:r>
              <a:rPr lang="en-US" altLang="en-US" sz="1800" dirty="0" smtClean="0"/>
              <a:t> </a:t>
            </a:r>
            <a:r>
              <a:rPr lang="en-US" altLang="en-US" sz="1800" dirty="0" err="1" smtClean="0"/>
              <a:t>directo</a:t>
            </a:r>
            <a:r>
              <a:rPr lang="en-US" altLang="en-US" sz="1800" dirty="0" smtClean="0"/>
              <a:t> con el </a:t>
            </a:r>
            <a:r>
              <a:rPr lang="en-US" altLang="en-US" sz="1800" dirty="0" err="1" smtClean="0"/>
              <a:t>eje</a:t>
            </a:r>
            <a:r>
              <a:rPr lang="en-US" altLang="en-US" sz="1800" dirty="0" smtClean="0"/>
              <a:t> </a:t>
            </a:r>
            <a:r>
              <a:rPr lang="en-US" altLang="en-US" sz="1800" dirty="0" err="1" smtClean="0"/>
              <a:t>giratorio</a:t>
            </a:r>
            <a:r>
              <a:rPr lang="en-US" altLang="en-US" sz="1800" dirty="0" smtClean="0"/>
              <a:t>.</a:t>
            </a:r>
          </a:p>
        </p:txBody>
      </p:sp>
    </p:spTree>
    <p:extLst>
      <p:ext uri="{BB962C8B-B14F-4D97-AF65-F5344CB8AC3E}">
        <p14:creationId xmlns:p14="http://schemas.microsoft.com/office/powerpoint/2010/main" val="41102352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ángulo 1"/>
          <p:cNvSpPr>
            <a:spLocks noChangeArrowheads="1"/>
          </p:cNvSpPr>
          <p:nvPr/>
        </p:nvSpPr>
        <p:spPr bwMode="auto">
          <a:xfrm>
            <a:off x="376238" y="273050"/>
            <a:ext cx="11510962" cy="6186488"/>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defRPr/>
            </a:pPr>
            <a:r>
              <a:rPr lang="en-US" altLang="en-US" sz="1800" b="1" dirty="0" smtClean="0"/>
              <a:t>12.8 PROTECCIÓN DE MOTORES DE INDUCCIÓN DE BAJA TENSIÓN</a:t>
            </a:r>
          </a:p>
          <a:p>
            <a:pPr algn="just">
              <a:lnSpc>
                <a:spcPct val="100000"/>
              </a:lnSpc>
              <a:spcBef>
                <a:spcPct val="0"/>
              </a:spcBef>
              <a:buFontTx/>
              <a:buNone/>
              <a:defRPr/>
            </a:pPr>
            <a:endParaRPr lang="en-US" altLang="en-US" sz="1800" dirty="0" smtClean="0"/>
          </a:p>
          <a:p>
            <a:pPr algn="just">
              <a:lnSpc>
                <a:spcPct val="100000"/>
              </a:lnSpc>
              <a:spcBef>
                <a:spcPct val="0"/>
              </a:spcBef>
              <a:buFontTx/>
              <a:buNone/>
              <a:defRPr/>
            </a:pPr>
            <a:r>
              <a:rPr lang="en-US" altLang="en-US" sz="1800" dirty="0" err="1" smtClean="0"/>
              <a:t>En</a:t>
            </a:r>
            <a:r>
              <a:rPr lang="en-US" altLang="en-US" sz="1800" dirty="0" smtClean="0"/>
              <a:t> general, gran parte de </a:t>
            </a:r>
            <a:r>
              <a:rPr lang="en-US" altLang="en-US" sz="1800" dirty="0" err="1" smtClean="0"/>
              <a:t>los</a:t>
            </a:r>
            <a:r>
              <a:rPr lang="en-US" altLang="en-US" sz="1800" dirty="0" smtClean="0"/>
              <a:t> </a:t>
            </a:r>
            <a:r>
              <a:rPr lang="en-US" altLang="en-US" sz="1800" dirty="0" err="1" smtClean="0"/>
              <a:t>aspectos</a:t>
            </a:r>
            <a:r>
              <a:rPr lang="en-US" altLang="en-US" sz="1800" dirty="0" smtClean="0"/>
              <a:t> </a:t>
            </a:r>
            <a:r>
              <a:rPr lang="en-US" altLang="en-US" sz="1800" dirty="0" err="1" smtClean="0"/>
              <a:t>teóricos</a:t>
            </a:r>
            <a:r>
              <a:rPr lang="en-US" altLang="en-US" sz="1800" dirty="0" smtClean="0"/>
              <a:t> de la </a:t>
            </a:r>
            <a:r>
              <a:rPr lang="en-US" altLang="en-US" sz="1800" dirty="0" err="1" smtClean="0"/>
              <a:t>protección</a:t>
            </a:r>
            <a:r>
              <a:rPr lang="en-US" altLang="en-US" sz="1800" dirty="0" smtClean="0"/>
              <a:t> de </a:t>
            </a:r>
            <a:r>
              <a:rPr lang="en-US" altLang="en-US" sz="1800" dirty="0" err="1" smtClean="0"/>
              <a:t>motores</a:t>
            </a:r>
            <a:r>
              <a:rPr lang="en-US" altLang="en-US" sz="1800" dirty="0" smtClean="0"/>
              <a:t> de </a:t>
            </a:r>
            <a:r>
              <a:rPr lang="en-US" altLang="en-US" sz="1800" dirty="0" err="1" smtClean="0"/>
              <a:t>alta</a:t>
            </a:r>
            <a:r>
              <a:rPr lang="en-US" altLang="en-US" sz="1800" dirty="0" smtClean="0"/>
              <a:t> </a:t>
            </a:r>
            <a:r>
              <a:rPr lang="en-US" altLang="en-US" sz="1800" dirty="0" err="1" smtClean="0"/>
              <a:t>tensión</a:t>
            </a:r>
            <a:r>
              <a:rPr lang="en-US" altLang="en-US" sz="1800" dirty="0" smtClean="0"/>
              <a:t> se </a:t>
            </a:r>
            <a:r>
              <a:rPr lang="en-US" altLang="en-US" sz="1800" dirty="0" err="1" smtClean="0"/>
              <a:t>aplica</a:t>
            </a:r>
            <a:r>
              <a:rPr lang="en-US" altLang="en-US" sz="1800" dirty="0" smtClean="0"/>
              <a:t> a </a:t>
            </a:r>
            <a:r>
              <a:rPr lang="en-US" altLang="en-US" sz="1800" dirty="0" err="1" smtClean="0"/>
              <a:t>motores</a:t>
            </a:r>
            <a:r>
              <a:rPr lang="en-US" altLang="en-US" sz="1800" dirty="0" smtClean="0"/>
              <a:t> de </a:t>
            </a:r>
            <a:r>
              <a:rPr lang="en-US" altLang="en-US" sz="1800" dirty="0" err="1" smtClean="0"/>
              <a:t>baja</a:t>
            </a:r>
            <a:r>
              <a:rPr lang="en-US" altLang="en-US" sz="1800" dirty="0" smtClean="0"/>
              <a:t> </a:t>
            </a:r>
            <a:r>
              <a:rPr lang="en-US" altLang="en-US" sz="1800" dirty="0" err="1" smtClean="0"/>
              <a:t>tensión</a:t>
            </a:r>
            <a:r>
              <a:rPr lang="en-US" altLang="en-US" sz="1800" dirty="0" smtClean="0"/>
              <a:t>. Sin embargo, </a:t>
            </a:r>
            <a:r>
              <a:rPr lang="en-US" altLang="en-US" sz="1800" dirty="0" err="1" smtClean="0"/>
              <a:t>algunas</a:t>
            </a:r>
            <a:r>
              <a:rPr lang="en-US" altLang="en-US" sz="1800" dirty="0" smtClean="0"/>
              <a:t> </a:t>
            </a:r>
            <a:r>
              <a:rPr lang="en-US" altLang="en-US" sz="1800" dirty="0" err="1" smtClean="0"/>
              <a:t>funciones</a:t>
            </a:r>
            <a:r>
              <a:rPr lang="en-US" altLang="en-US" sz="1800" dirty="0" smtClean="0"/>
              <a:t> </a:t>
            </a:r>
            <a:r>
              <a:rPr lang="en-US" altLang="en-US" sz="1800" dirty="0" err="1" smtClean="0"/>
              <a:t>normalmente</a:t>
            </a:r>
            <a:r>
              <a:rPr lang="en-US" altLang="en-US" sz="1800" dirty="0" smtClean="0"/>
              <a:t> no se </a:t>
            </a:r>
            <a:r>
              <a:rPr lang="en-US" altLang="en-US" sz="1800" dirty="0" err="1" smtClean="0"/>
              <a:t>requieren</a:t>
            </a:r>
            <a:r>
              <a:rPr lang="en-US" altLang="en-US" sz="1800" dirty="0" smtClean="0"/>
              <a:t>, </a:t>
            </a:r>
            <a:r>
              <a:rPr lang="en-US" altLang="en-US" sz="1800" dirty="0" err="1" smtClean="0"/>
              <a:t>en</a:t>
            </a:r>
            <a:r>
              <a:rPr lang="en-US" altLang="en-US" sz="1800" dirty="0" smtClean="0"/>
              <a:t> particular, </a:t>
            </a:r>
            <a:r>
              <a:rPr lang="en-US" altLang="en-US" sz="1800" dirty="0" err="1" smtClean="0"/>
              <a:t>fallas</a:t>
            </a:r>
            <a:r>
              <a:rPr lang="en-US" altLang="en-US" sz="1800" dirty="0" smtClean="0"/>
              <a:t> a </a:t>
            </a:r>
            <a:r>
              <a:rPr lang="en-US" altLang="en-US" sz="1800" dirty="0" err="1" smtClean="0"/>
              <a:t>tierra</a:t>
            </a:r>
            <a:r>
              <a:rPr lang="en-US" altLang="en-US" sz="1800" dirty="0" smtClean="0"/>
              <a:t> de balance de </a:t>
            </a:r>
            <a:r>
              <a:rPr lang="en-US" altLang="en-US" sz="1800" dirty="0" err="1" smtClean="0"/>
              <a:t>nucleo</a:t>
            </a:r>
            <a:r>
              <a:rPr lang="en-US" altLang="en-US" sz="1800" dirty="0" smtClean="0"/>
              <a:t> (50 N y 51 N) </a:t>
            </a:r>
            <a:r>
              <a:rPr lang="en-US" altLang="en-US" sz="1800" dirty="0" err="1" smtClean="0"/>
              <a:t>consultar</a:t>
            </a:r>
            <a:r>
              <a:rPr lang="en-US" altLang="en-US" sz="1800" dirty="0" smtClean="0"/>
              <a:t> la nota a </a:t>
            </a:r>
            <a:r>
              <a:rPr lang="en-US" altLang="en-US" sz="1800" dirty="0" err="1" smtClean="0"/>
              <a:t>continuación</a:t>
            </a:r>
            <a:r>
              <a:rPr lang="en-US" altLang="en-US" sz="1800" dirty="0" smtClean="0"/>
              <a:t>:-</a:t>
            </a:r>
          </a:p>
          <a:p>
            <a:pPr marL="363538" algn="just">
              <a:lnSpc>
                <a:spcPct val="100000"/>
              </a:lnSpc>
              <a:spcBef>
                <a:spcPct val="0"/>
              </a:spcBef>
              <a:buFontTx/>
              <a:buNone/>
              <a:defRPr/>
            </a:pPr>
            <a:r>
              <a:rPr lang="en-US" altLang="en-US" sz="1800" b="1" dirty="0" smtClean="0"/>
              <a:t>• </a:t>
            </a:r>
            <a:r>
              <a:rPr lang="en-US" altLang="en-US" sz="1800" b="1" dirty="0" err="1" smtClean="0"/>
              <a:t>Corriente</a:t>
            </a:r>
            <a:r>
              <a:rPr lang="en-US" altLang="en-US" sz="1800" b="1" dirty="0" smtClean="0"/>
              <a:t> </a:t>
            </a:r>
            <a:r>
              <a:rPr lang="en-US" altLang="en-US" sz="1800" b="1" dirty="0" err="1" smtClean="0"/>
              <a:t>diferencial</a:t>
            </a:r>
            <a:r>
              <a:rPr lang="en-US" altLang="en-US" sz="1800" b="1" dirty="0" smtClean="0"/>
              <a:t> del </a:t>
            </a:r>
            <a:r>
              <a:rPr lang="en-US" altLang="en-US" sz="1800" b="1" dirty="0" err="1" smtClean="0"/>
              <a:t>estator</a:t>
            </a:r>
            <a:r>
              <a:rPr lang="en-US" altLang="en-US" sz="1800" b="1" dirty="0" smtClean="0"/>
              <a:t> (87).</a:t>
            </a:r>
          </a:p>
          <a:p>
            <a:pPr marL="363538" algn="just">
              <a:lnSpc>
                <a:spcPct val="100000"/>
              </a:lnSpc>
              <a:spcBef>
                <a:spcPct val="0"/>
              </a:spcBef>
              <a:buFontTx/>
              <a:buNone/>
              <a:defRPr/>
            </a:pPr>
            <a:r>
              <a:rPr lang="en-US" altLang="en-US" sz="1800" b="1" dirty="0" smtClean="0"/>
              <a:t>• </a:t>
            </a:r>
            <a:r>
              <a:rPr lang="en-US" altLang="en-US" sz="1800" b="1" dirty="0" err="1" smtClean="0"/>
              <a:t>Subcorriente</a:t>
            </a:r>
            <a:r>
              <a:rPr lang="en-US" altLang="en-US" sz="1800" b="1" dirty="0" smtClean="0"/>
              <a:t> (37).</a:t>
            </a:r>
          </a:p>
          <a:p>
            <a:pPr marL="363538" algn="just">
              <a:lnSpc>
                <a:spcPct val="100000"/>
              </a:lnSpc>
              <a:spcBef>
                <a:spcPct val="0"/>
              </a:spcBef>
              <a:buFontTx/>
              <a:buNone/>
              <a:defRPr/>
            </a:pPr>
            <a:r>
              <a:rPr lang="en-US" altLang="en-US" sz="1800" b="1" dirty="0" smtClean="0"/>
              <a:t>• Alta </a:t>
            </a:r>
            <a:r>
              <a:rPr lang="en-US" altLang="en-US" sz="1800" b="1" dirty="0" err="1" smtClean="0"/>
              <a:t>temperatura</a:t>
            </a:r>
            <a:r>
              <a:rPr lang="en-US" altLang="en-US" sz="1800" b="1" dirty="0" smtClean="0"/>
              <a:t> de </a:t>
            </a:r>
            <a:r>
              <a:rPr lang="en-US" altLang="en-US" sz="1800" b="1" dirty="0" err="1" smtClean="0"/>
              <a:t>bobinado</a:t>
            </a:r>
            <a:r>
              <a:rPr lang="en-US" altLang="en-US" sz="1800" b="1" dirty="0" smtClean="0"/>
              <a:t>.</a:t>
            </a:r>
          </a:p>
          <a:p>
            <a:pPr marL="363538" algn="just">
              <a:lnSpc>
                <a:spcPct val="100000"/>
              </a:lnSpc>
              <a:spcBef>
                <a:spcPct val="0"/>
              </a:spcBef>
              <a:buFontTx/>
              <a:buNone/>
              <a:defRPr/>
            </a:pPr>
            <a:r>
              <a:rPr lang="en-US" altLang="en-US" sz="1800" b="1" dirty="0" smtClean="0"/>
              <a:t>• Alta </a:t>
            </a:r>
            <a:r>
              <a:rPr lang="en-US" altLang="en-US" sz="1800" b="1" dirty="0" err="1" smtClean="0"/>
              <a:t>temperatura</a:t>
            </a:r>
            <a:r>
              <a:rPr lang="en-US" altLang="en-US" sz="1800" b="1" dirty="0" smtClean="0"/>
              <a:t> de </a:t>
            </a:r>
            <a:r>
              <a:rPr lang="en-US" altLang="en-US" sz="1800" b="1" dirty="0" err="1" smtClean="0"/>
              <a:t>los</a:t>
            </a:r>
            <a:r>
              <a:rPr lang="en-US" altLang="en-US" sz="1800" b="1" dirty="0" smtClean="0"/>
              <a:t> </a:t>
            </a:r>
            <a:r>
              <a:rPr lang="en-US" altLang="en-US" sz="1800" b="1" dirty="0" err="1" smtClean="0"/>
              <a:t>cojinetes</a:t>
            </a:r>
            <a:r>
              <a:rPr lang="en-US" altLang="en-US" sz="1800" b="1" dirty="0" smtClean="0"/>
              <a:t>.</a:t>
            </a:r>
          </a:p>
          <a:p>
            <a:pPr marL="363538" algn="just">
              <a:lnSpc>
                <a:spcPct val="100000"/>
              </a:lnSpc>
              <a:spcBef>
                <a:spcPct val="0"/>
              </a:spcBef>
              <a:buFontTx/>
              <a:buNone/>
              <a:defRPr/>
            </a:pPr>
            <a:r>
              <a:rPr lang="en-US" altLang="en-US" sz="1800" b="1" dirty="0" smtClean="0"/>
              <a:t>• </a:t>
            </a:r>
            <a:r>
              <a:rPr lang="en-US" altLang="en-US" sz="1800" b="1" dirty="0" err="1" smtClean="0"/>
              <a:t>Vibración</a:t>
            </a:r>
            <a:r>
              <a:rPr lang="en-US" altLang="en-US" sz="1800" b="1" dirty="0" smtClean="0"/>
              <a:t> </a:t>
            </a:r>
            <a:r>
              <a:rPr lang="en-US" altLang="en-US" sz="1800" b="1" dirty="0" err="1" smtClean="0"/>
              <a:t>excesiva</a:t>
            </a:r>
            <a:endParaRPr lang="en-US" altLang="en-US" sz="1800" b="1" dirty="0" smtClean="0"/>
          </a:p>
          <a:p>
            <a:pPr algn="just">
              <a:lnSpc>
                <a:spcPct val="100000"/>
              </a:lnSpc>
              <a:spcBef>
                <a:spcPct val="0"/>
              </a:spcBef>
              <a:buFontTx/>
              <a:buNone/>
              <a:defRPr/>
            </a:pPr>
            <a:r>
              <a:rPr lang="en-US" altLang="en-US" sz="1800" dirty="0" smtClean="0"/>
              <a:t>Nota: Para </a:t>
            </a:r>
            <a:r>
              <a:rPr lang="en-US" altLang="en-US" sz="1800" dirty="0" err="1" smtClean="0"/>
              <a:t>motores</a:t>
            </a:r>
            <a:r>
              <a:rPr lang="en-US" altLang="en-US" sz="1800" dirty="0" smtClean="0"/>
              <a:t> </a:t>
            </a:r>
            <a:r>
              <a:rPr lang="en-US" altLang="en-US" sz="1800" dirty="0" err="1" smtClean="0"/>
              <a:t>pequeños</a:t>
            </a:r>
            <a:r>
              <a:rPr lang="en-US" altLang="en-US" sz="1800" dirty="0" smtClean="0"/>
              <a:t>, </a:t>
            </a:r>
            <a:r>
              <a:rPr lang="en-US" altLang="en-US" sz="1800" dirty="0" err="1" smtClean="0"/>
              <a:t>p.ej</a:t>
            </a:r>
            <a:r>
              <a:rPr lang="en-US" altLang="en-US" sz="1800" dirty="0" smtClean="0"/>
              <a:t>. 22 kW e inferior, la </a:t>
            </a:r>
            <a:r>
              <a:rPr lang="en-US" altLang="en-US" sz="1800" dirty="0" err="1" smtClean="0"/>
              <a:t>impedancia</a:t>
            </a:r>
            <a:r>
              <a:rPr lang="en-US" altLang="en-US" sz="1800" dirty="0" smtClean="0"/>
              <a:t> del </a:t>
            </a:r>
            <a:r>
              <a:rPr lang="en-US" altLang="en-US" sz="1800" dirty="0" err="1" smtClean="0"/>
              <a:t>bucle</a:t>
            </a:r>
            <a:r>
              <a:rPr lang="en-US" altLang="en-US" sz="1800" dirty="0" smtClean="0"/>
              <a:t> de </a:t>
            </a:r>
            <a:r>
              <a:rPr lang="en-US" altLang="en-US" sz="1800" dirty="0" err="1" smtClean="0"/>
              <a:t>tierra</a:t>
            </a:r>
            <a:r>
              <a:rPr lang="en-US" altLang="en-US" sz="1800" dirty="0" smtClean="0"/>
              <a:t>, </a:t>
            </a:r>
            <a:r>
              <a:rPr lang="en-US" altLang="en-US" sz="1800" dirty="0" err="1" smtClean="0"/>
              <a:t>incluido</a:t>
            </a:r>
            <a:r>
              <a:rPr lang="en-US" altLang="en-US" sz="1800" dirty="0" smtClean="0"/>
              <a:t> el cable de </a:t>
            </a:r>
            <a:r>
              <a:rPr lang="en-US" altLang="en-US" sz="1800" dirty="0" err="1" smtClean="0"/>
              <a:t>alimentación</a:t>
            </a:r>
            <a:r>
              <a:rPr lang="en-US" altLang="en-US" sz="1800" dirty="0" smtClean="0"/>
              <a:t> el </a:t>
            </a:r>
            <a:r>
              <a:rPr lang="en-US" altLang="en-US" sz="1800" dirty="0" err="1" smtClean="0"/>
              <a:t>blindaje</a:t>
            </a:r>
            <a:r>
              <a:rPr lang="en-US" altLang="en-US" sz="1800" dirty="0" smtClean="0"/>
              <a:t> </a:t>
            </a:r>
            <a:r>
              <a:rPr lang="en-US" altLang="en-US" sz="1800" dirty="0" err="1" smtClean="0"/>
              <a:t>puede</a:t>
            </a:r>
            <a:r>
              <a:rPr lang="en-US" altLang="en-US" sz="1800" dirty="0" smtClean="0"/>
              <a:t> </a:t>
            </a:r>
            <a:r>
              <a:rPr lang="en-US" altLang="en-US" sz="1800" dirty="0" err="1" smtClean="0"/>
              <a:t>ser</a:t>
            </a:r>
            <a:r>
              <a:rPr lang="en-US" altLang="en-US" sz="1800" dirty="0" smtClean="0"/>
              <a:t> </a:t>
            </a:r>
            <a:r>
              <a:rPr lang="en-US" altLang="en-US" sz="1800" dirty="0" err="1" smtClean="0"/>
              <a:t>demasiado</a:t>
            </a:r>
            <a:r>
              <a:rPr lang="en-US" altLang="en-US" sz="1800" dirty="0" smtClean="0"/>
              <a:t> alto. </a:t>
            </a:r>
            <a:r>
              <a:rPr lang="en-US" altLang="en-US" sz="1800" dirty="0" err="1" smtClean="0"/>
              <a:t>Cuando</a:t>
            </a:r>
            <a:r>
              <a:rPr lang="en-US" altLang="en-US" sz="1800" dirty="0" smtClean="0"/>
              <a:t> </a:t>
            </a:r>
            <a:r>
              <a:rPr lang="en-US" altLang="en-US" sz="1800" dirty="0" err="1" smtClean="0"/>
              <a:t>esta</a:t>
            </a:r>
            <a:r>
              <a:rPr lang="en-US" altLang="en-US" sz="1800" dirty="0" smtClean="0"/>
              <a:t> es la </a:t>
            </a:r>
            <a:r>
              <a:rPr lang="en-US" altLang="en-US" sz="1800" dirty="0" err="1" smtClean="0"/>
              <a:t>situación</a:t>
            </a:r>
            <a:r>
              <a:rPr lang="en-US" altLang="en-US" sz="1800" dirty="0" smtClean="0"/>
              <a:t> </a:t>
            </a:r>
            <a:r>
              <a:rPr lang="en-US" altLang="en-US" sz="1800" dirty="0" err="1" smtClean="0"/>
              <a:t>existe</a:t>
            </a:r>
            <a:r>
              <a:rPr lang="en-US" altLang="en-US" sz="1800" dirty="0" smtClean="0"/>
              <a:t> un </a:t>
            </a:r>
            <a:r>
              <a:rPr lang="en-US" altLang="en-US" sz="1800" dirty="0" err="1" smtClean="0"/>
              <a:t>riesgo</a:t>
            </a:r>
            <a:r>
              <a:rPr lang="en-US" altLang="en-US" sz="1800" dirty="0" smtClean="0"/>
              <a:t> de </a:t>
            </a:r>
            <a:r>
              <a:rPr lang="en-US" altLang="en-US" sz="1800" dirty="0" err="1" smtClean="0"/>
              <a:t>descarga</a:t>
            </a:r>
            <a:r>
              <a:rPr lang="en-US" altLang="en-US" sz="1800" dirty="0" smtClean="0"/>
              <a:t> </a:t>
            </a:r>
            <a:r>
              <a:rPr lang="en-US" altLang="en-US" sz="1800" dirty="0" err="1" smtClean="0"/>
              <a:t>eléctrica</a:t>
            </a:r>
            <a:r>
              <a:rPr lang="en-US" altLang="en-US" sz="1800" dirty="0" smtClean="0"/>
              <a:t> </a:t>
            </a:r>
            <a:r>
              <a:rPr lang="en-US" altLang="en-US" sz="1800" dirty="0" err="1" smtClean="0"/>
              <a:t>durante</a:t>
            </a:r>
            <a:r>
              <a:rPr lang="en-US" altLang="en-US" sz="1800" dirty="0" smtClean="0"/>
              <a:t> un </a:t>
            </a:r>
            <a:r>
              <a:rPr lang="en-US" altLang="en-US" sz="1800" dirty="0" err="1" smtClean="0"/>
              <a:t>cortocircuito</a:t>
            </a:r>
            <a:r>
              <a:rPr lang="en-US" altLang="en-US" sz="1800" dirty="0" smtClean="0"/>
              <a:t> en o </a:t>
            </a:r>
            <a:r>
              <a:rPr lang="en-US" altLang="en-US" sz="1800" dirty="0" err="1" smtClean="0"/>
              <a:t>cerca</a:t>
            </a:r>
            <a:r>
              <a:rPr lang="en-US" altLang="en-US" sz="1800" dirty="0" smtClean="0"/>
              <a:t> del motor. Para </a:t>
            </a:r>
            <a:r>
              <a:rPr lang="en-US" altLang="en-US" sz="1800" dirty="0" err="1" smtClean="0"/>
              <a:t>reducir</a:t>
            </a:r>
            <a:r>
              <a:rPr lang="en-US" altLang="en-US" sz="1800" dirty="0" smtClean="0"/>
              <a:t> la </a:t>
            </a:r>
            <a:r>
              <a:rPr lang="en-US" altLang="en-US" sz="1800" dirty="0" err="1" smtClean="0"/>
              <a:t>exposición</a:t>
            </a:r>
            <a:r>
              <a:rPr lang="en-US" altLang="en-US" sz="1800" dirty="0" smtClean="0"/>
              <a:t> al </a:t>
            </a:r>
            <a:r>
              <a:rPr lang="en-US" altLang="en-US" sz="1800" dirty="0" err="1" smtClean="0"/>
              <a:t>riesgo</a:t>
            </a:r>
            <a:r>
              <a:rPr lang="en-US" altLang="en-US" sz="1800" dirty="0" smtClean="0"/>
              <a:t> </a:t>
            </a:r>
            <a:r>
              <a:rPr lang="en-US" altLang="en-US" sz="1800" dirty="0" err="1" smtClean="0"/>
              <a:t>es</a:t>
            </a:r>
            <a:r>
              <a:rPr lang="en-US" altLang="en-US" sz="1800" dirty="0" smtClean="0"/>
              <a:t> </a:t>
            </a:r>
            <a:r>
              <a:rPr lang="en-US" altLang="en-US" sz="1800" dirty="0" err="1" smtClean="0"/>
              <a:t>necesario</a:t>
            </a:r>
            <a:r>
              <a:rPr lang="en-US" altLang="en-US" sz="1800" dirty="0" smtClean="0"/>
              <a:t> </a:t>
            </a:r>
            <a:r>
              <a:rPr lang="en-US" altLang="en-US" sz="1800" dirty="0" err="1" smtClean="0"/>
              <a:t>utilizar</a:t>
            </a:r>
            <a:r>
              <a:rPr lang="en-US" altLang="en-US" sz="1800" dirty="0" smtClean="0"/>
              <a:t> un </a:t>
            </a:r>
            <a:r>
              <a:rPr lang="en-US" altLang="en-US" sz="1800" dirty="0" err="1" smtClean="0"/>
              <a:t>transformador</a:t>
            </a:r>
            <a:r>
              <a:rPr lang="en-US" altLang="en-US" sz="1800" dirty="0" smtClean="0"/>
              <a:t> de </a:t>
            </a:r>
            <a:r>
              <a:rPr lang="en-US" altLang="en-US" sz="1800" dirty="0" err="1" smtClean="0"/>
              <a:t>corriente</a:t>
            </a:r>
            <a:r>
              <a:rPr lang="en-US" altLang="en-US" sz="1800" dirty="0" smtClean="0"/>
              <a:t> de balance de </a:t>
            </a:r>
            <a:r>
              <a:rPr lang="en-US" altLang="en-US" sz="1800" dirty="0" err="1" smtClean="0"/>
              <a:t>núcleo</a:t>
            </a:r>
            <a:r>
              <a:rPr lang="en-US" altLang="en-US" sz="1800" dirty="0" smtClean="0"/>
              <a:t> 51 N o 50 N y un </a:t>
            </a:r>
            <a:r>
              <a:rPr lang="en-US" altLang="en-US" sz="1800" dirty="0" err="1" smtClean="0"/>
              <a:t>relé</a:t>
            </a:r>
            <a:r>
              <a:rPr lang="en-US" altLang="en-US" sz="1800" dirty="0" smtClean="0"/>
              <a:t> </a:t>
            </a:r>
            <a:r>
              <a:rPr lang="en-US" altLang="en-US" sz="1800" dirty="0" err="1" smtClean="0"/>
              <a:t>en</a:t>
            </a:r>
            <a:r>
              <a:rPr lang="en-US" altLang="en-US" sz="1800" dirty="0" smtClean="0"/>
              <a:t> el </a:t>
            </a:r>
            <a:r>
              <a:rPr lang="en-US" altLang="en-US" sz="1800" dirty="0" err="1" smtClean="0"/>
              <a:t>centro</a:t>
            </a:r>
            <a:r>
              <a:rPr lang="en-US" altLang="en-US" sz="1800" dirty="0" smtClean="0"/>
              <a:t> de control de </a:t>
            </a:r>
            <a:r>
              <a:rPr lang="en-US" altLang="en-US" sz="1800" dirty="0" err="1" smtClean="0"/>
              <a:t>motores</a:t>
            </a:r>
            <a:r>
              <a:rPr lang="en-US" altLang="en-US" sz="1800" dirty="0" smtClean="0"/>
              <a:t>.</a:t>
            </a:r>
          </a:p>
          <a:p>
            <a:pPr algn="just">
              <a:lnSpc>
                <a:spcPct val="100000"/>
              </a:lnSpc>
              <a:spcBef>
                <a:spcPct val="0"/>
              </a:spcBef>
              <a:buFontTx/>
              <a:buNone/>
              <a:defRPr/>
            </a:pPr>
            <a:r>
              <a:rPr lang="en-US" altLang="en-US" sz="1800" dirty="0" smtClean="0"/>
              <a:t>Se </a:t>
            </a:r>
            <a:r>
              <a:rPr lang="en-US" altLang="en-US" sz="1800" dirty="0" err="1" smtClean="0"/>
              <a:t>prefiere</a:t>
            </a:r>
            <a:r>
              <a:rPr lang="en-US" altLang="en-US" sz="1800" dirty="0" smtClean="0"/>
              <a:t> la </a:t>
            </a:r>
            <a:r>
              <a:rPr lang="en-US" altLang="en-US" sz="1800" dirty="0" err="1" smtClean="0"/>
              <a:t>elección</a:t>
            </a:r>
            <a:r>
              <a:rPr lang="en-US" altLang="en-US" sz="1800" dirty="0" smtClean="0"/>
              <a:t> de 50 N </a:t>
            </a:r>
            <a:r>
              <a:rPr lang="en-US" altLang="en-US" sz="1800" dirty="0" err="1" smtClean="0"/>
              <a:t>sujeto</a:t>
            </a:r>
            <a:r>
              <a:rPr lang="en-US" altLang="en-US" sz="1800" dirty="0" smtClean="0"/>
              <a:t> a que el contactor </a:t>
            </a:r>
            <a:r>
              <a:rPr lang="en-US" altLang="en-US" sz="1800" dirty="0" err="1" smtClean="0"/>
              <a:t>esté</a:t>
            </a:r>
            <a:r>
              <a:rPr lang="en-US" altLang="en-US" sz="1800" dirty="0" smtClean="0"/>
              <a:t> </a:t>
            </a:r>
            <a:r>
              <a:rPr lang="en-US" altLang="en-US" sz="1800" dirty="0" err="1" smtClean="0"/>
              <a:t>correctamente</a:t>
            </a:r>
            <a:r>
              <a:rPr lang="en-US" altLang="en-US" sz="1800" dirty="0" smtClean="0"/>
              <a:t> </a:t>
            </a:r>
            <a:r>
              <a:rPr lang="en-US" altLang="en-US" sz="1800" dirty="0" err="1" smtClean="0"/>
              <a:t>coordinado</a:t>
            </a:r>
            <a:r>
              <a:rPr lang="en-US" altLang="en-US" sz="1800" dirty="0" smtClean="0"/>
              <a:t> con </a:t>
            </a:r>
            <a:r>
              <a:rPr lang="en-US" altLang="en-US" sz="1800" dirty="0" err="1" smtClean="0"/>
              <a:t>sus</a:t>
            </a:r>
            <a:r>
              <a:rPr lang="en-US" altLang="en-US" sz="1800" dirty="0" smtClean="0"/>
              <a:t> </a:t>
            </a:r>
            <a:r>
              <a:rPr lang="en-US" altLang="en-US" sz="1800" dirty="0" err="1" smtClean="0"/>
              <a:t>fusibles</a:t>
            </a:r>
            <a:r>
              <a:rPr lang="en-US" altLang="en-US" sz="1800" dirty="0" smtClean="0"/>
              <a:t> </a:t>
            </a:r>
            <a:r>
              <a:rPr lang="en-US" altLang="en-US" sz="1800" dirty="0" err="1" smtClean="0"/>
              <a:t>aguas</a:t>
            </a:r>
            <a:r>
              <a:rPr lang="en-US" altLang="en-US" sz="1800" dirty="0" smtClean="0"/>
              <a:t> </a:t>
            </a:r>
            <a:r>
              <a:rPr lang="en-US" altLang="en-US" sz="1800" dirty="0" err="1" smtClean="0"/>
              <a:t>arriba</a:t>
            </a:r>
            <a:r>
              <a:rPr lang="en-US" altLang="en-US" sz="1800" dirty="0" smtClean="0"/>
              <a:t>.</a:t>
            </a:r>
          </a:p>
          <a:p>
            <a:pPr algn="just">
              <a:lnSpc>
                <a:spcPct val="100000"/>
              </a:lnSpc>
              <a:spcBef>
                <a:spcPct val="0"/>
              </a:spcBef>
              <a:buFontTx/>
              <a:buNone/>
              <a:defRPr/>
            </a:pPr>
            <a:r>
              <a:rPr lang="en-US" altLang="en-US" sz="1800" dirty="0" smtClean="0"/>
              <a:t>La </a:t>
            </a:r>
            <a:r>
              <a:rPr lang="en-US" altLang="en-US" sz="1800" dirty="0" err="1" smtClean="0"/>
              <a:t>figura</a:t>
            </a:r>
            <a:r>
              <a:rPr lang="en-US" altLang="en-US" sz="1800" dirty="0" smtClean="0"/>
              <a:t> 12.19 </a:t>
            </a:r>
            <a:r>
              <a:rPr lang="en-US" altLang="en-US" sz="1800" dirty="0" err="1" smtClean="0"/>
              <a:t>muestra</a:t>
            </a:r>
            <a:r>
              <a:rPr lang="en-US" altLang="en-US" sz="1800" dirty="0" smtClean="0"/>
              <a:t> la </a:t>
            </a:r>
            <a:r>
              <a:rPr lang="en-US" altLang="en-US" sz="1800" dirty="0" err="1" smtClean="0"/>
              <a:t>aplicación</a:t>
            </a:r>
            <a:r>
              <a:rPr lang="en-US" altLang="en-US" sz="1800" dirty="0" smtClean="0"/>
              <a:t> de las </a:t>
            </a:r>
            <a:r>
              <a:rPr lang="en-US" altLang="en-US" sz="1800" dirty="0" err="1" smtClean="0"/>
              <a:t>funciones</a:t>
            </a:r>
            <a:r>
              <a:rPr lang="en-US" altLang="en-US" sz="1800" dirty="0" smtClean="0"/>
              <a:t> </a:t>
            </a:r>
            <a:r>
              <a:rPr lang="en-US" altLang="en-US" sz="1800" dirty="0" err="1" smtClean="0"/>
              <a:t>anteriores</a:t>
            </a:r>
            <a:r>
              <a:rPr lang="en-US" altLang="en-US" sz="1800" dirty="0" smtClean="0"/>
              <a:t> para </a:t>
            </a:r>
            <a:r>
              <a:rPr lang="en-US" altLang="en-US" sz="1800" dirty="0" err="1" smtClean="0"/>
              <a:t>una</a:t>
            </a:r>
            <a:r>
              <a:rPr lang="en-US" altLang="en-US" sz="1800" dirty="0" smtClean="0"/>
              <a:t> </a:t>
            </a:r>
            <a:r>
              <a:rPr lang="en-US" altLang="en-US" sz="1800" dirty="0" err="1" smtClean="0"/>
              <a:t>amplia</a:t>
            </a:r>
            <a:r>
              <a:rPr lang="en-US" altLang="en-US" sz="1800" dirty="0" smtClean="0"/>
              <a:t> </a:t>
            </a:r>
            <a:r>
              <a:rPr lang="en-US" altLang="en-US" sz="1800" dirty="0" err="1" smtClean="0"/>
              <a:t>gama</a:t>
            </a:r>
            <a:r>
              <a:rPr lang="en-US" altLang="en-US" sz="1800" dirty="0" smtClean="0"/>
              <a:t> de </a:t>
            </a:r>
            <a:r>
              <a:rPr lang="en-US" altLang="en-US" sz="1800" dirty="0" err="1" smtClean="0"/>
              <a:t>clasificaciones</a:t>
            </a:r>
            <a:r>
              <a:rPr lang="en-US" altLang="en-US" sz="1800" dirty="0" smtClean="0"/>
              <a:t> de kW de </a:t>
            </a:r>
            <a:r>
              <a:rPr lang="en-US" altLang="en-US" sz="1800" dirty="0" err="1" smtClean="0"/>
              <a:t>motores</a:t>
            </a:r>
            <a:r>
              <a:rPr lang="en-US" altLang="en-US" sz="1800" dirty="0" smtClean="0"/>
              <a:t> de </a:t>
            </a:r>
            <a:r>
              <a:rPr lang="en-US" altLang="en-US" sz="1800" dirty="0" err="1" smtClean="0"/>
              <a:t>baja</a:t>
            </a:r>
            <a:r>
              <a:rPr lang="en-US" altLang="en-US" sz="1800" dirty="0" smtClean="0"/>
              <a:t> </a:t>
            </a:r>
            <a:r>
              <a:rPr lang="en-US" altLang="en-US" sz="1800" dirty="0" err="1" smtClean="0"/>
              <a:t>tensión</a:t>
            </a:r>
            <a:r>
              <a:rPr lang="en-US" altLang="en-US" sz="1800" dirty="0" smtClean="0"/>
              <a:t>.</a:t>
            </a:r>
          </a:p>
          <a:p>
            <a:pPr algn="just">
              <a:lnSpc>
                <a:spcPct val="100000"/>
              </a:lnSpc>
              <a:spcBef>
                <a:spcPct val="0"/>
              </a:spcBef>
              <a:buFontTx/>
              <a:buNone/>
              <a:defRPr/>
            </a:pPr>
            <a:r>
              <a:rPr lang="en-US" altLang="en-US" sz="1800" dirty="0" err="1" smtClean="0"/>
              <a:t>Muchas</a:t>
            </a:r>
            <a:r>
              <a:rPr lang="en-US" altLang="en-US" sz="1800" dirty="0" smtClean="0"/>
              <a:t> </a:t>
            </a:r>
            <a:r>
              <a:rPr lang="en-US" altLang="en-US" sz="1800" dirty="0" err="1" smtClean="0"/>
              <a:t>instalaciones</a:t>
            </a:r>
            <a:r>
              <a:rPr lang="en-US" altLang="en-US" sz="1800" dirty="0" smtClean="0"/>
              <a:t> </a:t>
            </a:r>
            <a:r>
              <a:rPr lang="en-US" altLang="en-US" sz="1800" dirty="0" err="1" smtClean="0"/>
              <a:t>modernas</a:t>
            </a:r>
            <a:r>
              <a:rPr lang="en-US" altLang="en-US" sz="1800" dirty="0" smtClean="0"/>
              <a:t> </a:t>
            </a:r>
            <a:r>
              <a:rPr lang="en-US" altLang="en-US" sz="1800" dirty="0" err="1" smtClean="0"/>
              <a:t>favorecen</a:t>
            </a:r>
            <a:r>
              <a:rPr lang="en-US" altLang="en-US" sz="1800" dirty="0" smtClean="0"/>
              <a:t> el </a:t>
            </a:r>
            <a:r>
              <a:rPr lang="en-US" altLang="en-US" sz="1800" dirty="0" err="1" smtClean="0"/>
              <a:t>uso</a:t>
            </a:r>
            <a:r>
              <a:rPr lang="en-US" altLang="en-US" sz="1800" dirty="0" smtClean="0"/>
              <a:t> de </a:t>
            </a:r>
            <a:r>
              <a:rPr lang="en-US" altLang="en-US" sz="1800" dirty="0" err="1" smtClean="0"/>
              <a:t>interruptores</a:t>
            </a:r>
            <a:r>
              <a:rPr lang="en-US" altLang="en-US" sz="1800" dirty="0" smtClean="0"/>
              <a:t> de </a:t>
            </a:r>
            <a:r>
              <a:rPr lang="en-US" altLang="en-US" sz="1800" dirty="0" err="1" smtClean="0"/>
              <a:t>caja</a:t>
            </a:r>
            <a:r>
              <a:rPr lang="en-US" altLang="en-US" sz="1800" dirty="0" smtClean="0"/>
              <a:t> </a:t>
            </a:r>
            <a:r>
              <a:rPr lang="en-US" altLang="en-US" sz="1800" dirty="0" err="1" smtClean="0"/>
              <a:t>moldeada</a:t>
            </a:r>
            <a:r>
              <a:rPr lang="en-US" altLang="en-US" sz="1800" dirty="0" smtClean="0"/>
              <a:t> </a:t>
            </a:r>
            <a:r>
              <a:rPr lang="en-US" altLang="en-US" sz="1800" dirty="0" err="1" smtClean="0"/>
              <a:t>en</a:t>
            </a:r>
            <a:r>
              <a:rPr lang="en-US" altLang="en-US" sz="1800" dirty="0" smtClean="0"/>
              <a:t> </a:t>
            </a:r>
            <a:r>
              <a:rPr lang="en-US" altLang="en-US" sz="1800" dirty="0" err="1" smtClean="0"/>
              <a:t>lugar</a:t>
            </a:r>
            <a:r>
              <a:rPr lang="en-US" altLang="en-US" sz="1800" dirty="0" smtClean="0"/>
              <a:t> de </a:t>
            </a:r>
            <a:r>
              <a:rPr lang="en-US" altLang="en-US" sz="1800" dirty="0" err="1" smtClean="0"/>
              <a:t>fusibles</a:t>
            </a:r>
            <a:r>
              <a:rPr lang="en-US" altLang="en-US" sz="1800" dirty="0" smtClean="0"/>
              <a:t>.</a:t>
            </a:r>
          </a:p>
          <a:p>
            <a:pPr algn="just">
              <a:lnSpc>
                <a:spcPct val="100000"/>
              </a:lnSpc>
              <a:spcBef>
                <a:spcPct val="0"/>
              </a:spcBef>
              <a:buFontTx/>
              <a:buNone/>
              <a:defRPr/>
            </a:pPr>
            <a:r>
              <a:rPr lang="en-US" altLang="en-US" sz="1800" dirty="0" smtClean="0"/>
              <a:t>Los </a:t>
            </a:r>
            <a:r>
              <a:rPr lang="en-US" altLang="en-US" sz="1800" dirty="0" err="1" smtClean="0"/>
              <a:t>interruptores</a:t>
            </a:r>
            <a:r>
              <a:rPr lang="en-US" altLang="en-US" sz="1800" dirty="0" smtClean="0"/>
              <a:t> de </a:t>
            </a:r>
            <a:r>
              <a:rPr lang="en-US" altLang="en-US" sz="1800" dirty="0" err="1" smtClean="0"/>
              <a:t>caja</a:t>
            </a:r>
            <a:r>
              <a:rPr lang="en-US" altLang="en-US" sz="1800" dirty="0" smtClean="0"/>
              <a:t> </a:t>
            </a:r>
            <a:r>
              <a:rPr lang="en-US" altLang="en-US" sz="1800" dirty="0" err="1" smtClean="0"/>
              <a:t>moldeada</a:t>
            </a:r>
            <a:r>
              <a:rPr lang="en-US" altLang="en-US" sz="1800" dirty="0" smtClean="0"/>
              <a:t> </a:t>
            </a:r>
            <a:r>
              <a:rPr lang="en-US" altLang="en-US" sz="1800" dirty="0" err="1" smtClean="0"/>
              <a:t>están</a:t>
            </a:r>
            <a:r>
              <a:rPr lang="en-US" altLang="en-US" sz="1800" dirty="0" smtClean="0"/>
              <a:t> </a:t>
            </a:r>
            <a:r>
              <a:rPr lang="en-US" altLang="en-US" sz="1800" dirty="0" err="1" smtClean="0"/>
              <a:t>disponibles</a:t>
            </a:r>
            <a:r>
              <a:rPr lang="en-US" altLang="en-US" sz="1800" dirty="0" smtClean="0"/>
              <a:t> con </a:t>
            </a:r>
            <a:r>
              <a:rPr lang="en-US" altLang="en-US" sz="1800" dirty="0" err="1" smtClean="0"/>
              <a:t>funciones</a:t>
            </a:r>
            <a:r>
              <a:rPr lang="en-US" altLang="en-US" sz="1800" dirty="0" smtClean="0"/>
              <a:t> </a:t>
            </a:r>
            <a:r>
              <a:rPr lang="en-US" altLang="en-US" sz="1800" dirty="0" err="1" smtClean="0"/>
              <a:t>básicas</a:t>
            </a:r>
            <a:r>
              <a:rPr lang="en-US" altLang="en-US" sz="1800" dirty="0" smtClean="0"/>
              <a:t> para </a:t>
            </a:r>
            <a:r>
              <a:rPr lang="en-US" altLang="en-US" sz="1800" dirty="0" err="1" smtClean="0"/>
              <a:t>motores</a:t>
            </a:r>
            <a:r>
              <a:rPr lang="en-US" altLang="en-US" sz="1800" dirty="0" smtClean="0"/>
              <a:t> </a:t>
            </a:r>
            <a:r>
              <a:rPr lang="en-US" altLang="en-US" sz="1800" dirty="0" err="1" smtClean="0"/>
              <a:t>pequeños</a:t>
            </a:r>
            <a:r>
              <a:rPr lang="en-US" altLang="en-US" sz="1800" dirty="0" smtClean="0"/>
              <a:t> y </a:t>
            </a:r>
            <a:r>
              <a:rPr lang="en-US" altLang="en-US" sz="1800" dirty="0" err="1" smtClean="0"/>
              <a:t>funciones</a:t>
            </a:r>
            <a:r>
              <a:rPr lang="en-US" altLang="en-US" sz="1800" dirty="0" smtClean="0"/>
              <a:t> </a:t>
            </a:r>
            <a:r>
              <a:rPr lang="en-US" altLang="en-US" sz="1800" dirty="0" err="1" smtClean="0"/>
              <a:t>más</a:t>
            </a:r>
            <a:r>
              <a:rPr lang="en-US" altLang="en-US" sz="1800" dirty="0" smtClean="0"/>
              <a:t> </a:t>
            </a:r>
            <a:r>
              <a:rPr lang="en-US" altLang="en-US" sz="1800" dirty="0" err="1" smtClean="0"/>
              <a:t>sofisticadas</a:t>
            </a:r>
            <a:r>
              <a:rPr lang="en-US" altLang="en-US" sz="1800" dirty="0" smtClean="0"/>
              <a:t> para </a:t>
            </a:r>
            <a:r>
              <a:rPr lang="en-US" altLang="en-US" sz="1800" dirty="0" err="1" smtClean="0"/>
              <a:t>motores</a:t>
            </a:r>
            <a:r>
              <a:rPr lang="en-US" altLang="en-US" sz="1800" dirty="0" smtClean="0"/>
              <a:t> </a:t>
            </a:r>
            <a:r>
              <a:rPr lang="en-US" altLang="en-US" sz="1800" dirty="0" err="1" smtClean="0"/>
              <a:t>grandes</a:t>
            </a:r>
            <a:r>
              <a:rPr lang="en-US" altLang="en-US" sz="1800" dirty="0" smtClean="0"/>
              <a:t>.</a:t>
            </a:r>
          </a:p>
          <a:p>
            <a:pPr algn="just">
              <a:lnSpc>
                <a:spcPct val="100000"/>
              </a:lnSpc>
              <a:spcBef>
                <a:spcPct val="0"/>
              </a:spcBef>
              <a:buFontTx/>
              <a:buNone/>
              <a:defRPr/>
            </a:pPr>
            <a:endParaRPr lang="es-ES" altLang="en-US" sz="1800" dirty="0" smtClean="0"/>
          </a:p>
          <a:p>
            <a:pPr algn="just">
              <a:lnSpc>
                <a:spcPct val="100000"/>
              </a:lnSpc>
              <a:spcBef>
                <a:spcPct val="0"/>
              </a:spcBef>
              <a:buFontTx/>
              <a:buNone/>
              <a:defRPr/>
            </a:pPr>
            <a:endParaRPr lang="en-US" altLang="en-US" sz="1800" dirty="0" smtClean="0"/>
          </a:p>
        </p:txBody>
      </p:sp>
    </p:spTree>
    <p:extLst>
      <p:ext uri="{BB962C8B-B14F-4D97-AF65-F5344CB8AC3E}">
        <p14:creationId xmlns:p14="http://schemas.microsoft.com/office/powerpoint/2010/main" val="1295979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2" name="Rectángulo 1"/>
          <p:cNvSpPr>
            <a:spLocks noChangeArrowheads="1"/>
          </p:cNvSpPr>
          <p:nvPr/>
        </p:nvSpPr>
        <p:spPr bwMode="auto">
          <a:xfrm>
            <a:off x="376238" y="273050"/>
            <a:ext cx="115109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endParaRPr lang="en-US" altLang="en-US" sz="1800" b="1"/>
          </a:p>
          <a:p>
            <a:pPr algn="just">
              <a:lnSpc>
                <a:spcPct val="100000"/>
              </a:lnSpc>
              <a:spcBef>
                <a:spcPct val="0"/>
              </a:spcBef>
              <a:buFontTx/>
              <a:buNone/>
            </a:pPr>
            <a:endParaRPr lang="en-US" altLang="en-US" sz="1800"/>
          </a:p>
        </p:txBody>
      </p:sp>
      <p:sp>
        <p:nvSpPr>
          <p:cNvPr id="609283" name="Rectángulo 1"/>
          <p:cNvSpPr>
            <a:spLocks noChangeArrowheads="1"/>
          </p:cNvSpPr>
          <p:nvPr/>
        </p:nvSpPr>
        <p:spPr bwMode="auto">
          <a:xfrm>
            <a:off x="3452811" y="5999163"/>
            <a:ext cx="53578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dirty="0" err="1"/>
              <a:t>Figura</a:t>
            </a:r>
            <a:r>
              <a:rPr lang="en-US" altLang="en-US" sz="1800" b="1" dirty="0"/>
              <a:t> 12.19 </a:t>
            </a:r>
            <a:r>
              <a:rPr lang="en-US" altLang="en-US" sz="1800" b="1" dirty="0" err="1"/>
              <a:t>Dispositivos</a:t>
            </a:r>
            <a:r>
              <a:rPr lang="en-US" altLang="en-US" sz="1800" b="1" dirty="0"/>
              <a:t> de </a:t>
            </a:r>
            <a:r>
              <a:rPr lang="en-US" altLang="en-US" sz="1800" b="1" dirty="0" err="1"/>
              <a:t>protección</a:t>
            </a:r>
            <a:r>
              <a:rPr lang="en-US" altLang="en-US" sz="1800" b="1" dirty="0"/>
              <a:t> para </a:t>
            </a:r>
            <a:r>
              <a:rPr lang="en-US" altLang="en-US" sz="1800" b="1" dirty="0" err="1"/>
              <a:t>motores</a:t>
            </a:r>
            <a:r>
              <a:rPr lang="en-US" altLang="en-US" sz="1800" b="1" dirty="0"/>
              <a:t> de </a:t>
            </a:r>
            <a:r>
              <a:rPr lang="en-US" altLang="en-US" sz="1800" b="1" dirty="0" err="1"/>
              <a:t>baja</a:t>
            </a:r>
            <a:r>
              <a:rPr lang="en-US" altLang="en-US" sz="1800" b="1" dirty="0"/>
              <a:t> </a:t>
            </a:r>
            <a:r>
              <a:rPr lang="en-US" altLang="en-US" sz="1800" b="1" dirty="0" err="1"/>
              <a:t>tensión</a:t>
            </a:r>
            <a:endParaRPr lang="en-US" altLang="en-US" sz="1800" b="1" dirty="0"/>
          </a:p>
        </p:txBody>
      </p:sp>
      <p:pic>
        <p:nvPicPr>
          <p:cNvPr id="609285"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7456" y="273050"/>
            <a:ext cx="7248525" cy="563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2546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ángulo 1"/>
          <p:cNvSpPr>
            <a:spLocks noChangeArrowheads="1"/>
          </p:cNvSpPr>
          <p:nvPr/>
        </p:nvSpPr>
        <p:spPr bwMode="auto">
          <a:xfrm>
            <a:off x="376238" y="273050"/>
            <a:ext cx="11510962"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dirty="0"/>
              <a:t>12.8.1 </a:t>
            </a:r>
            <a:r>
              <a:rPr lang="en-US" altLang="en-US" sz="1800" b="1" dirty="0" err="1"/>
              <a:t>Sobrecarga</a:t>
            </a:r>
            <a:r>
              <a:rPr lang="en-US" altLang="en-US" sz="1800" b="1" dirty="0"/>
              <a:t> o </a:t>
            </a:r>
            <a:r>
              <a:rPr lang="en-US" altLang="en-US" sz="1800" b="1" dirty="0" err="1"/>
              <a:t>Imagen</a:t>
            </a:r>
            <a:r>
              <a:rPr lang="en-US" altLang="en-US" sz="1800" b="1" dirty="0"/>
              <a:t> </a:t>
            </a:r>
            <a:r>
              <a:rPr lang="en-US" altLang="en-US" sz="1800" b="1" dirty="0" err="1"/>
              <a:t>Térmica</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err="1"/>
              <a:t>Es</a:t>
            </a:r>
            <a:r>
              <a:rPr lang="en-US" altLang="en-US" sz="1800" dirty="0"/>
              <a:t> </a:t>
            </a:r>
            <a:r>
              <a:rPr lang="en-US" altLang="en-US" sz="1800" dirty="0" err="1"/>
              <a:t>una</a:t>
            </a:r>
            <a:r>
              <a:rPr lang="en-US" altLang="en-US" sz="1800" dirty="0"/>
              <a:t> </a:t>
            </a:r>
            <a:r>
              <a:rPr lang="en-US" altLang="en-US" sz="1800" dirty="0" err="1"/>
              <a:t>práctica</a:t>
            </a:r>
            <a:r>
              <a:rPr lang="en-US" altLang="en-US" sz="1800" dirty="0"/>
              <a:t> </a:t>
            </a:r>
            <a:r>
              <a:rPr lang="en-US" altLang="en-US" sz="1800" dirty="0" err="1"/>
              <a:t>común</a:t>
            </a:r>
            <a:r>
              <a:rPr lang="en-US" altLang="en-US" sz="1800" dirty="0"/>
              <a:t> </a:t>
            </a:r>
            <a:r>
              <a:rPr lang="en-US" altLang="en-US" sz="1800" dirty="0" err="1"/>
              <a:t>utilizar</a:t>
            </a:r>
            <a:r>
              <a:rPr lang="en-US" altLang="en-US" sz="1800" dirty="0"/>
              <a:t> </a:t>
            </a:r>
            <a:r>
              <a:rPr lang="en-US" altLang="en-US" sz="1800" dirty="0" err="1"/>
              <a:t>una</a:t>
            </a:r>
            <a:r>
              <a:rPr lang="en-US" altLang="en-US" sz="1800" dirty="0"/>
              <a:t> </a:t>
            </a:r>
            <a:r>
              <a:rPr lang="en-US" altLang="en-US" sz="1800" dirty="0" err="1"/>
              <a:t>tira</a:t>
            </a:r>
            <a:r>
              <a:rPr lang="en-US" altLang="en-US" sz="1800" dirty="0"/>
              <a:t> </a:t>
            </a:r>
            <a:r>
              <a:rPr lang="en-US" altLang="en-US" sz="1800" dirty="0" err="1"/>
              <a:t>bimetálica</a:t>
            </a:r>
            <a:r>
              <a:rPr lang="en-US" altLang="en-US" sz="1800" dirty="0"/>
              <a:t> </a:t>
            </a:r>
            <a:r>
              <a:rPr lang="en-US" altLang="en-US" sz="1800" dirty="0" err="1"/>
              <a:t>en</a:t>
            </a:r>
            <a:r>
              <a:rPr lang="en-US" altLang="en-US" sz="1800" dirty="0"/>
              <a:t> </a:t>
            </a:r>
            <a:r>
              <a:rPr lang="en-US" altLang="en-US" sz="1800" dirty="0" err="1"/>
              <a:t>cada</a:t>
            </a:r>
            <a:r>
              <a:rPr lang="en-US" altLang="en-US" sz="1800" dirty="0"/>
              <a:t> </a:t>
            </a:r>
            <a:r>
              <a:rPr lang="en-US" altLang="en-US" sz="1800" dirty="0" err="1"/>
              <a:t>línea</a:t>
            </a:r>
            <a:r>
              <a:rPr lang="en-US" altLang="en-US" sz="1800" dirty="0"/>
              <a:t> del </a:t>
            </a:r>
            <a:r>
              <a:rPr lang="en-US" altLang="en-US" sz="1800" dirty="0" err="1"/>
              <a:t>dispositivo</a:t>
            </a:r>
            <a:r>
              <a:rPr lang="en-US" altLang="en-US" sz="1800" dirty="0"/>
              <a:t> de </a:t>
            </a:r>
            <a:r>
              <a:rPr lang="en-US" altLang="en-US" sz="1800" dirty="0" err="1"/>
              <a:t>protección</a:t>
            </a:r>
            <a:r>
              <a:rPr lang="en-US" altLang="en-US" sz="1800" dirty="0"/>
              <a:t> para </a:t>
            </a:r>
            <a:r>
              <a:rPr lang="en-US" altLang="en-US" sz="1800" dirty="0" err="1"/>
              <a:t>crear</a:t>
            </a:r>
            <a:r>
              <a:rPr lang="en-US" altLang="en-US" sz="1800" dirty="0"/>
              <a:t> la </a:t>
            </a:r>
            <a:r>
              <a:rPr lang="en-US" altLang="en-US" sz="1800" dirty="0" err="1"/>
              <a:t>protección</a:t>
            </a:r>
            <a:r>
              <a:rPr lang="en-US" altLang="en-US" sz="1800" dirty="0"/>
              <a:t> de </a:t>
            </a:r>
            <a:r>
              <a:rPr lang="en-US" altLang="en-US" sz="1800" dirty="0" err="1"/>
              <a:t>imagen</a:t>
            </a:r>
            <a:r>
              <a:rPr lang="en-US" altLang="en-US" sz="1800" dirty="0"/>
              <a:t> </a:t>
            </a:r>
            <a:r>
              <a:rPr lang="en-US" altLang="en-US" sz="1800" dirty="0" err="1"/>
              <a:t>térmica</a:t>
            </a:r>
            <a:r>
              <a:rPr lang="en-US" altLang="en-US" sz="1800" dirty="0"/>
              <a:t> del motor de </a:t>
            </a:r>
            <a:r>
              <a:rPr lang="en-US" altLang="en-US" sz="1800" dirty="0" err="1"/>
              <a:t>baja</a:t>
            </a:r>
            <a:r>
              <a:rPr lang="en-US" altLang="en-US" sz="1800" dirty="0"/>
              <a:t> </a:t>
            </a:r>
            <a:r>
              <a:rPr lang="en-US" altLang="en-US" sz="1800" dirty="0" err="1"/>
              <a:t>tensión</a:t>
            </a:r>
            <a:r>
              <a:rPr lang="en-US" altLang="en-US" sz="1800" dirty="0"/>
              <a:t>. El </a:t>
            </a:r>
            <a:r>
              <a:rPr lang="en-US" altLang="en-US" sz="1800" dirty="0" err="1"/>
              <a:t>dispositivo</a:t>
            </a:r>
            <a:r>
              <a:rPr lang="en-US" altLang="en-US" sz="1800" dirty="0"/>
              <a:t> de </a:t>
            </a:r>
            <a:r>
              <a:rPr lang="en-US" altLang="en-US" sz="1800" dirty="0" err="1"/>
              <a:t>protección</a:t>
            </a:r>
            <a:r>
              <a:rPr lang="en-US" altLang="en-US" sz="1800" dirty="0"/>
              <a:t> </a:t>
            </a:r>
            <a:r>
              <a:rPr lang="en-US" altLang="en-US" sz="1800" dirty="0" err="1"/>
              <a:t>puede</a:t>
            </a:r>
            <a:r>
              <a:rPr lang="en-US" altLang="en-US" sz="1800" dirty="0"/>
              <a:t> </a:t>
            </a:r>
            <a:r>
              <a:rPr lang="en-US" altLang="en-US" sz="1800" dirty="0" err="1"/>
              <a:t>ser</a:t>
            </a:r>
            <a:r>
              <a:rPr lang="en-US" altLang="en-US" sz="1800" dirty="0"/>
              <a:t> un </a:t>
            </a:r>
            <a:r>
              <a:rPr lang="en-US" altLang="en-US" sz="1800" dirty="0" err="1"/>
              <a:t>interruptor</a:t>
            </a:r>
            <a:r>
              <a:rPr lang="en-US" altLang="en-US" sz="1800" dirty="0"/>
              <a:t> de </a:t>
            </a:r>
            <a:r>
              <a:rPr lang="en-US" altLang="en-US" sz="1800" dirty="0" err="1"/>
              <a:t>caja</a:t>
            </a:r>
            <a:r>
              <a:rPr lang="en-US" altLang="en-US" sz="1800" dirty="0"/>
              <a:t> </a:t>
            </a:r>
            <a:r>
              <a:rPr lang="en-US" altLang="en-US" sz="1800" dirty="0" err="1"/>
              <a:t>moldeada</a:t>
            </a:r>
            <a:r>
              <a:rPr lang="en-US" altLang="en-US" sz="1800" dirty="0"/>
              <a:t> o un </a:t>
            </a:r>
            <a:r>
              <a:rPr lang="en-US" altLang="en-US" sz="1800" dirty="0" err="1"/>
              <a:t>relé</a:t>
            </a:r>
            <a:r>
              <a:rPr lang="en-US" altLang="en-US" sz="1800" dirty="0"/>
              <a:t> </a:t>
            </a:r>
            <a:r>
              <a:rPr lang="en-US" altLang="en-US" sz="1800" dirty="0" err="1"/>
              <a:t>dependiente</a:t>
            </a:r>
            <a:r>
              <a:rPr lang="en-US" altLang="en-US" sz="1800" dirty="0"/>
              <a:t> del </a:t>
            </a:r>
            <a:r>
              <a:rPr lang="en-US" altLang="en-US" sz="1800" dirty="0" err="1"/>
              <a:t>tiempo</a:t>
            </a:r>
            <a:r>
              <a:rPr lang="en-US" altLang="en-US" sz="1800" dirty="0"/>
              <a:t>. La </a:t>
            </a:r>
            <a:r>
              <a:rPr lang="en-US" altLang="en-US" sz="1800" dirty="0" err="1"/>
              <a:t>constante</a:t>
            </a:r>
            <a:r>
              <a:rPr lang="en-US" altLang="en-US" sz="1800" dirty="0"/>
              <a:t> de </a:t>
            </a:r>
            <a:r>
              <a:rPr lang="en-US" altLang="en-US" sz="1800" dirty="0" err="1"/>
              <a:t>tiempo</a:t>
            </a:r>
            <a:r>
              <a:rPr lang="en-US" altLang="en-US" sz="1800" dirty="0"/>
              <a:t> </a:t>
            </a:r>
            <a:r>
              <a:rPr lang="en-US" altLang="en-US" sz="1800" dirty="0" err="1"/>
              <a:t>térmica</a:t>
            </a:r>
            <a:r>
              <a:rPr lang="en-US" altLang="en-US" sz="1800" dirty="0"/>
              <a:t> de </a:t>
            </a:r>
            <a:r>
              <a:rPr lang="en-US" altLang="en-US" sz="1800" dirty="0" err="1"/>
              <a:t>los</a:t>
            </a:r>
            <a:r>
              <a:rPr lang="en-US" altLang="en-US" sz="1800" dirty="0"/>
              <a:t> </a:t>
            </a:r>
            <a:r>
              <a:rPr lang="en-US" altLang="en-US" sz="1800" dirty="0" err="1"/>
              <a:t>motores</a:t>
            </a:r>
            <a:r>
              <a:rPr lang="en-US" altLang="en-US" sz="1800" dirty="0"/>
              <a:t> de </a:t>
            </a:r>
            <a:r>
              <a:rPr lang="en-US" altLang="en-US" sz="1800" dirty="0" err="1"/>
              <a:t>baja</a:t>
            </a:r>
            <a:r>
              <a:rPr lang="en-US" altLang="en-US" sz="1800" dirty="0"/>
              <a:t> </a:t>
            </a:r>
            <a:r>
              <a:rPr lang="en-US" altLang="en-US" sz="1800" dirty="0" err="1"/>
              <a:t>tensión</a:t>
            </a:r>
            <a:r>
              <a:rPr lang="en-US" altLang="en-US" sz="1800" dirty="0"/>
              <a:t> no </a:t>
            </a:r>
            <a:r>
              <a:rPr lang="en-US" altLang="en-US" sz="1800" dirty="0" err="1"/>
              <a:t>varía</a:t>
            </a:r>
            <a:r>
              <a:rPr lang="en-US" altLang="en-US" sz="1800" dirty="0"/>
              <a:t> </a:t>
            </a:r>
            <a:r>
              <a:rPr lang="en-US" altLang="en-US" sz="1800" dirty="0" err="1"/>
              <a:t>tanto</a:t>
            </a:r>
            <a:r>
              <a:rPr lang="en-US" altLang="en-US" sz="1800" dirty="0"/>
              <a:t> </a:t>
            </a:r>
            <a:r>
              <a:rPr lang="en-US" altLang="en-US" sz="1800" dirty="0" err="1"/>
              <a:t>como</a:t>
            </a:r>
            <a:r>
              <a:rPr lang="en-US" altLang="en-US" sz="1800" dirty="0"/>
              <a:t> </a:t>
            </a:r>
            <a:r>
              <a:rPr lang="en-US" altLang="en-US" sz="1800" dirty="0" err="1"/>
              <a:t>en</a:t>
            </a:r>
            <a:r>
              <a:rPr lang="en-US" altLang="en-US" sz="1800" dirty="0"/>
              <a:t> </a:t>
            </a:r>
            <a:r>
              <a:rPr lang="en-US" altLang="en-US" sz="1800" dirty="0" err="1"/>
              <a:t>los</a:t>
            </a:r>
            <a:r>
              <a:rPr lang="en-US" altLang="en-US" sz="1800" dirty="0"/>
              <a:t> </a:t>
            </a:r>
            <a:r>
              <a:rPr lang="en-US" altLang="en-US" sz="1800" dirty="0" err="1"/>
              <a:t>motores</a:t>
            </a:r>
            <a:r>
              <a:rPr lang="en-US" altLang="en-US" sz="1800" dirty="0"/>
              <a:t> de </a:t>
            </a:r>
            <a:r>
              <a:rPr lang="en-US" altLang="en-US" sz="1800" dirty="0" err="1"/>
              <a:t>alta</a:t>
            </a:r>
            <a:r>
              <a:rPr lang="en-US" altLang="en-US" sz="1800" dirty="0"/>
              <a:t> </a:t>
            </a:r>
            <a:r>
              <a:rPr lang="en-US" altLang="en-US" sz="1800" dirty="0" err="1"/>
              <a:t>tensión</a:t>
            </a:r>
            <a:r>
              <a:rPr lang="en-US" altLang="en-US" sz="1800" dirty="0"/>
              <a:t>. </a:t>
            </a:r>
            <a:r>
              <a:rPr lang="en-US" altLang="en-US" sz="1800" dirty="0" err="1"/>
              <a:t>Por</a:t>
            </a:r>
            <a:r>
              <a:rPr lang="en-US" altLang="en-US" sz="1800" dirty="0"/>
              <a:t> lo </a:t>
            </a:r>
            <a:r>
              <a:rPr lang="en-US" altLang="en-US" sz="1800" dirty="0" err="1"/>
              <a:t>tanto</a:t>
            </a:r>
            <a:r>
              <a:rPr lang="en-US" altLang="en-US" sz="1800" dirty="0"/>
              <a:t>, </a:t>
            </a:r>
            <a:r>
              <a:rPr lang="en-US" altLang="en-US" sz="1800" dirty="0" err="1"/>
              <a:t>es</a:t>
            </a:r>
            <a:r>
              <a:rPr lang="en-US" altLang="en-US" sz="1800" dirty="0"/>
              <a:t> </a:t>
            </a:r>
            <a:r>
              <a:rPr lang="en-US" altLang="en-US" sz="1800" dirty="0" err="1"/>
              <a:t>razonablemente</a:t>
            </a:r>
            <a:r>
              <a:rPr lang="en-US" altLang="en-US" sz="1800" dirty="0"/>
              <a:t> </a:t>
            </a:r>
            <a:r>
              <a:rPr lang="en-US" altLang="en-US" sz="1800" dirty="0" err="1"/>
              <a:t>fácil</a:t>
            </a:r>
            <a:r>
              <a:rPr lang="en-US" altLang="en-US" sz="1800" dirty="0"/>
              <a:t> </a:t>
            </a:r>
            <a:r>
              <a:rPr lang="en-US" altLang="en-US" sz="1800" dirty="0" err="1"/>
              <a:t>modificar</a:t>
            </a:r>
            <a:r>
              <a:rPr lang="en-US" altLang="en-US" sz="1800" dirty="0"/>
              <a:t> la forma de las </a:t>
            </a:r>
            <a:r>
              <a:rPr lang="en-US" altLang="en-US" sz="1800" dirty="0" err="1"/>
              <a:t>curvas</a:t>
            </a:r>
            <a:r>
              <a:rPr lang="en-US" altLang="en-US" sz="1800" dirty="0"/>
              <a:t> de la </a:t>
            </a:r>
            <a:r>
              <a:rPr lang="en-US" altLang="en-US" sz="1800" dirty="0" err="1"/>
              <a:t>térmica</a:t>
            </a:r>
            <a:r>
              <a:rPr lang="en-US" altLang="en-US" sz="1800" dirty="0"/>
              <a:t> </a:t>
            </a:r>
            <a:r>
              <a:rPr lang="en-US" altLang="en-US" sz="1800" dirty="0" err="1"/>
              <a:t>cambiando</a:t>
            </a:r>
            <a:r>
              <a:rPr lang="en-US" altLang="en-US" sz="1800" dirty="0"/>
              <a:t> las </a:t>
            </a:r>
            <a:r>
              <a:rPr lang="en-US" altLang="en-US" sz="1800" dirty="0" err="1"/>
              <a:t>dimensiones</a:t>
            </a:r>
            <a:r>
              <a:rPr lang="en-US" altLang="en-US" sz="1800" dirty="0"/>
              <a:t> </a:t>
            </a:r>
            <a:r>
              <a:rPr lang="en-US" altLang="en-US" sz="1800" dirty="0" err="1"/>
              <a:t>físicas</a:t>
            </a:r>
            <a:r>
              <a:rPr lang="en-US" altLang="en-US" sz="1800" dirty="0"/>
              <a:t> y las </a:t>
            </a:r>
            <a:r>
              <a:rPr lang="en-US" altLang="en-US" sz="1800" dirty="0" err="1"/>
              <a:t>propiedades</a:t>
            </a:r>
            <a:r>
              <a:rPr lang="en-US" altLang="en-US" sz="1800" dirty="0"/>
              <a:t> de la </a:t>
            </a:r>
            <a:r>
              <a:rPr lang="en-US" altLang="en-US" sz="1800" dirty="0" err="1"/>
              <a:t>tira</a:t>
            </a:r>
            <a:r>
              <a:rPr lang="en-US" altLang="en-US" sz="1800" dirty="0"/>
              <a:t> </a:t>
            </a:r>
            <a:r>
              <a:rPr lang="en-US" altLang="en-US" sz="1800" dirty="0" err="1"/>
              <a:t>bimetálica</a:t>
            </a:r>
            <a:r>
              <a:rPr lang="en-US" altLang="en-US" sz="1800" dirty="0"/>
              <a:t>. La </a:t>
            </a:r>
            <a:r>
              <a:rPr lang="en-US" altLang="en-US" sz="1800" dirty="0" err="1"/>
              <a:t>tira</a:t>
            </a:r>
            <a:r>
              <a:rPr lang="en-US" altLang="en-US" sz="1800" dirty="0"/>
              <a:t> </a:t>
            </a:r>
            <a:r>
              <a:rPr lang="en-US" altLang="en-US" sz="1800" dirty="0" err="1"/>
              <a:t>bimetálica</a:t>
            </a:r>
            <a:r>
              <a:rPr lang="en-US" altLang="en-US" sz="1800" dirty="0"/>
              <a:t> </a:t>
            </a:r>
            <a:r>
              <a:rPr lang="en-US" altLang="en-US" sz="1800" dirty="0" err="1"/>
              <a:t>está</a:t>
            </a:r>
            <a:r>
              <a:rPr lang="en-US" altLang="en-US" sz="1800" dirty="0"/>
              <a:t> </a:t>
            </a:r>
            <a:r>
              <a:rPr lang="en-US" altLang="en-US" sz="1800" dirty="0" err="1"/>
              <a:t>conectada</a:t>
            </a:r>
            <a:r>
              <a:rPr lang="en-US" altLang="en-US" sz="1800" dirty="0"/>
              <a:t> </a:t>
            </a:r>
            <a:r>
              <a:rPr lang="en-US" altLang="en-US" sz="1800" dirty="0" err="1"/>
              <a:t>mecánicamente</a:t>
            </a:r>
            <a:r>
              <a:rPr lang="en-US" altLang="en-US" sz="1800" dirty="0"/>
              <a:t> al </a:t>
            </a:r>
            <a:r>
              <a:rPr lang="en-US" altLang="en-US" sz="1800" dirty="0" err="1"/>
              <a:t>mecanismo</a:t>
            </a:r>
            <a:r>
              <a:rPr lang="en-US" altLang="en-US" sz="1800" dirty="0"/>
              <a:t> del </a:t>
            </a:r>
            <a:r>
              <a:rPr lang="en-US" altLang="en-US" sz="1800" dirty="0" err="1"/>
              <a:t>interruptor</a:t>
            </a:r>
            <a:r>
              <a:rPr lang="en-US" altLang="en-US" sz="1800" dirty="0"/>
              <a:t>, o a un </a:t>
            </a:r>
            <a:r>
              <a:rPr lang="en-US" altLang="en-US" sz="1800" dirty="0" err="1"/>
              <a:t>interruptor</a:t>
            </a:r>
            <a:r>
              <a:rPr lang="en-US" altLang="en-US" sz="1800" dirty="0"/>
              <a:t> </a:t>
            </a:r>
            <a:r>
              <a:rPr lang="en-US" altLang="en-US" sz="1800" dirty="0" err="1"/>
              <a:t>auxiliar</a:t>
            </a:r>
            <a:r>
              <a:rPr lang="en-US" altLang="en-US" sz="1800" dirty="0"/>
              <a:t> </a:t>
            </a:r>
            <a:r>
              <a:rPr lang="en-US" altLang="en-US" sz="1800" dirty="0" err="1"/>
              <a:t>en</a:t>
            </a:r>
            <a:r>
              <a:rPr lang="en-US" altLang="en-US" sz="1800" dirty="0"/>
              <a:t> el </a:t>
            </a:r>
            <a:r>
              <a:rPr lang="en-US" altLang="en-US" sz="1800" dirty="0" err="1"/>
              <a:t>caso</a:t>
            </a:r>
            <a:r>
              <a:rPr lang="en-US" altLang="en-US" sz="1800" dirty="0"/>
              <a:t> de un </a:t>
            </a:r>
            <a:r>
              <a:rPr lang="en-US" altLang="en-US" sz="1800" dirty="0" err="1"/>
              <a:t>rele</a:t>
            </a:r>
            <a:r>
              <a:rPr lang="en-US" altLang="en-US" sz="1800" dirty="0"/>
              <a:t>. </a:t>
            </a:r>
          </a:p>
          <a:p>
            <a:pPr algn="just">
              <a:lnSpc>
                <a:spcPct val="100000"/>
              </a:lnSpc>
              <a:spcBef>
                <a:spcPct val="0"/>
              </a:spcBef>
              <a:buFontTx/>
              <a:buNone/>
            </a:pPr>
            <a:endParaRPr lang="es-ES" altLang="en-US" sz="1800" dirty="0"/>
          </a:p>
          <a:p>
            <a:pPr algn="just">
              <a:lnSpc>
                <a:spcPct val="100000"/>
              </a:lnSpc>
              <a:spcBef>
                <a:spcPct val="0"/>
              </a:spcBef>
              <a:buFontTx/>
              <a:buNone/>
            </a:pPr>
            <a:endParaRPr lang="es-ES" altLang="en-US" sz="1800" dirty="0"/>
          </a:p>
          <a:p>
            <a:pPr algn="just">
              <a:lnSpc>
                <a:spcPct val="100000"/>
              </a:lnSpc>
              <a:spcBef>
                <a:spcPct val="0"/>
              </a:spcBef>
              <a:buFontTx/>
              <a:buNone/>
            </a:pPr>
            <a:r>
              <a:rPr lang="en-US" altLang="en-US" sz="1800" dirty="0"/>
              <a:t>Las </a:t>
            </a:r>
            <a:r>
              <a:rPr lang="en-US" altLang="en-US" sz="1800" dirty="0" err="1"/>
              <a:t>características</a:t>
            </a:r>
            <a:r>
              <a:rPr lang="en-US" altLang="en-US" sz="1800" dirty="0"/>
              <a:t> de </a:t>
            </a:r>
            <a:r>
              <a:rPr lang="en-US" altLang="en-US" sz="1800" dirty="0" err="1"/>
              <a:t>frío</a:t>
            </a:r>
            <a:r>
              <a:rPr lang="en-US" altLang="en-US" sz="1800" dirty="0"/>
              <a:t> y </a:t>
            </a:r>
            <a:r>
              <a:rPr lang="en-US" altLang="en-US" sz="1800" dirty="0" err="1"/>
              <a:t>calor</a:t>
            </a:r>
            <a:r>
              <a:rPr lang="en-US" altLang="en-US" sz="1800" dirty="0"/>
              <a:t> </a:t>
            </a:r>
            <a:r>
              <a:rPr lang="en-US" altLang="en-US" sz="1800" dirty="0" err="1"/>
              <a:t>suelen</a:t>
            </a:r>
            <a:r>
              <a:rPr lang="en-US" altLang="en-US" sz="1800" dirty="0"/>
              <a:t> </a:t>
            </a:r>
            <a:r>
              <a:rPr lang="en-US" altLang="en-US" sz="1800" dirty="0" err="1"/>
              <a:t>estar</a:t>
            </a:r>
            <a:r>
              <a:rPr lang="en-US" altLang="en-US" sz="1800" dirty="0"/>
              <a:t> </a:t>
            </a:r>
            <a:r>
              <a:rPr lang="en-US" altLang="en-US" sz="1800" dirty="0" err="1"/>
              <a:t>disponibles</a:t>
            </a:r>
            <a:r>
              <a:rPr lang="en-US" altLang="en-US" sz="1800" dirty="0"/>
              <a:t> para </a:t>
            </a:r>
            <a:r>
              <a:rPr lang="en-US" altLang="en-US" sz="1800" dirty="0" err="1"/>
              <a:t>interruptores</a:t>
            </a:r>
            <a:r>
              <a:rPr lang="en-US" altLang="en-US" sz="1800" dirty="0"/>
              <a:t> </a:t>
            </a:r>
            <a:r>
              <a:rPr lang="en-US" altLang="en-US" sz="1800" dirty="0" err="1"/>
              <a:t>automáticos</a:t>
            </a:r>
            <a:r>
              <a:rPr lang="en-US" altLang="en-US" sz="1800" dirty="0"/>
              <a:t> con </a:t>
            </a:r>
            <a:r>
              <a:rPr lang="en-US" altLang="en-US" sz="1800" dirty="0" err="1"/>
              <a:t>clasificaciones</a:t>
            </a:r>
            <a:r>
              <a:rPr lang="en-US" altLang="en-US" sz="1800" dirty="0"/>
              <a:t> de </a:t>
            </a:r>
            <a:r>
              <a:rPr lang="en-US" altLang="en-US" sz="1800" dirty="0" err="1"/>
              <a:t>unos</a:t>
            </a:r>
            <a:r>
              <a:rPr lang="en-US" altLang="en-US" sz="1800" dirty="0"/>
              <a:t> </a:t>
            </a:r>
            <a:r>
              <a:rPr lang="en-US" altLang="en-US" sz="1800" dirty="0" err="1"/>
              <a:t>pocos</a:t>
            </a:r>
            <a:r>
              <a:rPr lang="en-US" altLang="en-US" sz="1800" dirty="0"/>
              <a:t> A hasta 500 A. Para un </a:t>
            </a:r>
            <a:r>
              <a:rPr lang="en-US" altLang="en-US" sz="1800" dirty="0" err="1"/>
              <a:t>tamaño</a:t>
            </a:r>
            <a:r>
              <a:rPr lang="en-US" altLang="en-US" sz="1800" dirty="0"/>
              <a:t> de </a:t>
            </a:r>
            <a:r>
              <a:rPr lang="en-US" altLang="en-US" sz="1800" dirty="0" err="1"/>
              <a:t>marco</a:t>
            </a:r>
            <a:r>
              <a:rPr lang="en-US" altLang="en-US" sz="1800" dirty="0"/>
              <a:t> dado, </a:t>
            </a:r>
            <a:r>
              <a:rPr lang="en-US" altLang="en-US" sz="1800" dirty="0" err="1"/>
              <a:t>generalmente</a:t>
            </a:r>
            <a:r>
              <a:rPr lang="en-US" altLang="en-US" sz="1800" dirty="0"/>
              <a:t> </a:t>
            </a:r>
            <a:r>
              <a:rPr lang="en-US" altLang="en-US" sz="1800" dirty="0" err="1"/>
              <a:t>es</a:t>
            </a:r>
            <a:r>
              <a:rPr lang="en-US" altLang="en-US" sz="1800" dirty="0"/>
              <a:t> </a:t>
            </a:r>
            <a:r>
              <a:rPr lang="en-US" altLang="en-US" sz="1800" dirty="0" err="1"/>
              <a:t>posible</a:t>
            </a:r>
            <a:r>
              <a:rPr lang="en-US" altLang="en-US" sz="1800" dirty="0"/>
              <a:t> </a:t>
            </a:r>
            <a:r>
              <a:rPr lang="en-US" altLang="en-US" sz="1800" dirty="0" err="1"/>
              <a:t>ajustar</a:t>
            </a:r>
            <a:r>
              <a:rPr lang="en-US" altLang="en-US" sz="1800" dirty="0"/>
              <a:t> </a:t>
            </a:r>
            <a:r>
              <a:rPr lang="en-US" altLang="en-US" sz="1800" dirty="0" err="1"/>
              <a:t>diferentes</a:t>
            </a:r>
            <a:r>
              <a:rPr lang="en-US" altLang="en-US" sz="1800" dirty="0"/>
              <a:t> </a:t>
            </a:r>
            <a:r>
              <a:rPr lang="en-US" altLang="en-US" sz="1800" dirty="0" err="1"/>
              <a:t>clasificaciones</a:t>
            </a:r>
            <a:r>
              <a:rPr lang="en-US" altLang="en-US" sz="1800" dirty="0"/>
              <a:t> de </a:t>
            </a:r>
            <a:r>
              <a:rPr lang="en-US" altLang="en-US" sz="1800" dirty="0" err="1"/>
              <a:t>elementos</a:t>
            </a:r>
            <a:r>
              <a:rPr lang="en-US" altLang="en-US" sz="1800" dirty="0"/>
              <a:t> de </a:t>
            </a:r>
            <a:r>
              <a:rPr lang="en-US" altLang="en-US" sz="1800" dirty="0" err="1"/>
              <a:t>temperatura</a:t>
            </a:r>
            <a:r>
              <a:rPr lang="en-US" altLang="en-US" sz="1800" dirty="0"/>
              <a:t>. </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err="1"/>
              <a:t>Cada</a:t>
            </a:r>
            <a:r>
              <a:rPr lang="en-US" altLang="en-US" sz="1800" dirty="0"/>
              <a:t> valor nominal de un </a:t>
            </a:r>
            <a:r>
              <a:rPr lang="en-US" altLang="en-US" sz="1800" dirty="0" err="1"/>
              <a:t>elemento</a:t>
            </a:r>
            <a:r>
              <a:rPr lang="en-US" altLang="en-US" sz="1800" dirty="0"/>
              <a:t> </a:t>
            </a:r>
            <a:r>
              <a:rPr lang="en-US" altLang="en-US" sz="1800" dirty="0" err="1"/>
              <a:t>térmico</a:t>
            </a:r>
            <a:r>
              <a:rPr lang="en-US" altLang="en-US" sz="1800" dirty="0"/>
              <a:t> </a:t>
            </a:r>
            <a:r>
              <a:rPr lang="en-US" altLang="en-US" sz="1800" dirty="0" err="1"/>
              <a:t>tiene</a:t>
            </a:r>
            <a:r>
              <a:rPr lang="en-US" altLang="en-US" sz="1800" dirty="0"/>
              <a:t> </a:t>
            </a:r>
            <a:r>
              <a:rPr lang="en-US" altLang="en-US" sz="1800" dirty="0" err="1"/>
              <a:t>una</a:t>
            </a:r>
            <a:r>
              <a:rPr lang="en-US" altLang="en-US" sz="1800" dirty="0"/>
              <a:t> </a:t>
            </a:r>
            <a:r>
              <a:rPr lang="en-US" altLang="en-US" sz="1800" dirty="0" err="1"/>
              <a:t>corriente</a:t>
            </a:r>
            <a:r>
              <a:rPr lang="en-US" altLang="en-US" sz="1800" dirty="0"/>
              <a:t> </a:t>
            </a:r>
            <a:r>
              <a:rPr lang="en-US" altLang="en-US" sz="1800" dirty="0" err="1"/>
              <a:t>estrecha</a:t>
            </a:r>
            <a:r>
              <a:rPr lang="en-US" altLang="en-US" sz="1800" dirty="0"/>
              <a:t> o nominal</a:t>
            </a:r>
            <a:r>
              <a:rPr lang="en-US" altLang="en-US" sz="1800" dirty="0" smtClean="0"/>
              <a:t>, </a:t>
            </a:r>
            <a:r>
              <a:rPr lang="en-US" altLang="en-US" sz="1800" dirty="0" err="1" smtClean="0"/>
              <a:t>ver</a:t>
            </a:r>
            <a:r>
              <a:rPr lang="en-US" altLang="en-US" sz="1800" dirty="0" smtClean="0"/>
              <a:t> la </a:t>
            </a:r>
            <a:r>
              <a:rPr lang="en-US" altLang="en-US" sz="1800" dirty="0" err="1"/>
              <a:t>Figura</a:t>
            </a:r>
            <a:r>
              <a:rPr lang="en-US" altLang="en-US" sz="1800" dirty="0"/>
              <a:t> 12.20</a:t>
            </a:r>
          </a:p>
        </p:txBody>
      </p:sp>
    </p:spTree>
    <p:extLst>
      <p:ext uri="{BB962C8B-B14F-4D97-AF65-F5344CB8AC3E}">
        <p14:creationId xmlns:p14="http://schemas.microsoft.com/office/powerpoint/2010/main" val="36983302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2" name="Rectángulo 1"/>
          <p:cNvSpPr>
            <a:spLocks noChangeArrowheads="1"/>
          </p:cNvSpPr>
          <p:nvPr/>
        </p:nvSpPr>
        <p:spPr bwMode="auto">
          <a:xfrm>
            <a:off x="376238" y="273050"/>
            <a:ext cx="115109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endParaRPr lang="en-US" altLang="en-US" sz="1800" b="1"/>
          </a:p>
          <a:p>
            <a:pPr algn="just">
              <a:lnSpc>
                <a:spcPct val="100000"/>
              </a:lnSpc>
              <a:spcBef>
                <a:spcPct val="0"/>
              </a:spcBef>
              <a:buFontTx/>
              <a:buNone/>
            </a:pPr>
            <a:endParaRPr lang="en-US" altLang="en-US" sz="1800"/>
          </a:p>
        </p:txBody>
      </p:sp>
      <p:sp>
        <p:nvSpPr>
          <p:cNvPr id="609284" name="Rectángulo 2"/>
          <p:cNvSpPr>
            <a:spLocks noChangeArrowheads="1"/>
          </p:cNvSpPr>
          <p:nvPr/>
        </p:nvSpPr>
        <p:spPr bwMode="auto">
          <a:xfrm>
            <a:off x="3673475" y="6119813"/>
            <a:ext cx="49164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dirty="0" err="1"/>
              <a:t>Figura</a:t>
            </a:r>
            <a:r>
              <a:rPr lang="en-US" altLang="en-US" sz="1800" b="1" dirty="0"/>
              <a:t> 12.20 </a:t>
            </a:r>
            <a:r>
              <a:rPr lang="en-US" altLang="en-US" sz="1800" b="1" dirty="0" err="1"/>
              <a:t>Curvas</a:t>
            </a:r>
            <a:r>
              <a:rPr lang="en-US" altLang="en-US" sz="1800" b="1" dirty="0"/>
              <a:t> </a:t>
            </a:r>
            <a:r>
              <a:rPr lang="en-US" altLang="en-US" sz="1800" b="1" dirty="0" err="1" smtClean="0"/>
              <a:t>térmicas</a:t>
            </a:r>
            <a:r>
              <a:rPr lang="en-US" altLang="en-US" sz="1800" b="1" dirty="0" smtClean="0"/>
              <a:t> </a:t>
            </a:r>
            <a:r>
              <a:rPr lang="en-US" altLang="en-US" sz="1800" b="1" dirty="0"/>
              <a:t>e </a:t>
            </a:r>
            <a:r>
              <a:rPr lang="en-US" altLang="en-US" sz="1800" b="1" dirty="0" err="1"/>
              <a:t>instantánea</a:t>
            </a:r>
            <a:r>
              <a:rPr lang="en-US" altLang="en-US" sz="1800" b="1" dirty="0"/>
              <a:t> de un </a:t>
            </a:r>
            <a:r>
              <a:rPr lang="en-US" altLang="en-US" sz="1800" b="1" dirty="0" err="1"/>
              <a:t>relé</a:t>
            </a:r>
            <a:r>
              <a:rPr lang="en-US" altLang="en-US" sz="1800" b="1" dirty="0"/>
              <a:t> de motor.</a:t>
            </a:r>
          </a:p>
        </p:txBody>
      </p:sp>
      <p:pic>
        <p:nvPicPr>
          <p:cNvPr id="609286" name="Imagen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7300" y="273050"/>
            <a:ext cx="4610100" cy="584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41690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ángulo 1"/>
          <p:cNvSpPr>
            <a:spLocks noChangeArrowheads="1"/>
          </p:cNvSpPr>
          <p:nvPr/>
        </p:nvSpPr>
        <p:spPr bwMode="auto">
          <a:xfrm>
            <a:off x="376238" y="273050"/>
            <a:ext cx="11510962"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dirty="0"/>
              <a:t>12.8.2 </a:t>
            </a:r>
            <a:r>
              <a:rPr lang="en-US" altLang="en-US" sz="1800" b="1" dirty="0" err="1"/>
              <a:t>Sobrecorriente</a:t>
            </a:r>
            <a:r>
              <a:rPr lang="en-US" altLang="en-US" sz="1800" b="1" dirty="0"/>
              <a:t> </a:t>
            </a:r>
            <a:r>
              <a:rPr lang="en-US" altLang="en-US" sz="1800" b="1" dirty="0" err="1"/>
              <a:t>instantánea</a:t>
            </a:r>
            <a:r>
              <a:rPr lang="en-US" altLang="en-US" sz="1800" b="1" dirty="0"/>
              <a:t> o de </a:t>
            </a:r>
            <a:r>
              <a:rPr lang="en-US" altLang="en-US" sz="1800" b="1" dirty="0" err="1"/>
              <a:t>ajuste</a:t>
            </a:r>
            <a:r>
              <a:rPr lang="en-US" altLang="en-US" sz="1800" b="1" dirty="0"/>
              <a:t> alto</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La </a:t>
            </a:r>
            <a:r>
              <a:rPr lang="en-US" altLang="en-US" sz="1800" dirty="0" err="1"/>
              <a:t>necesidad</a:t>
            </a:r>
            <a:r>
              <a:rPr lang="en-US" altLang="en-US" sz="1800" dirty="0"/>
              <a:t> de </a:t>
            </a:r>
            <a:r>
              <a:rPr lang="en-US" altLang="en-US" sz="1800" dirty="0" err="1"/>
              <a:t>una</a:t>
            </a:r>
            <a:r>
              <a:rPr lang="en-US" altLang="en-US" sz="1800" dirty="0"/>
              <a:t> </a:t>
            </a:r>
            <a:r>
              <a:rPr lang="en-US" altLang="en-US" sz="1800" dirty="0" err="1"/>
              <a:t>función</a:t>
            </a:r>
            <a:r>
              <a:rPr lang="en-US" altLang="en-US" sz="1800" dirty="0"/>
              <a:t> de </a:t>
            </a:r>
            <a:r>
              <a:rPr lang="en-US" altLang="en-US" sz="1800" dirty="0" err="1"/>
              <a:t>disparo</a:t>
            </a:r>
            <a:r>
              <a:rPr lang="en-US" altLang="en-US" sz="1800" dirty="0"/>
              <a:t> </a:t>
            </a:r>
            <a:r>
              <a:rPr lang="en-US" altLang="en-US" sz="1800" dirty="0" err="1"/>
              <a:t>instantáneo</a:t>
            </a:r>
            <a:r>
              <a:rPr lang="en-US" altLang="en-US" sz="1800" dirty="0"/>
              <a:t> </a:t>
            </a:r>
            <a:r>
              <a:rPr lang="en-US" altLang="en-US" sz="1800" dirty="0" err="1"/>
              <a:t>es</a:t>
            </a:r>
            <a:r>
              <a:rPr lang="en-US" altLang="en-US" sz="1800" dirty="0"/>
              <a:t> la </a:t>
            </a:r>
            <a:r>
              <a:rPr lang="en-US" altLang="en-US" sz="1800" dirty="0" err="1"/>
              <a:t>misma</a:t>
            </a:r>
            <a:r>
              <a:rPr lang="en-US" altLang="en-US" sz="1800" dirty="0"/>
              <a:t> que para un motor de </a:t>
            </a:r>
            <a:r>
              <a:rPr lang="en-US" altLang="en-US" sz="1800" dirty="0" err="1"/>
              <a:t>alta</a:t>
            </a:r>
            <a:r>
              <a:rPr lang="en-US" altLang="en-US" sz="1800" dirty="0"/>
              <a:t> </a:t>
            </a:r>
            <a:r>
              <a:rPr lang="en-US" altLang="en-US" sz="1800" dirty="0" err="1"/>
              <a:t>tensión</a:t>
            </a:r>
            <a:r>
              <a:rPr lang="en-US" altLang="en-US" sz="1800" dirty="0"/>
              <a:t>. </a:t>
            </a:r>
          </a:p>
          <a:p>
            <a:pPr algn="just">
              <a:lnSpc>
                <a:spcPct val="100000"/>
              </a:lnSpc>
              <a:spcBef>
                <a:spcPct val="0"/>
              </a:spcBef>
              <a:buFontTx/>
              <a:buNone/>
            </a:pPr>
            <a:r>
              <a:rPr lang="en-US" altLang="en-US" sz="1800" dirty="0"/>
              <a:t>La </a:t>
            </a:r>
            <a:r>
              <a:rPr lang="en-US" altLang="en-US" sz="1800" dirty="0" err="1"/>
              <a:t>función</a:t>
            </a:r>
            <a:r>
              <a:rPr lang="en-US" altLang="en-US" sz="1800" dirty="0"/>
              <a:t> </a:t>
            </a:r>
            <a:r>
              <a:rPr lang="en-US" altLang="en-US" sz="1800" dirty="0" err="1"/>
              <a:t>puede</a:t>
            </a:r>
            <a:r>
              <a:rPr lang="en-US" altLang="en-US" sz="1800" dirty="0"/>
              <a:t> </a:t>
            </a:r>
            <a:r>
              <a:rPr lang="en-US" altLang="en-US" sz="1800" dirty="0" err="1"/>
              <a:t>ser</a:t>
            </a:r>
            <a:r>
              <a:rPr lang="en-US" altLang="en-US" sz="1800" dirty="0"/>
              <a:t> </a:t>
            </a:r>
            <a:r>
              <a:rPr lang="en-US" altLang="en-US" sz="1800" dirty="0" err="1"/>
              <a:t>proporcionada</a:t>
            </a:r>
            <a:r>
              <a:rPr lang="en-US" altLang="en-US" sz="1800" dirty="0"/>
              <a:t> </a:t>
            </a:r>
            <a:r>
              <a:rPr lang="en-US" altLang="en-US" sz="1800" dirty="0" err="1"/>
              <a:t>por</a:t>
            </a:r>
            <a:r>
              <a:rPr lang="en-US" altLang="en-US" sz="1800" dirty="0"/>
              <a:t> un </a:t>
            </a:r>
            <a:r>
              <a:rPr lang="en-US" altLang="en-US" sz="1800" dirty="0" err="1"/>
              <a:t>dispositivo</a:t>
            </a:r>
            <a:r>
              <a:rPr lang="en-US" altLang="en-US" sz="1800" dirty="0"/>
              <a:t> de </a:t>
            </a:r>
            <a:r>
              <a:rPr lang="en-US" altLang="en-US" sz="1800" dirty="0" err="1"/>
              <a:t>repulsión</a:t>
            </a:r>
            <a:r>
              <a:rPr lang="en-US" altLang="en-US" sz="1800" dirty="0"/>
              <a:t> </a:t>
            </a:r>
            <a:r>
              <a:rPr lang="en-US" altLang="en-US" sz="1800" dirty="0" err="1"/>
              <a:t>magnética</a:t>
            </a:r>
            <a:r>
              <a:rPr lang="en-US" altLang="en-US" sz="1800" dirty="0"/>
              <a:t> </a:t>
            </a:r>
            <a:r>
              <a:rPr lang="en-US" altLang="en-US" sz="1800" dirty="0" err="1"/>
              <a:t>dentro</a:t>
            </a:r>
            <a:r>
              <a:rPr lang="en-US" altLang="en-US" sz="1800" dirty="0"/>
              <a:t> del </a:t>
            </a:r>
            <a:r>
              <a:rPr lang="en-US" altLang="en-US" sz="1800" dirty="0" err="1"/>
              <a:t>interruptor</a:t>
            </a:r>
            <a:r>
              <a:rPr lang="en-US" altLang="en-US" sz="1800" dirty="0"/>
              <a:t> </a:t>
            </a:r>
            <a:r>
              <a:rPr lang="en-US" altLang="en-US" sz="1800" dirty="0" err="1"/>
              <a:t>automático</a:t>
            </a:r>
            <a:r>
              <a:rPr lang="en-US" altLang="en-US" sz="1800" dirty="0"/>
              <a:t> de </a:t>
            </a:r>
            <a:r>
              <a:rPr lang="en-US" altLang="en-US" sz="1800" dirty="0" err="1"/>
              <a:t>caja</a:t>
            </a:r>
            <a:r>
              <a:rPr lang="en-US" altLang="en-US" sz="1800" dirty="0"/>
              <a:t> </a:t>
            </a:r>
            <a:r>
              <a:rPr lang="en-US" altLang="en-US" sz="1800" dirty="0" err="1"/>
              <a:t>moldeada</a:t>
            </a:r>
            <a:r>
              <a:rPr lang="en-US" altLang="en-US" sz="1800" dirty="0"/>
              <a:t>, </a:t>
            </a:r>
            <a:r>
              <a:rPr lang="en-US" altLang="en-US" sz="1800" dirty="0" err="1"/>
              <a:t>por</a:t>
            </a:r>
            <a:r>
              <a:rPr lang="en-US" altLang="en-US" sz="1800" dirty="0"/>
              <a:t> un </a:t>
            </a:r>
            <a:r>
              <a:rPr lang="en-US" altLang="en-US" sz="1800" dirty="0" err="1"/>
              <a:t>relé</a:t>
            </a:r>
            <a:r>
              <a:rPr lang="en-US" altLang="en-US" sz="1800" dirty="0"/>
              <a:t> (50) o </a:t>
            </a:r>
            <a:r>
              <a:rPr lang="en-US" altLang="en-US" sz="1800" dirty="0" err="1"/>
              <a:t>por</a:t>
            </a:r>
            <a:r>
              <a:rPr lang="en-US" altLang="en-US" sz="1800" dirty="0"/>
              <a:t> </a:t>
            </a:r>
            <a:r>
              <a:rPr lang="en-US" altLang="en-US" sz="1800" dirty="0" err="1"/>
              <a:t>fusibles</a:t>
            </a:r>
            <a:r>
              <a:rPr lang="en-US" altLang="en-US" sz="1800" dirty="0"/>
              <a:t> </a:t>
            </a:r>
            <a:r>
              <a:rPr lang="en-US" altLang="en-US" sz="1800" dirty="0" err="1"/>
              <a:t>aguas</a:t>
            </a:r>
            <a:r>
              <a:rPr lang="en-US" altLang="en-US" sz="1800" dirty="0"/>
              <a:t> </a:t>
            </a:r>
            <a:r>
              <a:rPr lang="en-US" altLang="en-US" sz="1800" dirty="0" err="1"/>
              <a:t>arriba</a:t>
            </a:r>
            <a:r>
              <a:rPr lang="en-US" altLang="en-US" sz="1800" dirty="0"/>
              <a:t>. Si se </a:t>
            </a:r>
            <a:r>
              <a:rPr lang="en-US" altLang="en-US" sz="1800" dirty="0" err="1"/>
              <a:t>utilizan</a:t>
            </a:r>
            <a:r>
              <a:rPr lang="en-US" altLang="en-US" sz="1800" dirty="0"/>
              <a:t> </a:t>
            </a:r>
            <a:r>
              <a:rPr lang="en-US" altLang="en-US" sz="1800" dirty="0" err="1"/>
              <a:t>fusibles</a:t>
            </a:r>
            <a:r>
              <a:rPr lang="en-US" altLang="en-US" sz="1800" dirty="0"/>
              <a:t>, el contactor </a:t>
            </a:r>
            <a:r>
              <a:rPr lang="en-US" altLang="en-US" sz="1800" dirty="0" err="1"/>
              <a:t>debe</a:t>
            </a:r>
            <a:r>
              <a:rPr lang="en-US" altLang="en-US" sz="1800" dirty="0"/>
              <a:t> </a:t>
            </a:r>
            <a:r>
              <a:rPr lang="en-US" altLang="en-US" sz="1800" dirty="0" err="1"/>
              <a:t>ser</a:t>
            </a:r>
            <a:r>
              <a:rPr lang="en-US" altLang="en-US" sz="1800" dirty="0"/>
              <a:t> </a:t>
            </a:r>
            <a:r>
              <a:rPr lang="en-US" altLang="en-US" sz="1800" dirty="0" err="1"/>
              <a:t>capaz</a:t>
            </a:r>
            <a:r>
              <a:rPr lang="en-US" altLang="en-US" sz="1800" dirty="0"/>
              <a:t> de </a:t>
            </a:r>
            <a:r>
              <a:rPr lang="en-US" altLang="en-US" sz="1800" dirty="0" err="1"/>
              <a:t>transportar</a:t>
            </a:r>
            <a:r>
              <a:rPr lang="en-US" altLang="en-US" sz="1800" dirty="0"/>
              <a:t> el </a:t>
            </a:r>
            <a:r>
              <a:rPr lang="en-US" altLang="en-US" sz="1800" dirty="0" err="1"/>
              <a:t>servicio</a:t>
            </a:r>
            <a:r>
              <a:rPr lang="en-US" altLang="en-US" sz="1800" dirty="0"/>
              <a:t> I</a:t>
            </a:r>
            <a:r>
              <a:rPr lang="en-US" altLang="en-US" sz="1800" dirty="0">
                <a:latin typeface="Arial" panose="020B0604020202020204" pitchFamily="34" charset="0"/>
                <a:cs typeface="Arial" panose="020B0604020202020204" pitchFamily="34" charset="0"/>
              </a:rPr>
              <a:t>²</a:t>
            </a:r>
            <a:r>
              <a:rPr lang="en-US" altLang="en-US" sz="1800" dirty="0"/>
              <a:t>t hasta que el fusible </a:t>
            </a:r>
            <a:r>
              <a:rPr lang="en-US" altLang="en-US" sz="1800" dirty="0" err="1" smtClean="0"/>
              <a:t>completo</a:t>
            </a:r>
            <a:r>
              <a:rPr lang="en-US" altLang="en-US" sz="1800" dirty="0" smtClean="0"/>
              <a:t> </a:t>
            </a:r>
            <a:r>
              <a:rPr lang="en-US" altLang="en-US" sz="1800" dirty="0" err="1"/>
              <a:t>su</a:t>
            </a:r>
            <a:r>
              <a:rPr lang="en-US" altLang="en-US" sz="1800" dirty="0"/>
              <a:t> </a:t>
            </a:r>
            <a:r>
              <a:rPr lang="en-US" altLang="en-US" sz="1800" dirty="0" err="1"/>
              <a:t>función</a:t>
            </a:r>
            <a:r>
              <a:rPr lang="en-US" altLang="en-US" sz="1800" dirty="0"/>
              <a:t>. Para </a:t>
            </a:r>
            <a:r>
              <a:rPr lang="en-US" altLang="en-US" sz="1800" dirty="0" err="1"/>
              <a:t>minimizar</a:t>
            </a:r>
            <a:r>
              <a:rPr lang="en-US" altLang="en-US" sz="1800" dirty="0"/>
              <a:t> el </a:t>
            </a:r>
            <a:r>
              <a:rPr lang="en-US" altLang="en-US" sz="1800" dirty="0" err="1"/>
              <a:t>estrés</a:t>
            </a:r>
            <a:r>
              <a:rPr lang="en-US" altLang="en-US" sz="1800" dirty="0"/>
              <a:t> del contactor, </a:t>
            </a:r>
            <a:r>
              <a:rPr lang="en-US" altLang="en-US" sz="1800" dirty="0" err="1"/>
              <a:t>debe</a:t>
            </a:r>
            <a:r>
              <a:rPr lang="en-US" altLang="en-US" sz="1800" dirty="0"/>
              <a:t> </a:t>
            </a:r>
            <a:r>
              <a:rPr lang="en-US" altLang="en-US" sz="1800" dirty="0" err="1"/>
              <a:t>coordinarse</a:t>
            </a:r>
            <a:r>
              <a:rPr lang="en-US" altLang="en-US" sz="1800" dirty="0"/>
              <a:t> con </a:t>
            </a:r>
            <a:r>
              <a:rPr lang="en-US" altLang="en-US" sz="1800" dirty="0" err="1"/>
              <a:t>los</a:t>
            </a:r>
            <a:r>
              <a:rPr lang="en-US" altLang="en-US" sz="1800" dirty="0"/>
              <a:t> </a:t>
            </a:r>
            <a:r>
              <a:rPr lang="en-US" altLang="en-US" sz="1800" dirty="0" err="1"/>
              <a:t>fusibles</a:t>
            </a:r>
            <a:r>
              <a:rPr lang="en-US" altLang="en-US" sz="1800" dirty="0"/>
              <a:t> </a:t>
            </a:r>
            <a:r>
              <a:rPr lang="en-US" altLang="en-US" sz="1800" dirty="0" err="1"/>
              <a:t>como</a:t>
            </a:r>
            <a:r>
              <a:rPr lang="en-US" altLang="en-US" sz="1800" dirty="0"/>
              <a:t> se </a:t>
            </a:r>
            <a:r>
              <a:rPr lang="en-US" altLang="en-US" sz="1800" dirty="0" err="1"/>
              <a:t>recomienda</a:t>
            </a:r>
            <a:r>
              <a:rPr lang="en-US" altLang="en-US" sz="1800" dirty="0"/>
              <a:t> </a:t>
            </a:r>
            <a:r>
              <a:rPr lang="en-US" altLang="en-US" sz="1800" dirty="0" err="1"/>
              <a:t>en</a:t>
            </a:r>
            <a:r>
              <a:rPr lang="en-US" altLang="en-US" sz="1800" dirty="0"/>
              <a:t> la IEC 60947 Parte 2, </a:t>
            </a:r>
            <a:r>
              <a:rPr lang="en-US" altLang="en-US" sz="1800" dirty="0" err="1"/>
              <a:t>como</a:t>
            </a:r>
            <a:r>
              <a:rPr lang="en-US" altLang="en-US" sz="1800" dirty="0"/>
              <a:t> </a:t>
            </a:r>
            <a:r>
              <a:rPr lang="en-US" altLang="en-US" sz="1800" dirty="0" err="1"/>
              <a:t>requisito</a:t>
            </a:r>
            <a:r>
              <a:rPr lang="en-US" altLang="en-US" sz="1800" dirty="0"/>
              <a:t> de </a:t>
            </a:r>
            <a:r>
              <a:rPr lang="en-US" altLang="en-US" sz="1800" dirty="0" err="1"/>
              <a:t>Tipo</a:t>
            </a:r>
            <a:r>
              <a:rPr lang="en-US" altLang="en-US" sz="1800" dirty="0"/>
              <a:t> 2.</a:t>
            </a:r>
          </a:p>
          <a:p>
            <a:pPr algn="just">
              <a:lnSpc>
                <a:spcPct val="100000"/>
              </a:lnSpc>
              <a:spcBef>
                <a:spcPct val="0"/>
              </a:spcBef>
              <a:buFontTx/>
              <a:buNone/>
            </a:pPr>
            <a:r>
              <a:rPr lang="en-US" altLang="en-US" sz="1800" dirty="0"/>
              <a:t>El </a:t>
            </a:r>
            <a:r>
              <a:rPr lang="en-US" altLang="en-US" sz="1800" dirty="0" err="1"/>
              <a:t>rango</a:t>
            </a:r>
            <a:r>
              <a:rPr lang="en-US" altLang="en-US" sz="1800" dirty="0"/>
              <a:t> de </a:t>
            </a:r>
            <a:r>
              <a:rPr lang="en-US" altLang="en-US" sz="1800" dirty="0" err="1"/>
              <a:t>ajustes</a:t>
            </a:r>
            <a:r>
              <a:rPr lang="en-US" altLang="en-US" sz="1800" dirty="0"/>
              <a:t> para </a:t>
            </a:r>
            <a:r>
              <a:rPr lang="en-US" altLang="en-US" sz="1800" dirty="0" err="1"/>
              <a:t>los</a:t>
            </a:r>
            <a:r>
              <a:rPr lang="en-US" altLang="en-US" sz="1800" dirty="0"/>
              <a:t> </a:t>
            </a:r>
            <a:r>
              <a:rPr lang="en-US" altLang="en-US" sz="1800" dirty="0" err="1"/>
              <a:t>interruptores</a:t>
            </a:r>
            <a:r>
              <a:rPr lang="en-US" altLang="en-US" sz="1800" dirty="0"/>
              <a:t> </a:t>
            </a:r>
            <a:r>
              <a:rPr lang="en-US" altLang="en-US" sz="1800" dirty="0" err="1"/>
              <a:t>automáticos</a:t>
            </a:r>
            <a:r>
              <a:rPr lang="en-US" altLang="en-US" sz="1800" dirty="0"/>
              <a:t> de </a:t>
            </a:r>
            <a:r>
              <a:rPr lang="en-US" altLang="en-US" sz="1800" dirty="0" err="1"/>
              <a:t>caja</a:t>
            </a:r>
            <a:r>
              <a:rPr lang="en-US" altLang="en-US" sz="1800" dirty="0"/>
              <a:t> </a:t>
            </a:r>
            <a:r>
              <a:rPr lang="en-US" altLang="en-US" sz="1800" dirty="0" err="1"/>
              <a:t>moldeada</a:t>
            </a:r>
            <a:r>
              <a:rPr lang="en-US" altLang="en-US" sz="1800" dirty="0"/>
              <a:t> </a:t>
            </a:r>
            <a:r>
              <a:rPr lang="en-US" altLang="en-US" sz="1800" dirty="0" err="1"/>
              <a:t>es</a:t>
            </a:r>
            <a:r>
              <a:rPr lang="en-US" altLang="en-US" sz="1800" dirty="0"/>
              <a:t> </a:t>
            </a:r>
            <a:r>
              <a:rPr lang="en-US" altLang="en-US" sz="1800" dirty="0" err="1"/>
              <a:t>típicamente</a:t>
            </a:r>
            <a:r>
              <a:rPr lang="en-US" altLang="en-US" sz="1800" dirty="0"/>
              <a:t> entre 5 y 30 </a:t>
            </a:r>
            <a:r>
              <a:rPr lang="en-US" altLang="en-US" sz="1800" dirty="0" err="1"/>
              <a:t>veces</a:t>
            </a:r>
            <a:r>
              <a:rPr lang="en-US" altLang="en-US" sz="1800" dirty="0"/>
              <a:t> la </a:t>
            </a:r>
            <a:r>
              <a:rPr lang="en-US" altLang="en-US" sz="1800" dirty="0" err="1"/>
              <a:t>corriente</a:t>
            </a:r>
            <a:r>
              <a:rPr lang="en-US" altLang="en-US" sz="1800" dirty="0"/>
              <a:t> nominal Los </a:t>
            </a:r>
            <a:r>
              <a:rPr lang="en-US" altLang="en-US" sz="1800" dirty="0" err="1"/>
              <a:t>valores</a:t>
            </a:r>
            <a:r>
              <a:rPr lang="en-US" altLang="en-US" sz="1800" dirty="0"/>
              <a:t> </a:t>
            </a:r>
            <a:r>
              <a:rPr lang="en-US" altLang="en-US" sz="1800" dirty="0" err="1"/>
              <a:t>más</a:t>
            </a:r>
            <a:r>
              <a:rPr lang="en-US" altLang="en-US" sz="1800" dirty="0"/>
              <a:t> </a:t>
            </a:r>
            <a:r>
              <a:rPr lang="en-US" altLang="en-US" sz="1800" dirty="0" err="1"/>
              <a:t>bajos</a:t>
            </a:r>
            <a:r>
              <a:rPr lang="en-US" altLang="en-US" sz="1800" dirty="0"/>
              <a:t>, </a:t>
            </a:r>
            <a:r>
              <a:rPr lang="en-US" altLang="en-US" sz="1800" dirty="0" err="1"/>
              <a:t>p.ej</a:t>
            </a:r>
            <a:r>
              <a:rPr lang="en-US" altLang="en-US" sz="1800" dirty="0"/>
              <a:t>. 5, 7.5 y 10 a menudo se </a:t>
            </a:r>
            <a:r>
              <a:rPr lang="en-US" altLang="en-US" sz="1800" dirty="0" err="1"/>
              <a:t>fijan</a:t>
            </a:r>
            <a:r>
              <a:rPr lang="en-US" altLang="en-US" sz="1800" dirty="0"/>
              <a:t> para un </a:t>
            </a:r>
            <a:r>
              <a:rPr lang="en-US" altLang="en-US" sz="1800" dirty="0" err="1"/>
              <a:t>interruptor</a:t>
            </a:r>
            <a:r>
              <a:rPr lang="en-US" altLang="en-US" sz="1800" dirty="0"/>
              <a:t> de </a:t>
            </a:r>
            <a:r>
              <a:rPr lang="en-US" altLang="en-US" sz="1800" dirty="0" err="1"/>
              <a:t>circuito</a:t>
            </a:r>
            <a:r>
              <a:rPr lang="en-US" altLang="en-US" sz="1800" dirty="0"/>
              <a:t> </a:t>
            </a:r>
            <a:r>
              <a:rPr lang="en-US" altLang="en-US" sz="1800" dirty="0" err="1"/>
              <a:t>en</a:t>
            </a:r>
            <a:r>
              <a:rPr lang="en-US" altLang="en-US" sz="1800" dirty="0"/>
              <a:t> particular, </a:t>
            </a:r>
            <a:r>
              <a:rPr lang="en-US" altLang="en-US" sz="1800" dirty="0" err="1"/>
              <a:t>mientras</a:t>
            </a:r>
            <a:r>
              <a:rPr lang="en-US" altLang="en-US" sz="1800" dirty="0"/>
              <a:t> que </a:t>
            </a:r>
            <a:r>
              <a:rPr lang="en-US" altLang="en-US" sz="1800" dirty="0" err="1"/>
              <a:t>los</a:t>
            </a:r>
            <a:r>
              <a:rPr lang="en-US" altLang="en-US" sz="1800" dirty="0"/>
              <a:t> </a:t>
            </a:r>
            <a:r>
              <a:rPr lang="en-US" altLang="en-US" sz="1800" dirty="0" err="1"/>
              <a:t>valores</a:t>
            </a:r>
            <a:r>
              <a:rPr lang="en-US" altLang="en-US" sz="1800" dirty="0"/>
              <a:t> </a:t>
            </a:r>
            <a:r>
              <a:rPr lang="en-US" altLang="en-US" sz="1800" dirty="0" err="1"/>
              <a:t>más</a:t>
            </a:r>
            <a:r>
              <a:rPr lang="en-US" altLang="en-US" sz="1800" dirty="0"/>
              <a:t> altos son </a:t>
            </a:r>
            <a:r>
              <a:rPr lang="en-US" altLang="en-US" sz="1800" dirty="0" err="1"/>
              <a:t>ajustables</a:t>
            </a:r>
            <a:r>
              <a:rPr lang="en-US" altLang="en-US" sz="1800" dirty="0"/>
              <a:t>.</a:t>
            </a:r>
          </a:p>
          <a:p>
            <a:pPr algn="just">
              <a:lnSpc>
                <a:spcPct val="100000"/>
              </a:lnSpc>
              <a:spcBef>
                <a:spcPct val="0"/>
              </a:spcBef>
              <a:buFontTx/>
              <a:buNone/>
            </a:pPr>
            <a:endParaRPr lang="es-ES" altLang="en-US" sz="1800" dirty="0"/>
          </a:p>
          <a:p>
            <a:pPr algn="just">
              <a:lnSpc>
                <a:spcPct val="100000"/>
              </a:lnSpc>
              <a:spcBef>
                <a:spcPct val="0"/>
              </a:spcBef>
              <a:buFontTx/>
              <a:buNone/>
            </a:pPr>
            <a:r>
              <a:rPr lang="en-US" altLang="en-US" sz="1800" b="1" dirty="0"/>
              <a:t>12.8.3 </a:t>
            </a:r>
            <a:r>
              <a:rPr lang="en-US" altLang="en-US" sz="1800" b="1" dirty="0" err="1"/>
              <a:t>Secuencia</a:t>
            </a:r>
            <a:r>
              <a:rPr lang="en-US" altLang="en-US" sz="1800" b="1" dirty="0"/>
              <a:t> de </a:t>
            </a:r>
            <a:r>
              <a:rPr lang="en-US" altLang="en-US" sz="1800" b="1" dirty="0" err="1"/>
              <a:t>fase</a:t>
            </a:r>
            <a:r>
              <a:rPr lang="en-US" altLang="en-US" sz="1800" b="1" dirty="0"/>
              <a:t> </a:t>
            </a:r>
            <a:r>
              <a:rPr lang="en-US" altLang="en-US" sz="1800" b="1" dirty="0" err="1"/>
              <a:t>negativa</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El </a:t>
            </a:r>
            <a:r>
              <a:rPr lang="en-US" altLang="en-US" sz="1800" dirty="0" err="1"/>
              <a:t>propósito</a:t>
            </a:r>
            <a:r>
              <a:rPr lang="en-US" altLang="en-US" sz="1800" dirty="0"/>
              <a:t> de la </a:t>
            </a:r>
            <a:r>
              <a:rPr lang="en-US" altLang="en-US" sz="1800" dirty="0" err="1"/>
              <a:t>protección</a:t>
            </a:r>
            <a:r>
              <a:rPr lang="en-US" altLang="en-US" sz="1800" dirty="0"/>
              <a:t> de </a:t>
            </a:r>
            <a:r>
              <a:rPr lang="en-US" altLang="en-US" sz="1800" dirty="0" err="1"/>
              <a:t>secuencia</a:t>
            </a:r>
            <a:r>
              <a:rPr lang="en-US" altLang="en-US" sz="1800" dirty="0"/>
              <a:t> de </a:t>
            </a:r>
            <a:r>
              <a:rPr lang="en-US" altLang="en-US" sz="1800" dirty="0" err="1"/>
              <a:t>fase</a:t>
            </a:r>
            <a:r>
              <a:rPr lang="en-US" altLang="en-US" sz="1800" dirty="0"/>
              <a:t> </a:t>
            </a:r>
            <a:r>
              <a:rPr lang="en-US" altLang="en-US" sz="1800" dirty="0" err="1"/>
              <a:t>negativa</a:t>
            </a:r>
            <a:r>
              <a:rPr lang="en-US" altLang="en-US" sz="1800" dirty="0"/>
              <a:t> </a:t>
            </a:r>
            <a:r>
              <a:rPr lang="en-US" altLang="en-US" sz="1800" dirty="0" err="1"/>
              <a:t>es</a:t>
            </a:r>
            <a:r>
              <a:rPr lang="en-US" altLang="en-US" sz="1800" dirty="0"/>
              <a:t> el </a:t>
            </a:r>
            <a:r>
              <a:rPr lang="en-US" altLang="en-US" sz="1800" dirty="0" err="1"/>
              <a:t>mismo</a:t>
            </a:r>
            <a:r>
              <a:rPr lang="en-US" altLang="en-US" sz="1800" dirty="0"/>
              <a:t> que para </a:t>
            </a:r>
            <a:r>
              <a:rPr lang="en-US" altLang="en-US" sz="1800" dirty="0" err="1"/>
              <a:t>los</a:t>
            </a:r>
            <a:r>
              <a:rPr lang="en-US" altLang="en-US" sz="1800" dirty="0"/>
              <a:t> </a:t>
            </a:r>
            <a:r>
              <a:rPr lang="en-US" altLang="en-US" sz="1800" dirty="0" err="1"/>
              <a:t>motores</a:t>
            </a:r>
            <a:r>
              <a:rPr lang="en-US" altLang="en-US" sz="1800" dirty="0"/>
              <a:t> de </a:t>
            </a:r>
            <a:r>
              <a:rPr lang="en-US" altLang="en-US" sz="1800" dirty="0" err="1"/>
              <a:t>alta</a:t>
            </a:r>
            <a:r>
              <a:rPr lang="en-US" altLang="en-US" sz="1800" dirty="0"/>
              <a:t> </a:t>
            </a:r>
            <a:r>
              <a:rPr lang="en-US" altLang="en-US" sz="1800" dirty="0" err="1"/>
              <a:t>tensión</a:t>
            </a:r>
            <a:r>
              <a:rPr lang="en-US" altLang="en-US" sz="1800" dirty="0"/>
              <a:t>. </a:t>
            </a:r>
            <a:r>
              <a:rPr lang="en-US" altLang="en-US" sz="1800" dirty="0" err="1"/>
              <a:t>Esta</a:t>
            </a:r>
            <a:r>
              <a:rPr lang="en-US" altLang="en-US" sz="1800" dirty="0"/>
              <a:t> </a:t>
            </a:r>
            <a:r>
              <a:rPr lang="en-US" altLang="en-US" sz="1800" dirty="0" err="1"/>
              <a:t>normalmente</a:t>
            </a:r>
            <a:r>
              <a:rPr lang="en-US" altLang="en-US" sz="1800" dirty="0"/>
              <a:t> no se </a:t>
            </a:r>
            <a:r>
              <a:rPr lang="en-US" altLang="en-US" sz="1800" dirty="0" err="1"/>
              <a:t>necesita</a:t>
            </a:r>
            <a:r>
              <a:rPr lang="en-US" altLang="en-US" sz="1800" dirty="0"/>
              <a:t> para </a:t>
            </a:r>
            <a:r>
              <a:rPr lang="en-US" altLang="en-US" sz="1800" dirty="0" err="1"/>
              <a:t>motores</a:t>
            </a:r>
            <a:r>
              <a:rPr lang="en-US" altLang="en-US" sz="1800" dirty="0"/>
              <a:t> de </a:t>
            </a:r>
            <a:r>
              <a:rPr lang="en-US" altLang="en-US" sz="1800" dirty="0" err="1"/>
              <a:t>menos</a:t>
            </a:r>
            <a:r>
              <a:rPr lang="en-US" altLang="en-US" sz="1800" dirty="0"/>
              <a:t> de </a:t>
            </a:r>
            <a:r>
              <a:rPr lang="en-US" altLang="en-US" sz="1800" dirty="0" err="1"/>
              <a:t>aproximadamente</a:t>
            </a:r>
            <a:r>
              <a:rPr lang="en-US" altLang="en-US" sz="1800" dirty="0"/>
              <a:t> 22 kW. </a:t>
            </a:r>
            <a:r>
              <a:rPr lang="en-US" altLang="en-US" sz="1800" dirty="0" err="1"/>
              <a:t>En</a:t>
            </a:r>
            <a:r>
              <a:rPr lang="en-US" altLang="en-US" sz="1800" dirty="0"/>
              <a:t> </a:t>
            </a:r>
            <a:r>
              <a:rPr lang="en-US" altLang="en-US" sz="1800" dirty="0" err="1"/>
              <a:t>los</a:t>
            </a:r>
            <a:r>
              <a:rPr lang="en-US" altLang="en-US" sz="1800" dirty="0"/>
              <a:t> </a:t>
            </a:r>
            <a:r>
              <a:rPr lang="en-US" altLang="en-US" sz="1800" dirty="0" err="1"/>
              <a:t>diseños</a:t>
            </a:r>
            <a:r>
              <a:rPr lang="en-US" altLang="en-US" sz="1800" dirty="0"/>
              <a:t> </a:t>
            </a:r>
            <a:r>
              <a:rPr lang="en-US" altLang="en-US" sz="1800" dirty="0" err="1"/>
              <a:t>más</a:t>
            </a:r>
            <a:r>
              <a:rPr lang="en-US" altLang="en-US" sz="1800" dirty="0"/>
              <a:t> simples de </a:t>
            </a:r>
            <a:r>
              <a:rPr lang="en-US" altLang="en-US" sz="1800" dirty="0" err="1"/>
              <a:t>interruptores</a:t>
            </a:r>
            <a:r>
              <a:rPr lang="en-US" altLang="en-US" sz="1800" dirty="0"/>
              <a:t> de </a:t>
            </a:r>
            <a:r>
              <a:rPr lang="en-US" altLang="en-US" sz="1800" dirty="0" err="1"/>
              <a:t>caja</a:t>
            </a:r>
            <a:r>
              <a:rPr lang="en-US" altLang="en-US" sz="1800" dirty="0"/>
              <a:t> </a:t>
            </a:r>
            <a:r>
              <a:rPr lang="en-US" altLang="en-US" sz="1800" dirty="0" err="1"/>
              <a:t>moldeada</a:t>
            </a:r>
            <a:r>
              <a:rPr lang="en-US" altLang="en-US" sz="1800" dirty="0"/>
              <a:t> y </a:t>
            </a:r>
            <a:r>
              <a:rPr lang="en-US" altLang="en-US" sz="1800" dirty="0" err="1"/>
              <a:t>relés</a:t>
            </a:r>
            <a:r>
              <a:rPr lang="en-US" altLang="en-US" sz="1800" dirty="0"/>
              <a:t>, la </a:t>
            </a:r>
            <a:r>
              <a:rPr lang="en-US" altLang="en-US" sz="1800" dirty="0" err="1"/>
              <a:t>detección</a:t>
            </a:r>
            <a:r>
              <a:rPr lang="en-US" altLang="en-US" sz="1800" dirty="0"/>
              <a:t> de </a:t>
            </a:r>
            <a:r>
              <a:rPr lang="en-US" altLang="en-US" sz="1800" dirty="0" err="1"/>
              <a:t>secuencia</a:t>
            </a:r>
            <a:r>
              <a:rPr lang="en-US" altLang="en-US" sz="1800" dirty="0"/>
              <a:t> de </a:t>
            </a:r>
            <a:r>
              <a:rPr lang="en-US" altLang="en-US" sz="1800" dirty="0" err="1"/>
              <a:t>fase</a:t>
            </a:r>
            <a:r>
              <a:rPr lang="en-US" altLang="en-US" sz="1800" dirty="0"/>
              <a:t> </a:t>
            </a:r>
            <a:r>
              <a:rPr lang="en-US" altLang="en-US" sz="1800" dirty="0" err="1"/>
              <a:t>negativa</a:t>
            </a:r>
            <a:r>
              <a:rPr lang="en-US" altLang="en-US" sz="1800" dirty="0"/>
              <a:t> </a:t>
            </a:r>
            <a:r>
              <a:rPr lang="en-US" altLang="en-US" sz="1800" dirty="0" err="1"/>
              <a:t>es</a:t>
            </a:r>
            <a:r>
              <a:rPr lang="en-US" altLang="en-US" sz="1800" dirty="0"/>
              <a:t> </a:t>
            </a:r>
            <a:r>
              <a:rPr lang="en-US" altLang="en-US" sz="1800" dirty="0" err="1"/>
              <a:t>más</a:t>
            </a:r>
            <a:r>
              <a:rPr lang="en-US" altLang="en-US" sz="1800" dirty="0"/>
              <a:t> </a:t>
            </a:r>
            <a:r>
              <a:rPr lang="en-US" altLang="en-US" sz="1800" dirty="0" err="1"/>
              <a:t>en</a:t>
            </a:r>
            <a:r>
              <a:rPr lang="en-US" altLang="en-US" sz="1800" dirty="0"/>
              <a:t> forma de </a:t>
            </a:r>
            <a:r>
              <a:rPr lang="en-US" altLang="en-US" sz="1800" dirty="0" err="1"/>
              <a:t>protección</a:t>
            </a:r>
            <a:r>
              <a:rPr lang="en-US" altLang="en-US" sz="1800" dirty="0"/>
              <a:t> </a:t>
            </a:r>
            <a:r>
              <a:rPr lang="en-US" altLang="en-US" sz="1800" dirty="0" err="1"/>
              <a:t>monofásica</a:t>
            </a:r>
            <a:r>
              <a:rPr lang="en-US" altLang="en-US" sz="1800" dirty="0"/>
              <a:t>, </a:t>
            </a:r>
            <a:r>
              <a:rPr lang="en-US" altLang="en-US" sz="1800" dirty="0" err="1"/>
              <a:t>en</a:t>
            </a:r>
            <a:r>
              <a:rPr lang="en-US" altLang="en-US" sz="1800" dirty="0"/>
              <a:t> la que </a:t>
            </a:r>
            <a:r>
              <a:rPr lang="en-US" altLang="en-US" sz="1800" dirty="0" err="1"/>
              <a:t>una</a:t>
            </a:r>
            <a:r>
              <a:rPr lang="en-US" altLang="en-US" sz="1800" dirty="0"/>
              <a:t> </a:t>
            </a:r>
            <a:r>
              <a:rPr lang="en-US" altLang="en-US" sz="1800" dirty="0" err="1"/>
              <a:t>fase</a:t>
            </a:r>
            <a:r>
              <a:rPr lang="en-US" altLang="en-US" sz="1800" dirty="0"/>
              <a:t> se </a:t>
            </a:r>
            <a:r>
              <a:rPr lang="en-US" altLang="en-US" sz="1800" dirty="0" err="1"/>
              <a:t>pierde</a:t>
            </a:r>
            <a:r>
              <a:rPr lang="en-US" altLang="en-US" sz="1800" dirty="0"/>
              <a:t> </a:t>
            </a:r>
            <a:r>
              <a:rPr lang="en-US" altLang="en-US" sz="1800" dirty="0" err="1"/>
              <a:t>completamente</a:t>
            </a:r>
            <a:r>
              <a:rPr lang="en-US" altLang="en-US" sz="1800" dirty="0"/>
              <a:t>.</a:t>
            </a:r>
          </a:p>
          <a:p>
            <a:pPr algn="just">
              <a:lnSpc>
                <a:spcPct val="100000"/>
              </a:lnSpc>
              <a:spcBef>
                <a:spcPct val="0"/>
              </a:spcBef>
              <a:buFontTx/>
              <a:buNone/>
            </a:pPr>
            <a:endParaRPr lang="en-US" altLang="en-US" sz="1800" dirty="0"/>
          </a:p>
        </p:txBody>
      </p:sp>
    </p:spTree>
    <p:extLst>
      <p:ext uri="{BB962C8B-B14F-4D97-AF65-F5344CB8AC3E}">
        <p14:creationId xmlns:p14="http://schemas.microsoft.com/office/powerpoint/2010/main" val="10281097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0" name="Rectángulo 1"/>
          <p:cNvSpPr>
            <a:spLocks noChangeArrowheads="1"/>
          </p:cNvSpPr>
          <p:nvPr/>
        </p:nvSpPr>
        <p:spPr bwMode="auto">
          <a:xfrm>
            <a:off x="276225" y="250825"/>
            <a:ext cx="1148556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dirty="0"/>
              <a:t>12.8.4 </a:t>
            </a:r>
            <a:r>
              <a:rPr lang="en-US" altLang="en-US" sz="1800" b="1" dirty="0" err="1"/>
              <a:t>Falla</a:t>
            </a:r>
            <a:r>
              <a:rPr lang="en-US" altLang="en-US" sz="1800" b="1" dirty="0"/>
              <a:t> a </a:t>
            </a:r>
            <a:r>
              <a:rPr lang="en-US" altLang="en-US" sz="1800" b="1" dirty="0" err="1"/>
              <a:t>tierra</a:t>
            </a:r>
            <a:r>
              <a:rPr lang="en-US" altLang="en-US" sz="1800" b="1" dirty="0"/>
              <a:t> de balance del </a:t>
            </a:r>
            <a:r>
              <a:rPr lang="en-US" altLang="en-US" sz="1800" b="1" dirty="0" err="1"/>
              <a:t>núcleo</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err="1"/>
              <a:t>Esta</a:t>
            </a:r>
            <a:r>
              <a:rPr lang="en-US" altLang="en-US" sz="1800" dirty="0"/>
              <a:t> </a:t>
            </a:r>
            <a:r>
              <a:rPr lang="en-US" altLang="en-US" sz="1800" dirty="0" err="1"/>
              <a:t>función</a:t>
            </a:r>
            <a:r>
              <a:rPr lang="en-US" altLang="en-US" sz="1800" dirty="0"/>
              <a:t> se </a:t>
            </a:r>
            <a:r>
              <a:rPr lang="en-US" altLang="en-US" sz="1800" dirty="0" err="1"/>
              <a:t>requiere</a:t>
            </a:r>
            <a:r>
              <a:rPr lang="en-US" altLang="en-US" sz="1800" dirty="0"/>
              <a:t> </a:t>
            </a:r>
            <a:r>
              <a:rPr lang="en-US" altLang="en-US" sz="1800" dirty="0" err="1"/>
              <a:t>ocasionalmente</a:t>
            </a:r>
            <a:r>
              <a:rPr lang="en-US" altLang="en-US" sz="1800" dirty="0"/>
              <a:t> </a:t>
            </a:r>
            <a:r>
              <a:rPr lang="en-US" altLang="en-US" sz="1800" dirty="0" err="1"/>
              <a:t>porque</a:t>
            </a:r>
            <a:r>
              <a:rPr lang="en-US" altLang="en-US" sz="1800" dirty="0"/>
              <a:t> la </a:t>
            </a:r>
            <a:r>
              <a:rPr lang="en-US" altLang="en-US" sz="1800" dirty="0" err="1"/>
              <a:t>impedancia</a:t>
            </a:r>
            <a:r>
              <a:rPr lang="en-US" altLang="en-US" sz="1800" dirty="0"/>
              <a:t> del </a:t>
            </a:r>
            <a:r>
              <a:rPr lang="en-US" altLang="en-US" sz="1800" dirty="0" err="1"/>
              <a:t>bucle</a:t>
            </a:r>
            <a:r>
              <a:rPr lang="en-US" altLang="en-US" sz="1800" dirty="0"/>
              <a:t> de </a:t>
            </a:r>
            <a:r>
              <a:rPr lang="en-US" altLang="en-US" sz="1800" dirty="0" err="1"/>
              <a:t>tierra</a:t>
            </a:r>
            <a:r>
              <a:rPr lang="en-US" altLang="en-US" sz="1800" dirty="0"/>
              <a:t> </a:t>
            </a:r>
            <a:r>
              <a:rPr lang="en-US" altLang="en-US" sz="1800" dirty="0" err="1"/>
              <a:t>es</a:t>
            </a:r>
            <a:r>
              <a:rPr lang="en-US" altLang="en-US" sz="1800" dirty="0"/>
              <a:t> </a:t>
            </a:r>
            <a:r>
              <a:rPr lang="en-US" altLang="en-US" sz="1800" dirty="0" err="1"/>
              <a:t>demasiado</a:t>
            </a:r>
            <a:r>
              <a:rPr lang="en-US" altLang="en-US" sz="1800" dirty="0"/>
              <a:t> </a:t>
            </a:r>
            <a:r>
              <a:rPr lang="en-US" altLang="en-US" sz="1800" dirty="0" err="1"/>
              <a:t>alta.</a:t>
            </a:r>
            <a:r>
              <a:rPr lang="en-US" altLang="en-US" sz="1800" dirty="0"/>
              <a:t> La </a:t>
            </a:r>
            <a:r>
              <a:rPr lang="en-US" altLang="en-US" sz="1800" dirty="0" err="1"/>
              <a:t>mayoría</a:t>
            </a:r>
            <a:r>
              <a:rPr lang="en-US" altLang="en-US" sz="1800" dirty="0"/>
              <a:t> de la </a:t>
            </a:r>
            <a:r>
              <a:rPr lang="en-US" altLang="en-US" sz="1800" dirty="0" err="1"/>
              <a:t>impedancia</a:t>
            </a:r>
            <a:r>
              <a:rPr lang="en-US" altLang="en-US" sz="1800" dirty="0"/>
              <a:t> </a:t>
            </a:r>
            <a:r>
              <a:rPr lang="en-US" altLang="en-US" sz="1800" dirty="0" err="1"/>
              <a:t>está</a:t>
            </a:r>
            <a:r>
              <a:rPr lang="en-US" altLang="en-US" sz="1800" dirty="0"/>
              <a:t> </a:t>
            </a:r>
            <a:r>
              <a:rPr lang="en-US" altLang="en-US" sz="1800" dirty="0" err="1"/>
              <a:t>en</a:t>
            </a:r>
            <a:r>
              <a:rPr lang="en-US" altLang="en-US" sz="1800" dirty="0"/>
              <a:t> el </a:t>
            </a:r>
            <a:r>
              <a:rPr lang="en-US" altLang="en-US" sz="1800" dirty="0" err="1"/>
              <a:t>blindaje</a:t>
            </a:r>
            <a:r>
              <a:rPr lang="en-US" altLang="en-US" sz="1800" dirty="0"/>
              <a:t> del cable </a:t>
            </a:r>
            <a:r>
              <a:rPr lang="en-US" altLang="en-US" sz="1800" dirty="0" err="1"/>
              <a:t>si</a:t>
            </a:r>
            <a:r>
              <a:rPr lang="en-US" altLang="en-US" sz="1800" dirty="0"/>
              <a:t> se </a:t>
            </a:r>
            <a:r>
              <a:rPr lang="en-US" altLang="en-US" sz="1800" dirty="0" err="1"/>
              <a:t>elige</a:t>
            </a:r>
            <a:r>
              <a:rPr lang="en-US" altLang="en-US" sz="1800" dirty="0"/>
              <a:t> que el </a:t>
            </a:r>
            <a:r>
              <a:rPr lang="en-US" altLang="en-US" sz="1800" dirty="0" err="1"/>
              <a:t>blindaje</a:t>
            </a:r>
            <a:r>
              <a:rPr lang="en-US" altLang="en-US" sz="1800" dirty="0"/>
              <a:t> sea </a:t>
            </a:r>
            <a:r>
              <a:rPr lang="en-US" altLang="en-US" sz="1800" dirty="0" err="1"/>
              <a:t>trenzado</a:t>
            </a:r>
            <a:r>
              <a:rPr lang="en-US" altLang="en-US" sz="1800" dirty="0"/>
              <a:t> </a:t>
            </a:r>
            <a:r>
              <a:rPr lang="en-US" altLang="en-US" sz="1800" dirty="0" err="1"/>
              <a:t>en</a:t>
            </a:r>
            <a:r>
              <a:rPr lang="en-US" altLang="en-US" sz="1800" dirty="0"/>
              <a:t> </a:t>
            </a:r>
            <a:r>
              <a:rPr lang="en-US" altLang="en-US" sz="1800" dirty="0" err="1"/>
              <a:t>lugar</a:t>
            </a:r>
            <a:r>
              <a:rPr lang="en-US" altLang="en-US" sz="1800" dirty="0"/>
              <a:t> de </a:t>
            </a:r>
            <a:r>
              <a:rPr lang="en-US" altLang="en-US" sz="1800" dirty="0" err="1"/>
              <a:t>alambres</a:t>
            </a:r>
            <a:r>
              <a:rPr lang="en-US" altLang="en-US" sz="1800" dirty="0"/>
              <a:t> Si la </a:t>
            </a:r>
            <a:r>
              <a:rPr lang="en-US" altLang="en-US" sz="1800" dirty="0" err="1"/>
              <a:t>longitud</a:t>
            </a:r>
            <a:r>
              <a:rPr lang="en-US" altLang="en-US" sz="1800" dirty="0"/>
              <a:t> del </a:t>
            </a:r>
            <a:r>
              <a:rPr lang="en-US" altLang="en-US" sz="1800" dirty="0" err="1"/>
              <a:t>tendido</a:t>
            </a:r>
            <a:r>
              <a:rPr lang="en-US" altLang="en-US" sz="1800" dirty="0"/>
              <a:t> </a:t>
            </a:r>
            <a:r>
              <a:rPr lang="en-US" altLang="en-US" sz="1800" dirty="0" err="1"/>
              <a:t>es</a:t>
            </a:r>
            <a:r>
              <a:rPr lang="en-US" altLang="en-US" sz="1800" dirty="0"/>
              <a:t> </a:t>
            </a:r>
            <a:r>
              <a:rPr lang="en-US" altLang="en-US" sz="1800" dirty="0" err="1"/>
              <a:t>corta</a:t>
            </a:r>
            <a:r>
              <a:rPr lang="en-US" altLang="en-US" sz="1800" dirty="0"/>
              <a:t>, </a:t>
            </a:r>
            <a:r>
              <a:rPr lang="en-US" altLang="en-US" sz="1800" dirty="0" err="1"/>
              <a:t>es</a:t>
            </a:r>
            <a:r>
              <a:rPr lang="en-US" altLang="en-US" sz="1800" dirty="0"/>
              <a:t> </a:t>
            </a:r>
            <a:r>
              <a:rPr lang="en-US" altLang="en-US" sz="1800" dirty="0" err="1"/>
              <a:t>posible</a:t>
            </a:r>
            <a:r>
              <a:rPr lang="en-US" altLang="en-US" sz="1800" dirty="0"/>
              <a:t> que el </a:t>
            </a:r>
            <a:r>
              <a:rPr lang="en-US" altLang="en-US" sz="1800" dirty="0" err="1"/>
              <a:t>problema</a:t>
            </a:r>
            <a:r>
              <a:rPr lang="en-US" altLang="en-US" sz="1800" dirty="0"/>
              <a:t> no </a:t>
            </a:r>
            <a:r>
              <a:rPr lang="en-US" altLang="en-US" sz="1800" dirty="0" err="1"/>
              <a:t>surja</a:t>
            </a:r>
            <a:r>
              <a:rPr lang="en-US" altLang="en-US" sz="1800" dirty="0"/>
              <a:t>, </a:t>
            </a:r>
            <a:r>
              <a:rPr lang="en-US" altLang="en-US" sz="1800" dirty="0" err="1"/>
              <a:t>pero</a:t>
            </a:r>
            <a:r>
              <a:rPr lang="en-US" altLang="en-US" sz="1800" dirty="0"/>
              <a:t> para </a:t>
            </a:r>
            <a:r>
              <a:rPr lang="en-US" altLang="en-US" sz="1800" dirty="0" err="1"/>
              <a:t>una</a:t>
            </a:r>
            <a:r>
              <a:rPr lang="en-US" altLang="en-US" sz="1800" dirty="0"/>
              <a:t> </a:t>
            </a:r>
            <a:r>
              <a:rPr lang="en-US" altLang="en-US" sz="1800" dirty="0" err="1"/>
              <a:t>buena</a:t>
            </a:r>
            <a:r>
              <a:rPr lang="en-US" altLang="en-US" sz="1800" dirty="0"/>
              <a:t> </a:t>
            </a:r>
            <a:r>
              <a:rPr lang="en-US" altLang="en-US" sz="1800" dirty="0" err="1"/>
              <a:t>práctica</a:t>
            </a:r>
            <a:r>
              <a:rPr lang="en-US" altLang="en-US" sz="1800" dirty="0"/>
              <a:t> de </a:t>
            </a:r>
            <a:r>
              <a:rPr lang="en-US" altLang="en-US" sz="1800" dirty="0" err="1"/>
              <a:t>diseño</a:t>
            </a:r>
            <a:r>
              <a:rPr lang="en-US" altLang="en-US" sz="1800" dirty="0"/>
              <a:t>, no vale la </a:t>
            </a:r>
            <a:r>
              <a:rPr lang="en-US" altLang="en-US" sz="1800" dirty="0" err="1"/>
              <a:t>pena</a:t>
            </a:r>
            <a:r>
              <a:rPr lang="en-US" altLang="en-US" sz="1800" dirty="0"/>
              <a:t> </a:t>
            </a:r>
            <a:r>
              <a:rPr lang="en-US" altLang="en-US" sz="1800" dirty="0" err="1"/>
              <a:t>hacer</a:t>
            </a:r>
            <a:r>
              <a:rPr lang="en-US" altLang="en-US" sz="1800" dirty="0"/>
              <a:t> </a:t>
            </a:r>
            <a:r>
              <a:rPr lang="en-US" altLang="en-US" sz="1800" dirty="0" err="1"/>
              <a:t>excepciones</a:t>
            </a:r>
            <a:r>
              <a:rPr lang="en-US" altLang="en-US" sz="1800" dirty="0"/>
              <a:t> para </a:t>
            </a:r>
            <a:r>
              <a:rPr lang="en-US" altLang="en-US" sz="1800" dirty="0" err="1"/>
              <a:t>tendidos</a:t>
            </a:r>
            <a:r>
              <a:rPr lang="en-US" altLang="en-US" sz="1800" dirty="0"/>
              <a:t> </a:t>
            </a:r>
            <a:r>
              <a:rPr lang="en-US" altLang="en-US" sz="1800" dirty="0" err="1"/>
              <a:t>cortos</a:t>
            </a:r>
            <a:r>
              <a:rPr lang="en-US" altLang="en-US" sz="1800" dirty="0"/>
              <a:t>. La </a:t>
            </a:r>
            <a:r>
              <a:rPr lang="en-US" altLang="en-US" sz="1800" dirty="0" err="1"/>
              <a:t>protección</a:t>
            </a:r>
            <a:r>
              <a:rPr lang="en-US" altLang="en-US" sz="1800" dirty="0"/>
              <a:t> de balance de </a:t>
            </a:r>
            <a:r>
              <a:rPr lang="en-US" altLang="en-US" sz="1800" dirty="0" err="1"/>
              <a:t>núcleo</a:t>
            </a:r>
            <a:r>
              <a:rPr lang="en-US" altLang="en-US" sz="1800" dirty="0"/>
              <a:t> </a:t>
            </a:r>
            <a:r>
              <a:rPr lang="en-US" altLang="en-US" sz="1800" dirty="0" err="1"/>
              <a:t>normalmente</a:t>
            </a:r>
            <a:r>
              <a:rPr lang="en-US" altLang="en-US" sz="1800" dirty="0"/>
              <a:t> se </a:t>
            </a:r>
            <a:r>
              <a:rPr lang="en-US" altLang="en-US" sz="1800" dirty="0" err="1"/>
              <a:t>requiere</a:t>
            </a:r>
            <a:r>
              <a:rPr lang="en-US" altLang="en-US" sz="1800" dirty="0"/>
              <a:t> </a:t>
            </a:r>
            <a:r>
              <a:rPr lang="en-US" altLang="en-US" sz="1800" dirty="0" err="1"/>
              <a:t>en</a:t>
            </a:r>
            <a:r>
              <a:rPr lang="en-US" altLang="en-US" sz="1800" dirty="0"/>
              <a:t> </a:t>
            </a:r>
            <a:r>
              <a:rPr lang="en-US" altLang="en-US" sz="1800" dirty="0" err="1"/>
              <a:t>estas</a:t>
            </a:r>
            <a:r>
              <a:rPr lang="en-US" altLang="en-US" sz="1800" dirty="0"/>
              <a:t> </a:t>
            </a:r>
            <a:r>
              <a:rPr lang="en-US" altLang="en-US" sz="1800" dirty="0" err="1"/>
              <a:t>circunstancias</a:t>
            </a:r>
            <a:r>
              <a:rPr lang="en-US" altLang="en-US" sz="1800" dirty="0"/>
              <a:t> para Sn </a:t>
            </a:r>
            <a:r>
              <a:rPr lang="en-US" altLang="en-US" sz="1800" dirty="0" err="1"/>
              <a:t>por</a:t>
            </a:r>
            <a:r>
              <a:rPr lang="en-US" altLang="en-US" sz="1800" dirty="0"/>
              <a:t> </a:t>
            </a:r>
            <a:r>
              <a:rPr lang="en-US" altLang="en-US" sz="1800" dirty="0" err="1"/>
              <a:t>encima</a:t>
            </a:r>
            <a:r>
              <a:rPr lang="en-US" altLang="en-US" sz="1800" dirty="0"/>
              <a:t> de </a:t>
            </a:r>
            <a:r>
              <a:rPr lang="en-US" altLang="en-US" sz="1800" dirty="0" err="1"/>
              <a:t>aproximadamente</a:t>
            </a:r>
            <a:r>
              <a:rPr lang="en-US" altLang="en-US" sz="1800" dirty="0"/>
              <a:t> 18,5 kW. Se </a:t>
            </a:r>
            <a:r>
              <a:rPr lang="en-US" altLang="en-US" sz="1800" dirty="0" err="1"/>
              <a:t>utiliza</a:t>
            </a:r>
            <a:r>
              <a:rPr lang="en-US" altLang="en-US" sz="1800" dirty="0"/>
              <a:t> un </a:t>
            </a:r>
            <a:r>
              <a:rPr lang="en-US" altLang="en-US" sz="1800" dirty="0" err="1"/>
              <a:t>transformador</a:t>
            </a:r>
            <a:r>
              <a:rPr lang="en-US" altLang="en-US" sz="1800" dirty="0"/>
              <a:t> de </a:t>
            </a:r>
            <a:r>
              <a:rPr lang="en-US" altLang="en-US" sz="1800" dirty="0" err="1"/>
              <a:t>corriente</a:t>
            </a:r>
            <a:r>
              <a:rPr lang="en-US" altLang="en-US" sz="1800" dirty="0"/>
              <a:t> de balance de </a:t>
            </a:r>
            <a:r>
              <a:rPr lang="en-US" altLang="en-US" sz="1800" dirty="0" err="1" smtClean="0"/>
              <a:t>núcleo</a:t>
            </a:r>
            <a:r>
              <a:rPr lang="en-US" altLang="en-US" sz="1800" dirty="0" smtClean="0"/>
              <a:t> y </a:t>
            </a:r>
            <a:r>
              <a:rPr lang="en-US" altLang="en-US" sz="1800" dirty="0"/>
              <a:t>un </a:t>
            </a:r>
            <a:r>
              <a:rPr lang="en-US" altLang="en-US" sz="1800" dirty="0" err="1"/>
              <a:t>relé</a:t>
            </a:r>
            <a:r>
              <a:rPr lang="en-US" altLang="en-US" sz="1800" dirty="0"/>
              <a:t> de 50 N con un </a:t>
            </a:r>
            <a:r>
              <a:rPr lang="en-US" altLang="en-US" sz="1800" dirty="0" err="1"/>
              <a:t>interruptor</a:t>
            </a:r>
            <a:r>
              <a:rPr lang="en-US" altLang="en-US" sz="1800" dirty="0"/>
              <a:t> </a:t>
            </a:r>
            <a:r>
              <a:rPr lang="en-US" altLang="en-US" sz="1800" dirty="0" err="1"/>
              <a:t>automático</a:t>
            </a:r>
            <a:r>
              <a:rPr lang="en-US" altLang="en-US" sz="1800" dirty="0"/>
              <a:t>, o un </a:t>
            </a:r>
            <a:r>
              <a:rPr lang="en-US" altLang="en-US" sz="1800" dirty="0" err="1"/>
              <a:t>relé</a:t>
            </a:r>
            <a:r>
              <a:rPr lang="en-US" altLang="en-US" sz="1800" dirty="0"/>
              <a:t> de 51 N con </a:t>
            </a:r>
            <a:r>
              <a:rPr lang="en-US" altLang="en-US" sz="1800" dirty="0" err="1"/>
              <a:t>una</a:t>
            </a:r>
            <a:r>
              <a:rPr lang="en-US" altLang="en-US" sz="1800" dirty="0"/>
              <a:t> </a:t>
            </a:r>
            <a:r>
              <a:rPr lang="en-US" altLang="en-US" sz="1800" dirty="0" err="1"/>
              <a:t>combinación</a:t>
            </a:r>
            <a:r>
              <a:rPr lang="en-US" altLang="en-US" sz="1800" dirty="0"/>
              <a:t> de contactor - fusible.</a:t>
            </a:r>
          </a:p>
          <a:p>
            <a:pPr algn="just">
              <a:lnSpc>
                <a:spcPct val="100000"/>
              </a:lnSpc>
              <a:spcBef>
                <a:spcPct val="0"/>
              </a:spcBef>
              <a:buFontTx/>
              <a:buNone/>
            </a:pPr>
            <a:r>
              <a:rPr lang="en-US" altLang="en-US" sz="1800" dirty="0"/>
              <a:t>La </a:t>
            </a:r>
            <a:r>
              <a:rPr lang="en-US" altLang="en-US" sz="1800" dirty="0" err="1"/>
              <a:t>sensibilidad</a:t>
            </a:r>
            <a:r>
              <a:rPr lang="en-US" altLang="en-US" sz="1800" dirty="0"/>
              <a:t> del </a:t>
            </a:r>
            <a:r>
              <a:rPr lang="en-US" altLang="en-US" sz="1800" dirty="0" err="1"/>
              <a:t>esquema</a:t>
            </a:r>
            <a:r>
              <a:rPr lang="en-US" altLang="en-US" sz="1800" dirty="0"/>
              <a:t> </a:t>
            </a:r>
            <a:r>
              <a:rPr lang="en-US" altLang="en-US" sz="1800" dirty="0" err="1"/>
              <a:t>debe</a:t>
            </a:r>
            <a:r>
              <a:rPr lang="en-US" altLang="en-US" sz="1800" dirty="0"/>
              <a:t> </a:t>
            </a:r>
            <a:r>
              <a:rPr lang="en-US" altLang="en-US" sz="1800" dirty="0" err="1"/>
              <a:t>permitir</a:t>
            </a:r>
            <a:r>
              <a:rPr lang="en-US" altLang="en-US" sz="1800" dirty="0"/>
              <a:t> </a:t>
            </a:r>
            <a:r>
              <a:rPr lang="en-US" altLang="en-US" sz="1800" dirty="0" err="1"/>
              <a:t>detectar</a:t>
            </a:r>
            <a:r>
              <a:rPr lang="en-US" altLang="en-US" sz="1800" dirty="0"/>
              <a:t> </a:t>
            </a:r>
            <a:r>
              <a:rPr lang="en-US" altLang="en-US" sz="1800" dirty="0" err="1"/>
              <a:t>una</a:t>
            </a:r>
            <a:r>
              <a:rPr lang="en-US" altLang="en-US" sz="1800" dirty="0"/>
              <a:t> </a:t>
            </a:r>
            <a:r>
              <a:rPr lang="en-US" altLang="en-US" sz="1800" dirty="0" err="1"/>
              <a:t>corriente</a:t>
            </a:r>
            <a:r>
              <a:rPr lang="en-US" altLang="en-US" sz="1800" dirty="0"/>
              <a:t> de </a:t>
            </a:r>
            <a:r>
              <a:rPr lang="en-US" altLang="en-US" sz="1800" dirty="0" err="1"/>
              <a:t>falla</a:t>
            </a:r>
            <a:r>
              <a:rPr lang="en-US" altLang="en-US" sz="1800" dirty="0"/>
              <a:t> a </a:t>
            </a:r>
            <a:r>
              <a:rPr lang="en-US" altLang="en-US" sz="1800" dirty="0" err="1"/>
              <a:t>tierra</a:t>
            </a:r>
            <a:r>
              <a:rPr lang="en-US" altLang="en-US" sz="1800" dirty="0"/>
              <a:t> del </a:t>
            </a:r>
            <a:r>
              <a:rPr lang="en-US" altLang="en-US" sz="1800" dirty="0" err="1"/>
              <a:t>orden</a:t>
            </a:r>
            <a:r>
              <a:rPr lang="en-US" altLang="en-US" sz="1800" dirty="0"/>
              <a:t> de 30 mA. y </a:t>
            </a:r>
            <a:r>
              <a:rPr lang="en-US" altLang="en-US" sz="1800" dirty="0" err="1"/>
              <a:t>disparar</a:t>
            </a:r>
            <a:r>
              <a:rPr lang="en-US" altLang="en-US" sz="1800" dirty="0"/>
              <a:t> </a:t>
            </a:r>
            <a:r>
              <a:rPr lang="en-US" altLang="en-US" sz="1800" dirty="0" err="1"/>
              <a:t>confiablemente</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b="1" dirty="0"/>
              <a:t>12.8.5 </a:t>
            </a:r>
            <a:r>
              <a:rPr lang="en-US" altLang="en-US" sz="1800" b="1" dirty="0" err="1"/>
              <a:t>Corriente</a:t>
            </a:r>
            <a:r>
              <a:rPr lang="en-US" altLang="en-US" sz="1800" b="1" dirty="0"/>
              <a:t> de </a:t>
            </a:r>
            <a:r>
              <a:rPr lang="en-US" altLang="en-US" sz="1800" b="1" dirty="0" err="1"/>
              <a:t>bloqueo</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Los </a:t>
            </a:r>
            <a:r>
              <a:rPr lang="en-US" altLang="en-US" sz="1800" dirty="0" err="1"/>
              <a:t>motores</a:t>
            </a:r>
            <a:r>
              <a:rPr lang="en-US" altLang="en-US" sz="1800" dirty="0"/>
              <a:t> de </a:t>
            </a:r>
            <a:r>
              <a:rPr lang="en-US" altLang="en-US" sz="1800" dirty="0" err="1"/>
              <a:t>baja</a:t>
            </a:r>
            <a:r>
              <a:rPr lang="en-US" altLang="en-US" sz="1800" dirty="0"/>
              <a:t> </a:t>
            </a:r>
            <a:r>
              <a:rPr lang="en-US" altLang="en-US" sz="1800" dirty="0" err="1"/>
              <a:t>tensión</a:t>
            </a:r>
            <a:r>
              <a:rPr lang="en-US" altLang="en-US" sz="1800" dirty="0"/>
              <a:t> </a:t>
            </a:r>
            <a:r>
              <a:rPr lang="en-US" altLang="en-US" sz="1800" dirty="0" err="1"/>
              <a:t>utilizados</a:t>
            </a:r>
            <a:r>
              <a:rPr lang="en-US" altLang="en-US" sz="1800" dirty="0"/>
              <a:t> </a:t>
            </a:r>
            <a:r>
              <a:rPr lang="en-US" altLang="en-US" sz="1800" dirty="0" err="1"/>
              <a:t>en</a:t>
            </a:r>
            <a:r>
              <a:rPr lang="en-US" altLang="en-US" sz="1800" dirty="0"/>
              <a:t> la </a:t>
            </a:r>
            <a:r>
              <a:rPr lang="en-US" altLang="en-US" sz="1800" dirty="0" err="1"/>
              <a:t>industria</a:t>
            </a:r>
            <a:r>
              <a:rPr lang="en-US" altLang="en-US" sz="1800" dirty="0"/>
              <a:t> </a:t>
            </a:r>
            <a:r>
              <a:rPr lang="en-US" altLang="en-US" sz="1800" dirty="0" err="1"/>
              <a:t>petrolera</a:t>
            </a:r>
            <a:r>
              <a:rPr lang="en-US" altLang="en-US" sz="1800" dirty="0"/>
              <a:t> </a:t>
            </a:r>
            <a:r>
              <a:rPr lang="en-US" altLang="en-US" sz="1800" dirty="0" err="1"/>
              <a:t>suelen</a:t>
            </a:r>
            <a:r>
              <a:rPr lang="en-US" altLang="en-US" sz="1800" dirty="0"/>
              <a:t> </a:t>
            </a:r>
            <a:r>
              <a:rPr lang="en-US" altLang="en-US" sz="1800" dirty="0" err="1"/>
              <a:t>tener</a:t>
            </a:r>
            <a:r>
              <a:rPr lang="en-US" altLang="en-US" sz="1800" dirty="0"/>
              <a:t> </a:t>
            </a:r>
            <a:r>
              <a:rPr lang="en-US" altLang="en-US" sz="1800" dirty="0" err="1"/>
              <a:t>tiempos</a:t>
            </a:r>
            <a:r>
              <a:rPr lang="en-US" altLang="en-US" sz="1800" dirty="0"/>
              <a:t> de </a:t>
            </a:r>
            <a:r>
              <a:rPr lang="en-US" altLang="en-US" sz="1800" dirty="0" err="1"/>
              <a:t>arranque</a:t>
            </a:r>
            <a:r>
              <a:rPr lang="en-US" altLang="en-US" sz="1800" dirty="0"/>
              <a:t> </a:t>
            </a:r>
            <a:r>
              <a:rPr lang="en-US" altLang="en-US" sz="1800" dirty="0" err="1"/>
              <a:t>modestos</a:t>
            </a:r>
            <a:r>
              <a:rPr lang="en-US" altLang="en-US" sz="1800" dirty="0"/>
              <a:t>, </a:t>
            </a:r>
            <a:r>
              <a:rPr lang="en-US" altLang="en-US" sz="1800" dirty="0" err="1"/>
              <a:t>ya</a:t>
            </a:r>
            <a:r>
              <a:rPr lang="en-US" altLang="en-US" sz="1800" dirty="0"/>
              <a:t> que la </a:t>
            </a:r>
            <a:r>
              <a:rPr lang="en-US" altLang="en-US" sz="1800" dirty="0" err="1"/>
              <a:t>mayoría</a:t>
            </a:r>
            <a:r>
              <a:rPr lang="en-US" altLang="en-US" sz="1800" dirty="0"/>
              <a:t> de </a:t>
            </a:r>
            <a:r>
              <a:rPr lang="en-US" altLang="en-US" sz="1800" dirty="0" err="1"/>
              <a:t>sus</a:t>
            </a:r>
            <a:r>
              <a:rPr lang="en-US" altLang="en-US" sz="1800" dirty="0"/>
              <a:t> </a:t>
            </a:r>
            <a:r>
              <a:rPr lang="en-US" altLang="en-US" sz="1800" dirty="0" err="1"/>
              <a:t>máquinas</a:t>
            </a:r>
            <a:r>
              <a:rPr lang="en-US" altLang="en-US" sz="1800" dirty="0"/>
              <a:t> </a:t>
            </a:r>
            <a:r>
              <a:rPr lang="en-US" altLang="en-US" sz="1800" dirty="0" err="1"/>
              <a:t>accionadas</a:t>
            </a:r>
            <a:r>
              <a:rPr lang="en-US" altLang="en-US" sz="1800" dirty="0"/>
              <a:t> son </a:t>
            </a:r>
            <a:r>
              <a:rPr lang="en-US" altLang="en-US" sz="1800" dirty="0" err="1"/>
              <a:t>bombas</a:t>
            </a:r>
            <a:r>
              <a:rPr lang="en-US" altLang="en-US" sz="1800" dirty="0"/>
              <a:t>. Los </a:t>
            </a:r>
            <a:r>
              <a:rPr lang="en-US" altLang="en-US" sz="1800" dirty="0" err="1"/>
              <a:t>compresores</a:t>
            </a:r>
            <a:r>
              <a:rPr lang="en-US" altLang="en-US" sz="1800" dirty="0"/>
              <a:t> </a:t>
            </a:r>
            <a:r>
              <a:rPr lang="en-US" altLang="en-US" sz="1800" dirty="0" err="1"/>
              <a:t>alternativos</a:t>
            </a:r>
            <a:r>
              <a:rPr lang="en-US" altLang="en-US" sz="1800" dirty="0"/>
              <a:t> y </a:t>
            </a:r>
            <a:r>
              <a:rPr lang="en-US" altLang="en-US" sz="1800" dirty="0" err="1"/>
              <a:t>los</a:t>
            </a:r>
            <a:r>
              <a:rPr lang="en-US" altLang="en-US" sz="1800" dirty="0"/>
              <a:t> </a:t>
            </a:r>
            <a:r>
              <a:rPr lang="en-US" altLang="en-US" sz="1800" dirty="0" err="1"/>
              <a:t>ventiladores</a:t>
            </a:r>
            <a:r>
              <a:rPr lang="en-US" altLang="en-US" sz="1800" dirty="0"/>
              <a:t> </a:t>
            </a:r>
            <a:r>
              <a:rPr lang="en-US" altLang="en-US" sz="1800" dirty="0" err="1"/>
              <a:t>pueden</a:t>
            </a:r>
            <a:r>
              <a:rPr lang="en-US" altLang="en-US" sz="1800" dirty="0"/>
              <a:t> </a:t>
            </a:r>
            <a:r>
              <a:rPr lang="en-US" altLang="en-US" sz="1800" dirty="0" err="1"/>
              <a:t>tener</a:t>
            </a:r>
            <a:r>
              <a:rPr lang="en-US" altLang="en-US" sz="1800" dirty="0"/>
              <a:t> </a:t>
            </a:r>
            <a:r>
              <a:rPr lang="en-US" altLang="en-US" sz="1800" dirty="0" err="1"/>
              <a:t>razonablemente</a:t>
            </a:r>
            <a:r>
              <a:rPr lang="en-US" altLang="en-US" sz="1800" dirty="0"/>
              <a:t> largos </a:t>
            </a:r>
            <a:r>
              <a:rPr lang="en-US" altLang="en-US" sz="1800" dirty="0" err="1"/>
              <a:t>tiempos</a:t>
            </a:r>
            <a:r>
              <a:rPr lang="en-US" altLang="en-US" sz="1800" dirty="0"/>
              <a:t> de </a:t>
            </a:r>
            <a:r>
              <a:rPr lang="en-US" altLang="en-US" sz="1800" dirty="0" err="1"/>
              <a:t>inicio</a:t>
            </a:r>
            <a:r>
              <a:rPr lang="en-US" altLang="en-US" sz="1800" dirty="0"/>
              <a:t>. </a:t>
            </a:r>
            <a:r>
              <a:rPr lang="en-US" altLang="en-US" sz="1800" dirty="0" err="1"/>
              <a:t>Por</a:t>
            </a:r>
            <a:r>
              <a:rPr lang="en-US" altLang="en-US" sz="1800" dirty="0"/>
              <a:t> lo </a:t>
            </a:r>
            <a:r>
              <a:rPr lang="en-US" altLang="en-US" sz="1800" dirty="0" err="1"/>
              <a:t>tanto</a:t>
            </a:r>
            <a:r>
              <a:rPr lang="en-US" altLang="en-US" sz="1800" dirty="0"/>
              <a:t>, </a:t>
            </a:r>
            <a:r>
              <a:rPr lang="en-US" altLang="en-US" sz="1800" dirty="0" err="1"/>
              <a:t>normalmente</a:t>
            </a:r>
            <a:r>
              <a:rPr lang="en-US" altLang="en-US" sz="1800" dirty="0"/>
              <a:t> no </a:t>
            </a:r>
            <a:r>
              <a:rPr lang="en-US" altLang="en-US" sz="1800" dirty="0" err="1"/>
              <a:t>es</a:t>
            </a:r>
            <a:r>
              <a:rPr lang="en-US" altLang="en-US" sz="1800" dirty="0"/>
              <a:t> </a:t>
            </a:r>
            <a:r>
              <a:rPr lang="en-US" altLang="en-US" sz="1800" dirty="0" err="1"/>
              <a:t>necesario</a:t>
            </a:r>
            <a:r>
              <a:rPr lang="en-US" altLang="en-US" sz="1800" dirty="0"/>
              <a:t> </a:t>
            </a:r>
            <a:r>
              <a:rPr lang="en-US" altLang="en-US" sz="1800" dirty="0" err="1"/>
              <a:t>proporcionar</a:t>
            </a:r>
            <a:r>
              <a:rPr lang="en-US" altLang="en-US" sz="1800" dirty="0"/>
              <a:t> </a:t>
            </a:r>
            <a:r>
              <a:rPr lang="en-US" altLang="en-US" sz="1800" dirty="0" err="1"/>
              <a:t>relés</a:t>
            </a:r>
            <a:r>
              <a:rPr lang="en-US" altLang="en-US" sz="1800" dirty="0"/>
              <a:t> </a:t>
            </a:r>
            <a:r>
              <a:rPr lang="en-US" altLang="en-US" sz="1800" dirty="0" err="1"/>
              <a:t>especiales</a:t>
            </a:r>
            <a:r>
              <a:rPr lang="en-US" altLang="en-US" sz="1800" dirty="0"/>
              <a:t> para </a:t>
            </a:r>
            <a:r>
              <a:rPr lang="en-US" altLang="en-US" sz="1800" dirty="0" err="1"/>
              <a:t>detectar</a:t>
            </a:r>
            <a:r>
              <a:rPr lang="en-US" altLang="en-US" sz="1800" dirty="0"/>
              <a:t> la </a:t>
            </a:r>
            <a:r>
              <a:rPr lang="en-US" altLang="en-US" sz="1800" dirty="0" err="1"/>
              <a:t>condición</a:t>
            </a:r>
            <a:r>
              <a:rPr lang="en-US" altLang="en-US" sz="1800" dirty="0"/>
              <a:t> de </a:t>
            </a:r>
            <a:r>
              <a:rPr lang="en-US" altLang="en-US" sz="1800" dirty="0" err="1"/>
              <a:t>estancamiento</a:t>
            </a:r>
            <a:r>
              <a:rPr lang="en-US" altLang="en-US" sz="1800" dirty="0"/>
              <a:t>.</a:t>
            </a:r>
          </a:p>
        </p:txBody>
      </p:sp>
    </p:spTree>
    <p:extLst>
      <p:ext uri="{BB962C8B-B14F-4D97-AF65-F5344CB8AC3E}">
        <p14:creationId xmlns:p14="http://schemas.microsoft.com/office/powerpoint/2010/main" val="41225240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Rectángulo 1"/>
          <p:cNvSpPr>
            <a:spLocks noChangeArrowheads="1"/>
          </p:cNvSpPr>
          <p:nvPr/>
        </p:nvSpPr>
        <p:spPr bwMode="auto">
          <a:xfrm>
            <a:off x="276225" y="250825"/>
            <a:ext cx="11485563" cy="64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a:t>12.8.6 Limitación del Número de Arranques Sucesivos</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Los motores de baja tensión son máquinas robustas y toleran ser reiniciados varias veces seguidas.</a:t>
            </a:r>
          </a:p>
          <a:p>
            <a:pPr algn="just">
              <a:lnSpc>
                <a:spcPct val="100000"/>
              </a:lnSpc>
              <a:spcBef>
                <a:spcPct val="0"/>
              </a:spcBef>
              <a:buFontTx/>
              <a:buNone/>
            </a:pPr>
            <a:r>
              <a:rPr lang="en-US" altLang="en-US" sz="1800"/>
              <a:t>No es una práctica normal proporcionar instalaciones especiales para limitar el número de arranques en un período predeterminado de tiempo. Los centros de control de motores modernos a menudo tienen una "gestión de motores" de características más sofisticadas que los equipos más antiguos. Es razonablemente fácil proporcionar este requisito si el 'motor man” adopta este enfoque de gestión para el centro de control de motores.</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b="1"/>
              <a:t>12.9 PROTECCIÓN CONTRA CARGA ESTÁTICA DE BAJA TENSIÓN</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Las cargas estáticas abarcan calentadores, cargadores de baterías, fuentes de alimentación ininterrumpida, distribución de iluminación electrónicas, tomas de corriente, protección catódica, ayudas a la navegación, ordenadores, megafonía, radiocomunicación. municación y similares. Se excluyen las cargas que no están predominantemente compuestas por motores. Los la carga puede tener motores de kW fraccionarios para ventiladores de enfriamiento.</a:t>
            </a:r>
          </a:p>
          <a:p>
            <a:pPr algn="just">
              <a:lnSpc>
                <a:spcPct val="100000"/>
              </a:lnSpc>
              <a:spcBef>
                <a:spcPct val="0"/>
              </a:spcBef>
              <a:buFontTx/>
              <a:buNone/>
            </a:pPr>
            <a:r>
              <a:rPr lang="en-US" altLang="en-US" sz="1800"/>
              <a:t>Son esencialmente cargas de corriente constante que tienen un factor de potencia cercano o igual a la unidad.</a:t>
            </a:r>
          </a:p>
          <a:p>
            <a:pPr algn="just">
              <a:lnSpc>
                <a:spcPct val="100000"/>
              </a:lnSpc>
              <a:spcBef>
                <a:spcPct val="0"/>
              </a:spcBef>
              <a:buFontTx/>
              <a:buNone/>
            </a:pPr>
            <a:r>
              <a:rPr lang="en-US" altLang="en-US" sz="1800"/>
              <a:t>La protección requerida generalmente se mantiene lo más simple posible, y consiste en,</a:t>
            </a:r>
          </a:p>
          <a:p>
            <a:pPr lvl="1" algn="just">
              <a:lnSpc>
                <a:spcPct val="100000"/>
              </a:lnSpc>
              <a:spcBef>
                <a:spcPct val="0"/>
              </a:spcBef>
              <a:buFontTx/>
              <a:buNone/>
            </a:pPr>
            <a:r>
              <a:rPr lang="en-US" altLang="en-US" sz="1800" b="1"/>
              <a:t>• Sobrecorriente temporizada.</a:t>
            </a:r>
          </a:p>
          <a:p>
            <a:pPr lvl="1" algn="just">
              <a:lnSpc>
                <a:spcPct val="100000"/>
              </a:lnSpc>
              <a:spcBef>
                <a:spcPct val="0"/>
              </a:spcBef>
              <a:buFontTx/>
              <a:buNone/>
            </a:pPr>
            <a:r>
              <a:rPr lang="en-US" altLang="en-US" sz="1800" b="1"/>
              <a:t>• Sobrecorriente instantánea o de ajuste alto.</a:t>
            </a:r>
          </a:p>
          <a:p>
            <a:pPr lvl="1" algn="just">
              <a:lnSpc>
                <a:spcPct val="100000"/>
              </a:lnSpc>
              <a:spcBef>
                <a:spcPct val="0"/>
              </a:spcBef>
              <a:buFontTx/>
              <a:buNone/>
            </a:pPr>
            <a:r>
              <a:rPr lang="en-US" altLang="en-US" sz="1800" b="1"/>
              <a:t>• falla a tierra de equilibrio del núcleo.</a:t>
            </a:r>
          </a:p>
          <a:p>
            <a:pPr algn="just">
              <a:lnSpc>
                <a:spcPct val="100000"/>
              </a:lnSpc>
              <a:spcBef>
                <a:spcPct val="0"/>
              </a:spcBef>
              <a:buFontTx/>
              <a:buNone/>
            </a:pPr>
            <a:r>
              <a:rPr lang="en-US" altLang="en-US" sz="1800"/>
              <a:t>El circuito puede estar controlado por un interruptor o una combinación de un contactor y fusibles.</a:t>
            </a:r>
          </a:p>
          <a:p>
            <a:pPr algn="just">
              <a:lnSpc>
                <a:spcPct val="100000"/>
              </a:lnSpc>
              <a:spcBef>
                <a:spcPct val="0"/>
              </a:spcBef>
              <a:buFontTx/>
              <a:buNone/>
            </a:pPr>
            <a:r>
              <a:rPr lang="en-US" altLang="en-US" sz="1800"/>
              <a:t>En algunos circuitos que se controlan con frecuencia como en el caso de calentadores controlados por termostatos o termómetros, la protección principal puede incorporarse a un interruptor, mientras que el control sería dado por un contactor.</a:t>
            </a:r>
          </a:p>
        </p:txBody>
      </p:sp>
    </p:spTree>
    <p:extLst>
      <p:ext uri="{BB962C8B-B14F-4D97-AF65-F5344CB8AC3E}">
        <p14:creationId xmlns:p14="http://schemas.microsoft.com/office/powerpoint/2010/main" val="19300681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8" name="Rectángulo 1"/>
          <p:cNvSpPr>
            <a:spLocks noChangeArrowheads="1"/>
          </p:cNvSpPr>
          <p:nvPr/>
        </p:nvSpPr>
        <p:spPr bwMode="auto">
          <a:xfrm>
            <a:off x="276225" y="117475"/>
            <a:ext cx="11485563"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dirty="0"/>
              <a:t>12.9.1 </a:t>
            </a:r>
            <a:r>
              <a:rPr lang="en-US" altLang="en-US" sz="1800" b="1" dirty="0" err="1"/>
              <a:t>Sobrecorriente</a:t>
            </a:r>
            <a:r>
              <a:rPr lang="en-US" altLang="en-US" sz="1800" b="1" dirty="0"/>
              <a:t> </a:t>
            </a:r>
            <a:r>
              <a:rPr lang="en-US" altLang="en-US" sz="1800" b="1" dirty="0" err="1"/>
              <a:t>temporizada</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Un </a:t>
            </a:r>
            <a:r>
              <a:rPr lang="en-US" altLang="en-US" sz="1800" dirty="0" err="1"/>
              <a:t>relé</a:t>
            </a:r>
            <a:r>
              <a:rPr lang="en-US" altLang="en-US" sz="1800" dirty="0"/>
              <a:t> de </a:t>
            </a:r>
            <a:r>
              <a:rPr lang="en-US" altLang="en-US" sz="1800" dirty="0" err="1"/>
              <a:t>sobrecorriente</a:t>
            </a:r>
            <a:r>
              <a:rPr lang="en-US" altLang="en-US" sz="1800" dirty="0"/>
              <a:t> con </a:t>
            </a:r>
            <a:r>
              <a:rPr lang="en-US" altLang="en-US" sz="1800" dirty="0" err="1"/>
              <a:t>retardo</a:t>
            </a:r>
            <a:r>
              <a:rPr lang="en-US" altLang="en-US" sz="1800" dirty="0"/>
              <a:t> de </a:t>
            </a:r>
            <a:r>
              <a:rPr lang="en-US" altLang="en-US" sz="1800" dirty="0" err="1"/>
              <a:t>tiempo</a:t>
            </a:r>
            <a:r>
              <a:rPr lang="en-US" altLang="en-US" sz="1800" dirty="0"/>
              <a:t> (51) </a:t>
            </a:r>
            <a:r>
              <a:rPr lang="en-US" altLang="en-US" sz="1800" dirty="0" err="1"/>
              <a:t>normalmente</a:t>
            </a:r>
            <a:r>
              <a:rPr lang="en-US" altLang="en-US" sz="1800" dirty="0"/>
              <a:t> se </a:t>
            </a:r>
            <a:r>
              <a:rPr lang="en-US" altLang="en-US" sz="1800" dirty="0" err="1"/>
              <a:t>usaría</a:t>
            </a:r>
            <a:r>
              <a:rPr lang="en-US" altLang="en-US" sz="1800" dirty="0"/>
              <a:t> para </a:t>
            </a:r>
            <a:r>
              <a:rPr lang="en-US" altLang="en-US" sz="1800" dirty="0" err="1"/>
              <a:t>una</a:t>
            </a:r>
            <a:r>
              <a:rPr lang="en-US" altLang="en-US" sz="1800" dirty="0"/>
              <a:t> </a:t>
            </a:r>
            <a:r>
              <a:rPr lang="en-US" altLang="en-US" sz="1800" dirty="0" err="1"/>
              <a:t>carga</a:t>
            </a:r>
            <a:r>
              <a:rPr lang="en-US" altLang="en-US" sz="1800" dirty="0"/>
              <a:t> </a:t>
            </a:r>
            <a:r>
              <a:rPr lang="en-US" altLang="en-US" sz="1800" dirty="0" err="1"/>
              <a:t>estática</a:t>
            </a:r>
            <a:r>
              <a:rPr lang="en-US" altLang="en-US" sz="1800" dirty="0"/>
              <a:t>. La </a:t>
            </a:r>
            <a:r>
              <a:rPr lang="en-US" altLang="en-US" sz="1800" dirty="0" err="1"/>
              <a:t>elección</a:t>
            </a:r>
            <a:r>
              <a:rPr lang="en-US" altLang="en-US" sz="1800" dirty="0"/>
              <a:t> de la </a:t>
            </a:r>
            <a:r>
              <a:rPr lang="en-US" altLang="en-US" sz="1800" dirty="0" err="1"/>
              <a:t>característica</a:t>
            </a:r>
            <a:r>
              <a:rPr lang="en-US" altLang="en-US" sz="1800" dirty="0"/>
              <a:t> </a:t>
            </a:r>
            <a:r>
              <a:rPr lang="en-US" altLang="en-US" sz="1800" dirty="0" err="1"/>
              <a:t>dependería</a:t>
            </a:r>
            <a:r>
              <a:rPr lang="en-US" altLang="en-US" sz="1800" dirty="0"/>
              <a:t> </a:t>
            </a:r>
            <a:r>
              <a:rPr lang="en-US" altLang="en-US" sz="1800" dirty="0" err="1"/>
              <a:t>en</a:t>
            </a:r>
            <a:r>
              <a:rPr lang="en-US" altLang="en-US" sz="1800" dirty="0"/>
              <a:t> </a:t>
            </a:r>
            <a:r>
              <a:rPr lang="en-US" altLang="en-US" sz="1800" dirty="0" err="1"/>
              <a:t>cierta</a:t>
            </a:r>
            <a:r>
              <a:rPr lang="en-US" altLang="en-US" sz="1800" dirty="0"/>
              <a:t> </a:t>
            </a:r>
            <a:r>
              <a:rPr lang="en-US" altLang="en-US" sz="1800" dirty="0" err="1"/>
              <a:t>medida</a:t>
            </a:r>
            <a:r>
              <a:rPr lang="en-US" altLang="en-US" sz="1800" dirty="0"/>
              <a:t> de la </a:t>
            </a:r>
            <a:r>
              <a:rPr lang="en-US" altLang="en-US" sz="1800" dirty="0" err="1"/>
              <a:t>naturaleza</a:t>
            </a:r>
            <a:r>
              <a:rPr lang="en-US" altLang="en-US" sz="1800" dirty="0"/>
              <a:t> de la </a:t>
            </a:r>
            <a:r>
              <a:rPr lang="en-US" altLang="en-US" sz="1800" dirty="0" err="1"/>
              <a:t>carga</a:t>
            </a:r>
            <a:r>
              <a:rPr lang="en-US" altLang="en-US" sz="1800" dirty="0"/>
              <a:t>. </a:t>
            </a:r>
            <a:r>
              <a:rPr lang="en-US" altLang="en-US" sz="1800" dirty="0" err="1"/>
              <a:t>Una</a:t>
            </a:r>
            <a:r>
              <a:rPr lang="en-US" altLang="en-US" sz="1800" dirty="0"/>
              <a:t> </a:t>
            </a:r>
            <a:r>
              <a:rPr lang="en-US" altLang="en-US" sz="1800" dirty="0" err="1"/>
              <a:t>característica</a:t>
            </a:r>
            <a:r>
              <a:rPr lang="en-US" altLang="en-US" sz="1800" dirty="0"/>
              <a:t> </a:t>
            </a:r>
            <a:r>
              <a:rPr lang="en-US" altLang="en-US" sz="1800" dirty="0" err="1"/>
              <a:t>inversa</a:t>
            </a:r>
            <a:r>
              <a:rPr lang="en-US" altLang="en-US" sz="1800" dirty="0"/>
              <a:t> </a:t>
            </a:r>
            <a:r>
              <a:rPr lang="en-US" altLang="en-US" sz="1800" dirty="0" err="1"/>
              <a:t>estándar</a:t>
            </a:r>
            <a:r>
              <a:rPr lang="en-US" altLang="en-US" sz="1800" dirty="0"/>
              <a:t> </a:t>
            </a:r>
            <a:r>
              <a:rPr lang="en-US" altLang="en-US" sz="1800" dirty="0" err="1"/>
              <a:t>normalmente</a:t>
            </a:r>
            <a:r>
              <a:rPr lang="en-US" altLang="en-US" sz="1800" dirty="0"/>
              <a:t> </a:t>
            </a:r>
            <a:r>
              <a:rPr lang="en-US" altLang="en-US" sz="1800" dirty="0" err="1"/>
              <a:t>sería</a:t>
            </a:r>
            <a:r>
              <a:rPr lang="en-US" altLang="en-US" sz="1800" dirty="0"/>
              <a:t> </a:t>
            </a:r>
            <a:r>
              <a:rPr lang="en-US" altLang="en-US" sz="1800" dirty="0" err="1"/>
              <a:t>adecuada</a:t>
            </a:r>
            <a:r>
              <a:rPr lang="en-US" altLang="en-US" sz="1800" dirty="0"/>
              <a:t>. Su </a:t>
            </a:r>
            <a:r>
              <a:rPr lang="en-US" altLang="en-US" sz="1800" dirty="0" err="1"/>
              <a:t>corriente</a:t>
            </a:r>
            <a:r>
              <a:rPr lang="en-US" altLang="en-US" sz="1800" dirty="0"/>
              <a:t> de </a:t>
            </a:r>
            <a:r>
              <a:rPr lang="en-US" altLang="en-US" sz="1800" dirty="0" err="1"/>
              <a:t>arranque</a:t>
            </a:r>
            <a:r>
              <a:rPr lang="en-US" altLang="en-US" sz="1800" dirty="0"/>
              <a:t> se </a:t>
            </a:r>
            <a:r>
              <a:rPr lang="en-US" altLang="en-US" sz="1800" dirty="0" err="1"/>
              <a:t>fijaría</a:t>
            </a:r>
            <a:r>
              <a:rPr lang="en-US" altLang="en-US" sz="1800" dirty="0"/>
              <a:t> entre el 105% y el 115% de la </a:t>
            </a:r>
            <a:r>
              <a:rPr lang="en-US" altLang="en-US" sz="1800" dirty="0" err="1"/>
              <a:t>corriente</a:t>
            </a:r>
            <a:r>
              <a:rPr lang="en-US" altLang="en-US" sz="1800" dirty="0"/>
              <a:t> nominal de la </a:t>
            </a:r>
            <a:r>
              <a:rPr lang="en-US" altLang="en-US" sz="1800" dirty="0" err="1"/>
              <a:t>carga</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b="1" dirty="0"/>
              <a:t>12.9.2 </a:t>
            </a:r>
            <a:r>
              <a:rPr lang="en-US" altLang="en-US" sz="1800" b="1" dirty="0" err="1"/>
              <a:t>Sobrecorriente</a:t>
            </a:r>
            <a:r>
              <a:rPr lang="en-US" altLang="en-US" sz="1800" b="1" dirty="0"/>
              <a:t> </a:t>
            </a:r>
            <a:r>
              <a:rPr lang="en-US" altLang="en-US" sz="1800" b="1" dirty="0" err="1"/>
              <a:t>instantánea</a:t>
            </a:r>
            <a:r>
              <a:rPr lang="en-US" altLang="en-US" sz="1800" b="1" dirty="0"/>
              <a:t> o de </a:t>
            </a:r>
            <a:r>
              <a:rPr lang="en-US" altLang="en-US" sz="1800" b="1" dirty="0" err="1"/>
              <a:t>ajuste</a:t>
            </a:r>
            <a:r>
              <a:rPr lang="en-US" altLang="en-US" sz="1800" b="1" dirty="0"/>
              <a:t> alto</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La </a:t>
            </a:r>
            <a:r>
              <a:rPr lang="en-US" altLang="en-US" sz="1800" dirty="0" err="1"/>
              <a:t>protección</a:t>
            </a:r>
            <a:r>
              <a:rPr lang="en-US" altLang="en-US" sz="1800" dirty="0"/>
              <a:t> contra </a:t>
            </a:r>
            <a:r>
              <a:rPr lang="en-US" altLang="en-US" sz="1800" dirty="0" err="1"/>
              <a:t>sobrecorriente</a:t>
            </a:r>
            <a:r>
              <a:rPr lang="en-US" altLang="en-US" sz="1800" dirty="0"/>
              <a:t> </a:t>
            </a:r>
            <a:r>
              <a:rPr lang="en-US" altLang="en-US" sz="1800" dirty="0" err="1"/>
              <a:t>instantánea</a:t>
            </a:r>
            <a:r>
              <a:rPr lang="en-US" altLang="en-US" sz="1800" dirty="0"/>
              <a:t> </a:t>
            </a:r>
            <a:r>
              <a:rPr lang="en-US" altLang="en-US" sz="1800" dirty="0" err="1"/>
              <a:t>detectaría</a:t>
            </a:r>
            <a:r>
              <a:rPr lang="en-US" altLang="en-US" sz="1800" dirty="0"/>
              <a:t> </a:t>
            </a:r>
            <a:r>
              <a:rPr lang="en-US" altLang="en-US" sz="1800" dirty="0" err="1"/>
              <a:t>cortocircuitos</a:t>
            </a:r>
            <a:r>
              <a:rPr lang="en-US" altLang="en-US" sz="1800" dirty="0"/>
              <a:t> </a:t>
            </a:r>
            <a:r>
              <a:rPr lang="en-US" altLang="en-US" sz="1800" dirty="0" err="1"/>
              <a:t>en</a:t>
            </a:r>
            <a:r>
              <a:rPr lang="en-US" altLang="en-US" sz="1800" dirty="0"/>
              <a:t> la </a:t>
            </a:r>
            <a:r>
              <a:rPr lang="en-US" altLang="en-US" sz="1800" dirty="0" err="1"/>
              <a:t>carga</a:t>
            </a:r>
            <a:r>
              <a:rPr lang="en-US" altLang="en-US" sz="1800" dirty="0"/>
              <a:t> y a lo largo de </a:t>
            </a:r>
            <a:r>
              <a:rPr lang="en-US" altLang="en-US" sz="1800" dirty="0" err="1"/>
              <a:t>su</a:t>
            </a:r>
            <a:r>
              <a:rPr lang="en-US" altLang="en-US" sz="1800" dirty="0"/>
              <a:t> cable de </a:t>
            </a:r>
            <a:r>
              <a:rPr lang="en-US" altLang="en-US" sz="1800" dirty="0" err="1"/>
              <a:t>alimentación</a:t>
            </a:r>
            <a:r>
              <a:rPr lang="en-US" altLang="en-US" sz="1800" dirty="0"/>
              <a:t>.</a:t>
            </a:r>
          </a:p>
          <a:p>
            <a:pPr algn="just">
              <a:lnSpc>
                <a:spcPct val="100000"/>
              </a:lnSpc>
              <a:spcBef>
                <a:spcPct val="0"/>
              </a:spcBef>
              <a:buFontTx/>
              <a:buNone/>
            </a:pPr>
            <a:r>
              <a:rPr lang="en-US" altLang="en-US" sz="1800" dirty="0" err="1"/>
              <a:t>Por</a:t>
            </a:r>
            <a:r>
              <a:rPr lang="en-US" altLang="en-US" sz="1800" dirty="0"/>
              <a:t> lo general, </a:t>
            </a:r>
            <a:r>
              <a:rPr lang="en-US" altLang="en-US" sz="1800" dirty="0" err="1"/>
              <a:t>sería</a:t>
            </a:r>
            <a:r>
              <a:rPr lang="en-US" altLang="en-US" sz="1800" dirty="0"/>
              <a:t> </a:t>
            </a:r>
            <a:r>
              <a:rPr lang="en-US" altLang="en-US" sz="1800" dirty="0" err="1"/>
              <a:t>práctico</a:t>
            </a:r>
            <a:r>
              <a:rPr lang="en-US" altLang="en-US" sz="1800" dirty="0"/>
              <a:t> </a:t>
            </a:r>
            <a:r>
              <a:rPr lang="en-US" altLang="en-US" sz="1800" dirty="0" err="1"/>
              <a:t>configurar</a:t>
            </a:r>
            <a:r>
              <a:rPr lang="en-US" altLang="en-US" sz="1800" dirty="0"/>
              <a:t> </a:t>
            </a:r>
            <a:r>
              <a:rPr lang="en-US" altLang="en-US" sz="1800" dirty="0" err="1"/>
              <a:t>los</a:t>
            </a:r>
            <a:r>
              <a:rPr lang="en-US" altLang="en-US" sz="1800" dirty="0"/>
              <a:t> </a:t>
            </a:r>
            <a:r>
              <a:rPr lang="en-US" altLang="en-US" sz="1800" dirty="0" err="1"/>
              <a:t>elementos</a:t>
            </a:r>
            <a:r>
              <a:rPr lang="en-US" altLang="en-US" sz="1800" dirty="0"/>
              <a:t> </a:t>
            </a:r>
            <a:r>
              <a:rPr lang="en-US" altLang="en-US" sz="1800" dirty="0" err="1"/>
              <a:t>instantáneos</a:t>
            </a:r>
            <a:r>
              <a:rPr lang="en-US" altLang="en-US" sz="1800" dirty="0"/>
              <a:t> de un </a:t>
            </a:r>
            <a:r>
              <a:rPr lang="en-US" altLang="en-US" sz="1800" dirty="0" err="1"/>
              <a:t>interruptor</a:t>
            </a:r>
            <a:r>
              <a:rPr lang="en-US" altLang="en-US" sz="1800" dirty="0"/>
              <a:t> </a:t>
            </a:r>
            <a:r>
              <a:rPr lang="en-US" altLang="en-US" sz="1800" dirty="0" err="1"/>
              <a:t>automático</a:t>
            </a:r>
            <a:r>
              <a:rPr lang="en-US" altLang="en-US" sz="1800" dirty="0"/>
              <a:t> de </a:t>
            </a:r>
            <a:r>
              <a:rPr lang="en-US" altLang="en-US" sz="1800" dirty="0" err="1"/>
              <a:t>caja</a:t>
            </a:r>
            <a:r>
              <a:rPr lang="en-US" altLang="en-US" sz="1800" dirty="0"/>
              <a:t> </a:t>
            </a:r>
            <a:r>
              <a:rPr lang="en-US" altLang="en-US" sz="1800" dirty="0" err="1"/>
              <a:t>moldeada</a:t>
            </a:r>
            <a:r>
              <a:rPr lang="en-US" altLang="en-US" sz="1800" dirty="0"/>
              <a:t> para </a:t>
            </a:r>
            <a:r>
              <a:rPr lang="en-US" altLang="en-US" sz="1800" dirty="0" err="1"/>
              <a:t>su</a:t>
            </a:r>
            <a:r>
              <a:rPr lang="en-US" altLang="en-US" sz="1800" dirty="0"/>
              <a:t> valor </a:t>
            </a:r>
            <a:r>
              <a:rPr lang="en-US" altLang="en-US" sz="1800" dirty="0" err="1"/>
              <a:t>más</a:t>
            </a:r>
            <a:r>
              <a:rPr lang="en-US" altLang="en-US" sz="1800" dirty="0"/>
              <a:t> </a:t>
            </a:r>
            <a:r>
              <a:rPr lang="en-US" altLang="en-US" sz="1800" dirty="0" err="1"/>
              <a:t>bajo</a:t>
            </a:r>
            <a:r>
              <a:rPr lang="en-US" altLang="en-US" sz="1800" dirty="0"/>
              <a:t>, </a:t>
            </a:r>
            <a:r>
              <a:rPr lang="en-US" altLang="en-US" sz="1800" dirty="0" err="1"/>
              <a:t>p.ej</a:t>
            </a:r>
            <a:r>
              <a:rPr lang="en-US" altLang="en-US" sz="1800" dirty="0"/>
              <a:t>. </a:t>
            </a:r>
            <a:r>
              <a:rPr lang="en-US" altLang="en-US" sz="1800" dirty="0" err="1"/>
              <a:t>cinco</a:t>
            </a:r>
            <a:r>
              <a:rPr lang="en-US" altLang="en-US" sz="1800" dirty="0"/>
              <a:t> </a:t>
            </a:r>
            <a:r>
              <a:rPr lang="en-US" altLang="en-US" sz="1800" dirty="0" err="1"/>
              <a:t>veces</a:t>
            </a:r>
            <a:r>
              <a:rPr lang="en-US" altLang="en-US" sz="1800" dirty="0"/>
              <a:t> la </a:t>
            </a:r>
            <a:r>
              <a:rPr lang="en-US" altLang="en-US" sz="1800" dirty="0" err="1"/>
              <a:t>corriente</a:t>
            </a:r>
            <a:r>
              <a:rPr lang="en-US" altLang="en-US" sz="1800" dirty="0"/>
              <a:t> nominal. Si la </a:t>
            </a:r>
            <a:r>
              <a:rPr lang="en-US" altLang="en-US" sz="1800" dirty="0" err="1"/>
              <a:t>protección</a:t>
            </a:r>
            <a:r>
              <a:rPr lang="en-US" altLang="en-US" sz="1800" dirty="0"/>
              <a:t> </a:t>
            </a:r>
            <a:r>
              <a:rPr lang="en-US" altLang="en-US" sz="1800" dirty="0" err="1"/>
              <a:t>es</a:t>
            </a:r>
            <a:r>
              <a:rPr lang="en-US" altLang="en-US" sz="1800" dirty="0"/>
              <a:t> </a:t>
            </a:r>
            <a:r>
              <a:rPr lang="en-US" altLang="en-US" sz="1800" dirty="0" err="1"/>
              <a:t>proporcionada</a:t>
            </a:r>
            <a:r>
              <a:rPr lang="en-US" altLang="en-US" sz="1800" dirty="0"/>
              <a:t> </a:t>
            </a:r>
            <a:r>
              <a:rPr lang="en-US" altLang="en-US" sz="1800" dirty="0" err="1"/>
              <a:t>por</a:t>
            </a:r>
            <a:r>
              <a:rPr lang="en-US" altLang="en-US" sz="1800" dirty="0"/>
              <a:t> un </a:t>
            </a:r>
            <a:r>
              <a:rPr lang="en-US" altLang="en-US" sz="1800" dirty="0" err="1"/>
              <a:t>juego</a:t>
            </a:r>
            <a:r>
              <a:rPr lang="en-US" altLang="en-US" sz="1800" dirty="0"/>
              <a:t> de </a:t>
            </a:r>
            <a:r>
              <a:rPr lang="en-US" altLang="en-US" sz="1800" dirty="0" err="1"/>
              <a:t>fusibles</a:t>
            </a:r>
            <a:r>
              <a:rPr lang="en-US" altLang="en-US" sz="1800" dirty="0"/>
              <a:t> </a:t>
            </a:r>
            <a:r>
              <a:rPr lang="en-US" altLang="en-US" sz="1800" dirty="0" err="1"/>
              <a:t>entonces</a:t>
            </a:r>
            <a:r>
              <a:rPr lang="en-US" altLang="en-US" sz="1800" dirty="0"/>
              <a:t> el factor de </a:t>
            </a:r>
            <a:r>
              <a:rPr lang="en-US" altLang="en-US" sz="1800" dirty="0" err="1"/>
              <a:t>fusión</a:t>
            </a:r>
            <a:r>
              <a:rPr lang="en-US" altLang="en-US" sz="1800" dirty="0"/>
              <a:t> </a:t>
            </a:r>
            <a:r>
              <a:rPr lang="en-US" altLang="en-US" sz="1800" dirty="0" err="1"/>
              <a:t>estaría</a:t>
            </a:r>
            <a:r>
              <a:rPr lang="en-US" altLang="en-US" sz="1800" dirty="0"/>
              <a:t> </a:t>
            </a:r>
            <a:r>
              <a:rPr lang="en-US" altLang="en-US" sz="1800" dirty="0" err="1"/>
              <a:t>marginalmente</a:t>
            </a:r>
            <a:r>
              <a:rPr lang="en-US" altLang="en-US" sz="1800" dirty="0"/>
              <a:t> </a:t>
            </a:r>
            <a:r>
              <a:rPr lang="en-US" altLang="en-US" sz="1800" dirty="0" err="1"/>
              <a:t>por</a:t>
            </a:r>
            <a:r>
              <a:rPr lang="en-US" altLang="en-US" sz="1800" dirty="0"/>
              <a:t> </a:t>
            </a:r>
            <a:r>
              <a:rPr lang="en-US" altLang="en-US" sz="1800" dirty="0" err="1"/>
              <a:t>encima</a:t>
            </a:r>
            <a:r>
              <a:rPr lang="en-US" altLang="en-US" sz="1800" dirty="0"/>
              <a:t> de la </a:t>
            </a:r>
            <a:r>
              <a:rPr lang="en-US" altLang="en-US" sz="1800" dirty="0" err="1"/>
              <a:t>unidad</a:t>
            </a:r>
            <a:r>
              <a:rPr lang="en-US" altLang="en-US" sz="1800" dirty="0"/>
              <a:t>, el valor nominal del fusible </a:t>
            </a:r>
            <a:r>
              <a:rPr lang="en-US" altLang="en-US" sz="1800" dirty="0" err="1"/>
              <a:t>más</a:t>
            </a:r>
            <a:r>
              <a:rPr lang="en-US" altLang="en-US" sz="1800" dirty="0"/>
              <a:t> </a:t>
            </a:r>
            <a:r>
              <a:rPr lang="en-US" altLang="en-US" sz="1800" dirty="0" err="1"/>
              <a:t>cercana</a:t>
            </a:r>
            <a:r>
              <a:rPr lang="en-US" altLang="en-US" sz="1800" dirty="0"/>
              <a:t> </a:t>
            </a:r>
            <a:r>
              <a:rPr lang="en-US" altLang="en-US" sz="1800" dirty="0" err="1"/>
              <a:t>por</a:t>
            </a:r>
            <a:r>
              <a:rPr lang="en-US" altLang="en-US" sz="1800" dirty="0"/>
              <a:t> </a:t>
            </a:r>
            <a:r>
              <a:rPr lang="en-US" altLang="en-US" sz="1800" dirty="0" err="1"/>
              <a:t>encima</a:t>
            </a:r>
            <a:r>
              <a:rPr lang="en-US" altLang="en-US" sz="1800" dirty="0"/>
              <a:t> de la </a:t>
            </a:r>
            <a:r>
              <a:rPr lang="en-US" altLang="en-US" sz="1800" dirty="0" err="1"/>
              <a:t>corriente</a:t>
            </a:r>
            <a:r>
              <a:rPr lang="en-US" altLang="en-US" sz="1800" dirty="0"/>
              <a:t> de </a:t>
            </a:r>
            <a:r>
              <a:rPr lang="en-US" altLang="en-US" sz="1800" dirty="0" err="1"/>
              <a:t>carga</a:t>
            </a:r>
            <a:r>
              <a:rPr lang="en-US" altLang="en-US" sz="1800" dirty="0"/>
              <a:t> </a:t>
            </a:r>
            <a:r>
              <a:rPr lang="en-US" altLang="en-US" sz="1800" dirty="0" err="1"/>
              <a:t>sería</a:t>
            </a:r>
            <a:r>
              <a:rPr lang="en-US" altLang="en-US" sz="1800" dirty="0"/>
              <a:t> </a:t>
            </a:r>
            <a:r>
              <a:rPr lang="en-US" altLang="en-US" sz="1800" dirty="0" err="1"/>
              <a:t>elegido</a:t>
            </a:r>
            <a:r>
              <a:rPr lang="en-US" altLang="en-US" sz="1800" dirty="0"/>
              <a:t>. La </a:t>
            </a:r>
            <a:r>
              <a:rPr lang="en-US" altLang="en-US" sz="1800" dirty="0" err="1"/>
              <a:t>protección</a:t>
            </a:r>
            <a:r>
              <a:rPr lang="en-US" altLang="en-US" sz="1800" dirty="0"/>
              <a:t> </a:t>
            </a:r>
            <a:r>
              <a:rPr lang="en-US" altLang="en-US" sz="1800" dirty="0" err="1"/>
              <a:t>debe</a:t>
            </a:r>
            <a:r>
              <a:rPr lang="en-US" altLang="en-US" sz="1800" dirty="0"/>
              <a:t> </a:t>
            </a:r>
            <a:r>
              <a:rPr lang="en-US" altLang="en-US" sz="1800" dirty="0" err="1"/>
              <a:t>cubrir</a:t>
            </a:r>
            <a:r>
              <a:rPr lang="en-US" altLang="en-US" sz="1800" dirty="0"/>
              <a:t> </a:t>
            </a:r>
            <a:r>
              <a:rPr lang="en-US" altLang="en-US" sz="1800" dirty="0" err="1"/>
              <a:t>completamente</a:t>
            </a:r>
            <a:r>
              <a:rPr lang="en-US" altLang="en-US" sz="1800" dirty="0"/>
              <a:t> la </a:t>
            </a:r>
            <a:r>
              <a:rPr lang="en-US" altLang="en-US" sz="1800" dirty="0" err="1"/>
              <a:t>capacidad</a:t>
            </a:r>
            <a:r>
              <a:rPr lang="en-US" altLang="en-US" sz="1800" dirty="0"/>
              <a:t> I²t del cable de </a:t>
            </a:r>
            <a:r>
              <a:rPr lang="en-US" altLang="en-US" sz="1800" dirty="0" err="1"/>
              <a:t>alimentación</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b="1" dirty="0"/>
              <a:t>12.9.3 </a:t>
            </a:r>
            <a:r>
              <a:rPr lang="en-US" altLang="en-US" sz="1800" b="1" dirty="0" err="1"/>
              <a:t>Falla</a:t>
            </a:r>
            <a:r>
              <a:rPr lang="en-US" altLang="en-US" sz="1800" b="1" dirty="0"/>
              <a:t> a </a:t>
            </a:r>
            <a:r>
              <a:rPr lang="en-US" altLang="en-US" sz="1800" b="1" dirty="0" err="1"/>
              <a:t>tierra</a:t>
            </a:r>
            <a:r>
              <a:rPr lang="en-US" altLang="en-US" sz="1800" b="1" dirty="0"/>
              <a:t> del </a:t>
            </a:r>
            <a:r>
              <a:rPr lang="en-US" altLang="en-US" sz="1800" b="1" dirty="0" err="1"/>
              <a:t>equilibrio</a:t>
            </a:r>
            <a:r>
              <a:rPr lang="en-US" altLang="en-US" sz="1800" b="1" dirty="0"/>
              <a:t> del </a:t>
            </a:r>
            <a:r>
              <a:rPr lang="en-US" altLang="en-US" sz="1800" b="1" dirty="0" err="1"/>
              <a:t>núcleo</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Los </a:t>
            </a:r>
            <a:r>
              <a:rPr lang="en-US" altLang="en-US" sz="1800" dirty="0" err="1"/>
              <a:t>requisitos</a:t>
            </a:r>
            <a:r>
              <a:rPr lang="en-US" altLang="en-US" sz="1800" dirty="0"/>
              <a:t> </a:t>
            </a:r>
            <a:r>
              <a:rPr lang="en-US" altLang="en-US" sz="1800" dirty="0" err="1"/>
              <a:t>teóricos</a:t>
            </a:r>
            <a:r>
              <a:rPr lang="en-US" altLang="en-US" sz="1800" dirty="0"/>
              <a:t> para </a:t>
            </a:r>
            <a:r>
              <a:rPr lang="en-US" altLang="en-US" sz="1800" dirty="0" err="1"/>
              <a:t>aplicar</a:t>
            </a:r>
            <a:r>
              <a:rPr lang="en-US" altLang="en-US" sz="1800" dirty="0"/>
              <a:t> la </a:t>
            </a:r>
            <a:r>
              <a:rPr lang="en-US" altLang="en-US" sz="1800" dirty="0" err="1"/>
              <a:t>protección</a:t>
            </a:r>
            <a:r>
              <a:rPr lang="en-US" altLang="en-US" sz="1800" dirty="0"/>
              <a:t> de </a:t>
            </a:r>
            <a:r>
              <a:rPr lang="en-US" altLang="en-US" sz="1800" dirty="0" err="1"/>
              <a:t>falla</a:t>
            </a:r>
            <a:r>
              <a:rPr lang="en-US" altLang="en-US" sz="1800" dirty="0"/>
              <a:t> a </a:t>
            </a:r>
            <a:r>
              <a:rPr lang="en-US" altLang="en-US" sz="1800" dirty="0" err="1"/>
              <a:t>tierra</a:t>
            </a:r>
            <a:r>
              <a:rPr lang="en-US" altLang="en-US" sz="1800" dirty="0"/>
              <a:t> de balance de </a:t>
            </a:r>
            <a:r>
              <a:rPr lang="en-US" altLang="en-US" sz="1800" dirty="0" err="1"/>
              <a:t>núcleo</a:t>
            </a:r>
            <a:r>
              <a:rPr lang="en-US" altLang="en-US" sz="1800" dirty="0"/>
              <a:t> son </a:t>
            </a:r>
            <a:r>
              <a:rPr lang="en-US" altLang="en-US" sz="1800" dirty="0" err="1"/>
              <a:t>los</a:t>
            </a:r>
            <a:r>
              <a:rPr lang="en-US" altLang="en-US" sz="1800" dirty="0"/>
              <a:t> </a:t>
            </a:r>
            <a:r>
              <a:rPr lang="en-US" altLang="en-US" sz="1800" dirty="0" err="1"/>
              <a:t>mismos</a:t>
            </a:r>
            <a:r>
              <a:rPr lang="en-US" altLang="en-US" sz="1800" dirty="0"/>
              <a:t> que </a:t>
            </a:r>
            <a:r>
              <a:rPr lang="en-US" altLang="en-US" sz="1800" dirty="0" err="1"/>
              <a:t>los</a:t>
            </a:r>
            <a:r>
              <a:rPr lang="en-US" altLang="en-US" sz="1800" dirty="0"/>
              <a:t> para </a:t>
            </a:r>
            <a:r>
              <a:rPr lang="en-US" altLang="en-US" sz="1800" dirty="0" err="1"/>
              <a:t>motores</a:t>
            </a:r>
            <a:r>
              <a:rPr lang="en-US" altLang="en-US" sz="1800" dirty="0"/>
              <a:t> de </a:t>
            </a:r>
            <a:r>
              <a:rPr lang="en-US" altLang="en-US" sz="1800" dirty="0" err="1"/>
              <a:t>baja</a:t>
            </a:r>
            <a:r>
              <a:rPr lang="en-US" altLang="en-US" sz="1800" dirty="0"/>
              <a:t> </a:t>
            </a:r>
            <a:r>
              <a:rPr lang="en-US" altLang="en-US" sz="1800" dirty="0" err="1"/>
              <a:t>tensión</a:t>
            </a:r>
            <a:r>
              <a:rPr lang="en-US" altLang="en-US" sz="1800" dirty="0"/>
              <a:t>. A menudo se </a:t>
            </a:r>
            <a:r>
              <a:rPr lang="en-US" altLang="en-US" sz="1800" dirty="0" err="1"/>
              <a:t>aplican</a:t>
            </a:r>
            <a:r>
              <a:rPr lang="en-US" altLang="en-US" sz="1800" dirty="0"/>
              <a:t> </a:t>
            </a:r>
            <a:r>
              <a:rPr lang="en-US" altLang="en-US" sz="1800" dirty="0" err="1"/>
              <a:t>algunos</a:t>
            </a:r>
            <a:r>
              <a:rPr lang="en-US" altLang="en-US" sz="1800" dirty="0"/>
              <a:t> </a:t>
            </a:r>
            <a:r>
              <a:rPr lang="en-US" altLang="en-US" sz="1800" dirty="0" err="1"/>
              <a:t>requisitos</a:t>
            </a:r>
            <a:r>
              <a:rPr lang="en-US" altLang="en-US" sz="1800" dirty="0"/>
              <a:t> </a:t>
            </a:r>
            <a:r>
              <a:rPr lang="en-US" altLang="en-US" sz="1800" dirty="0" err="1"/>
              <a:t>adicionales</a:t>
            </a:r>
            <a:r>
              <a:rPr lang="en-US" altLang="en-US" sz="1800" dirty="0"/>
              <a:t>.</a:t>
            </a:r>
          </a:p>
          <a:p>
            <a:pPr algn="just">
              <a:lnSpc>
                <a:spcPct val="100000"/>
              </a:lnSpc>
              <a:spcBef>
                <a:spcPct val="0"/>
              </a:spcBef>
              <a:buFontTx/>
              <a:buNone/>
            </a:pPr>
            <a:r>
              <a:rPr lang="en-US" altLang="en-US" sz="1800" dirty="0"/>
              <a:t>El </a:t>
            </a:r>
            <a:r>
              <a:rPr lang="en-US" altLang="en-US" sz="1800" dirty="0" err="1"/>
              <a:t>requisito</a:t>
            </a:r>
            <a:r>
              <a:rPr lang="en-US" altLang="en-US" sz="1800" dirty="0"/>
              <a:t> de </a:t>
            </a:r>
            <a:r>
              <a:rPr lang="en-US" altLang="en-US" sz="1800" dirty="0" err="1"/>
              <a:t>una</a:t>
            </a:r>
            <a:r>
              <a:rPr lang="en-US" altLang="en-US" sz="1800" dirty="0"/>
              <a:t> </a:t>
            </a:r>
            <a:r>
              <a:rPr lang="en-US" altLang="en-US" sz="1800" dirty="0" err="1"/>
              <a:t>sensibilidad</a:t>
            </a:r>
            <a:r>
              <a:rPr lang="en-US" altLang="en-US" sz="1800" dirty="0"/>
              <a:t> de 30 mA </a:t>
            </a:r>
            <a:r>
              <a:rPr lang="en-US" altLang="en-US" sz="1800" dirty="0" err="1"/>
              <a:t>debería</a:t>
            </a:r>
            <a:r>
              <a:rPr lang="en-US" altLang="en-US" sz="1800" dirty="0"/>
              <a:t> </a:t>
            </a:r>
            <a:r>
              <a:rPr lang="en-US" altLang="en-US" sz="1800" dirty="0" err="1"/>
              <a:t>aplicarse</a:t>
            </a:r>
            <a:r>
              <a:rPr lang="en-US" altLang="en-US" sz="1800" dirty="0"/>
              <a:t> </a:t>
            </a:r>
            <a:r>
              <a:rPr lang="en-US" altLang="en-US" sz="1800" dirty="0" err="1"/>
              <a:t>generalmente</a:t>
            </a:r>
            <a:r>
              <a:rPr lang="en-US" altLang="en-US" sz="1800" dirty="0"/>
              <a:t> a </a:t>
            </a:r>
            <a:r>
              <a:rPr lang="en-US" altLang="en-US" sz="1800" dirty="0" err="1"/>
              <a:t>los</a:t>
            </a:r>
            <a:r>
              <a:rPr lang="en-US" altLang="en-US" sz="1800" dirty="0"/>
              <a:t> </a:t>
            </a:r>
            <a:r>
              <a:rPr lang="en-US" altLang="en-US" sz="1800" dirty="0" err="1"/>
              <a:t>subcircuitos</a:t>
            </a:r>
            <a:r>
              <a:rPr lang="en-US" altLang="en-US" sz="1800" dirty="0"/>
              <a:t> finales; </a:t>
            </a:r>
            <a:r>
              <a:rPr lang="en-US" altLang="en-US" sz="1800" dirty="0" err="1"/>
              <a:t>ver</a:t>
            </a:r>
            <a:r>
              <a:rPr lang="en-US" altLang="en-US" sz="1800" dirty="0"/>
              <a:t> BS7671: 1992 </a:t>
            </a:r>
            <a:r>
              <a:rPr lang="en-US" altLang="en-US" sz="1800" dirty="0" err="1"/>
              <a:t>Secciones</a:t>
            </a:r>
            <a:r>
              <a:rPr lang="en-US" altLang="en-US" sz="1800" dirty="0"/>
              <a:t> 412, 413 y 471 para mayor </a:t>
            </a:r>
            <a:r>
              <a:rPr lang="en-US" altLang="en-US" sz="1800" dirty="0" err="1"/>
              <a:t>orientación</a:t>
            </a:r>
            <a:r>
              <a:rPr lang="en-US" altLang="en-US" sz="1800" dirty="0"/>
              <a:t>.</a:t>
            </a:r>
          </a:p>
          <a:p>
            <a:pPr algn="just">
              <a:lnSpc>
                <a:spcPct val="100000"/>
              </a:lnSpc>
              <a:spcBef>
                <a:spcPct val="0"/>
              </a:spcBef>
              <a:buFontTx/>
              <a:buNone/>
            </a:pPr>
            <a:r>
              <a:rPr lang="en-US" altLang="en-US" sz="1800" dirty="0" err="1"/>
              <a:t>En</a:t>
            </a:r>
            <a:r>
              <a:rPr lang="en-US" altLang="en-US" sz="1800" dirty="0"/>
              <a:t> </a:t>
            </a:r>
            <a:r>
              <a:rPr lang="en-US" altLang="en-US" sz="1800" dirty="0" err="1"/>
              <a:t>algunas</a:t>
            </a:r>
            <a:r>
              <a:rPr lang="en-US" altLang="en-US" sz="1800" dirty="0"/>
              <a:t> </a:t>
            </a:r>
            <a:r>
              <a:rPr lang="en-US" altLang="en-US" sz="1800" dirty="0" err="1"/>
              <a:t>situaciones</a:t>
            </a:r>
            <a:r>
              <a:rPr lang="en-US" altLang="en-US" sz="1800" dirty="0"/>
              <a:t>, </a:t>
            </a:r>
            <a:r>
              <a:rPr lang="en-US" altLang="en-US" sz="1800" dirty="0" err="1"/>
              <a:t>es</a:t>
            </a:r>
            <a:r>
              <a:rPr lang="en-US" altLang="en-US" sz="1800" dirty="0"/>
              <a:t> </a:t>
            </a:r>
            <a:r>
              <a:rPr lang="en-US" altLang="en-US" sz="1800" dirty="0" err="1"/>
              <a:t>posible</a:t>
            </a:r>
            <a:r>
              <a:rPr lang="en-US" altLang="en-US" sz="1800" dirty="0"/>
              <a:t> que sea </a:t>
            </a:r>
            <a:r>
              <a:rPr lang="en-US" altLang="en-US" sz="1800" dirty="0" err="1"/>
              <a:t>necesario</a:t>
            </a:r>
            <a:r>
              <a:rPr lang="en-US" altLang="en-US" sz="1800" dirty="0"/>
              <a:t> </a:t>
            </a:r>
            <a:r>
              <a:rPr lang="en-US" altLang="en-US" sz="1800" dirty="0" err="1"/>
              <a:t>reducir</a:t>
            </a:r>
            <a:r>
              <a:rPr lang="en-US" altLang="en-US" sz="1800" dirty="0"/>
              <a:t> la </a:t>
            </a:r>
            <a:r>
              <a:rPr lang="en-US" altLang="en-US" sz="1800" dirty="0" err="1"/>
              <a:t>sensibilidad</a:t>
            </a:r>
            <a:r>
              <a:rPr lang="en-US" altLang="en-US" sz="1800" dirty="0"/>
              <a:t> y </a:t>
            </a:r>
            <a:r>
              <a:rPr lang="en-US" altLang="en-US" sz="1800" dirty="0" err="1"/>
              <a:t>utilizar</a:t>
            </a:r>
            <a:r>
              <a:rPr lang="en-US" altLang="en-US" sz="1800" dirty="0"/>
              <a:t> </a:t>
            </a:r>
            <a:r>
              <a:rPr lang="en-US" altLang="en-US" sz="1800" dirty="0" err="1"/>
              <a:t>una</a:t>
            </a:r>
            <a:r>
              <a:rPr lang="en-US" altLang="en-US" sz="1800" dirty="0"/>
              <a:t> </a:t>
            </a:r>
            <a:r>
              <a:rPr lang="en-US" altLang="en-US" sz="1800" dirty="0" err="1"/>
              <a:t>corriente</a:t>
            </a:r>
            <a:r>
              <a:rPr lang="en-US" altLang="en-US" sz="1800" dirty="0"/>
              <a:t> de </a:t>
            </a:r>
            <a:r>
              <a:rPr lang="en-US" altLang="en-US" sz="1800" dirty="0" err="1"/>
              <a:t>disparo</a:t>
            </a:r>
            <a:r>
              <a:rPr lang="en-US" altLang="en-US" sz="1800" dirty="0"/>
              <a:t> </a:t>
            </a:r>
            <a:r>
              <a:rPr lang="en-US" altLang="en-US" sz="1800" dirty="0" err="1"/>
              <a:t>más</a:t>
            </a:r>
            <a:r>
              <a:rPr lang="en-US" altLang="en-US" sz="1800" dirty="0"/>
              <a:t> </a:t>
            </a:r>
            <a:r>
              <a:rPr lang="en-US" altLang="en-US" sz="1800" dirty="0" err="1"/>
              <a:t>alta</a:t>
            </a:r>
            <a:r>
              <a:rPr lang="en-US" altLang="en-US" sz="1800" dirty="0"/>
              <a:t>, </a:t>
            </a:r>
            <a:r>
              <a:rPr lang="en-US" altLang="en-US" sz="1800" dirty="0" err="1"/>
              <a:t>p.ej</a:t>
            </a:r>
            <a:r>
              <a:rPr lang="en-US" altLang="en-US" sz="1800" dirty="0" smtClean="0"/>
              <a:t>. 100mA </a:t>
            </a:r>
            <a:r>
              <a:rPr lang="en-US" altLang="en-US" sz="1800" dirty="0"/>
              <a:t>o 300 mA. </a:t>
            </a:r>
          </a:p>
        </p:txBody>
      </p:sp>
    </p:spTree>
    <p:extLst>
      <p:ext uri="{BB962C8B-B14F-4D97-AF65-F5344CB8AC3E}">
        <p14:creationId xmlns:p14="http://schemas.microsoft.com/office/powerpoint/2010/main" val="15351959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Rectángulo 1"/>
          <p:cNvSpPr>
            <a:spLocks noChangeArrowheads="1"/>
          </p:cNvSpPr>
          <p:nvPr/>
        </p:nvSpPr>
        <p:spPr bwMode="auto">
          <a:xfrm>
            <a:off x="287338" y="266700"/>
            <a:ext cx="11574462" cy="6186488"/>
          </a:xfrm>
          <a:prstGeom prst="rect">
            <a:avLst/>
          </a:prstGeom>
          <a:noFill/>
          <a:ln w="9525">
            <a:noFill/>
            <a:miter lim="800000"/>
            <a:headEnd/>
            <a:tailEnd/>
          </a:ln>
        </p:spPr>
        <p:txBody>
          <a:bodyPr>
            <a:spAutoFit/>
          </a:bodyPr>
          <a:lstStyle/>
          <a:p>
            <a:pPr algn="just">
              <a:defRPr/>
            </a:pPr>
            <a:r>
              <a:rPr lang="en-US" altLang="en-US" dirty="0"/>
              <a:t>Los </a:t>
            </a:r>
            <a:r>
              <a:rPr lang="en-US" altLang="en-US" dirty="0" err="1"/>
              <a:t>sistemas</a:t>
            </a:r>
            <a:r>
              <a:rPr lang="en-US" altLang="en-US" dirty="0"/>
              <a:t> de </a:t>
            </a:r>
            <a:r>
              <a:rPr lang="en-US" altLang="en-US" dirty="0" err="1"/>
              <a:t>iluminación</a:t>
            </a:r>
            <a:r>
              <a:rPr lang="en-US" altLang="en-US" dirty="0"/>
              <a:t> </a:t>
            </a:r>
            <a:r>
              <a:rPr lang="en-US" altLang="en-US" dirty="0" err="1"/>
              <a:t>fluorescente</a:t>
            </a:r>
            <a:r>
              <a:rPr lang="en-US" altLang="en-US" dirty="0"/>
              <a:t> y los </a:t>
            </a:r>
            <a:r>
              <a:rPr lang="en-US" altLang="en-US" dirty="0" err="1"/>
              <a:t>alimentadores</a:t>
            </a:r>
            <a:r>
              <a:rPr lang="en-US" altLang="en-US" dirty="0"/>
              <a:t> de </a:t>
            </a:r>
            <a:r>
              <a:rPr lang="en-US" altLang="en-US" dirty="0" err="1"/>
              <a:t>enchufe</a:t>
            </a:r>
            <a:r>
              <a:rPr lang="en-US" altLang="en-US" dirty="0"/>
              <a:t> </a:t>
            </a:r>
            <a:r>
              <a:rPr lang="en-US" altLang="en-US" dirty="0" err="1"/>
              <a:t>para</a:t>
            </a:r>
            <a:r>
              <a:rPr lang="en-US" altLang="en-US" dirty="0"/>
              <a:t> </a:t>
            </a:r>
            <a:r>
              <a:rPr lang="en-US" altLang="en-US" dirty="0" err="1"/>
              <a:t>soldar</a:t>
            </a:r>
            <a:r>
              <a:rPr lang="en-US" altLang="en-US" dirty="0"/>
              <a:t> </a:t>
            </a:r>
            <a:r>
              <a:rPr lang="en-US" altLang="en-US" dirty="0" err="1"/>
              <a:t>están</a:t>
            </a:r>
            <a:r>
              <a:rPr lang="en-US" altLang="en-US" dirty="0"/>
              <a:t> </a:t>
            </a:r>
            <a:r>
              <a:rPr lang="en-US" altLang="en-US" dirty="0" err="1"/>
              <a:t>sujetos</a:t>
            </a:r>
            <a:r>
              <a:rPr lang="en-US" altLang="en-US" dirty="0"/>
              <a:t> a </a:t>
            </a:r>
            <a:r>
              <a:rPr lang="en-US" altLang="en-US" dirty="0" err="1"/>
              <a:t>una</a:t>
            </a:r>
            <a:r>
              <a:rPr lang="en-US" altLang="en-US" dirty="0"/>
              <a:t> mala </a:t>
            </a:r>
            <a:r>
              <a:rPr lang="en-US" altLang="en-US" dirty="0" err="1"/>
              <a:t>calidad</a:t>
            </a:r>
            <a:r>
              <a:rPr lang="en-US" altLang="en-US" dirty="0"/>
              <a:t> de la forma de </a:t>
            </a:r>
            <a:r>
              <a:rPr lang="en-US" altLang="en-US" dirty="0" err="1"/>
              <a:t>onda</a:t>
            </a:r>
            <a:r>
              <a:rPr lang="en-US" altLang="en-US" dirty="0"/>
              <a:t> de </a:t>
            </a:r>
            <a:r>
              <a:rPr lang="en-US" altLang="en-US" dirty="0" err="1"/>
              <a:t>corriente</a:t>
            </a:r>
            <a:r>
              <a:rPr lang="en-US" altLang="en-US" dirty="0"/>
              <a:t> </a:t>
            </a:r>
            <a:r>
              <a:rPr lang="en-US" altLang="en-US" dirty="0" err="1"/>
              <a:t>debido</a:t>
            </a:r>
            <a:r>
              <a:rPr lang="en-US" altLang="en-US" dirty="0"/>
              <a:t> a </a:t>
            </a:r>
            <a:r>
              <a:rPr lang="en-US" altLang="en-US" dirty="0" err="1"/>
              <a:t>las</a:t>
            </a:r>
            <a:r>
              <a:rPr lang="en-US" altLang="en-US" dirty="0"/>
              <a:t> </a:t>
            </a:r>
            <a:r>
              <a:rPr lang="en-US" altLang="en-US" dirty="0" err="1"/>
              <a:t>características</a:t>
            </a:r>
            <a:r>
              <a:rPr lang="en-US" altLang="en-US" dirty="0"/>
              <a:t> no </a:t>
            </a:r>
            <a:r>
              <a:rPr lang="en-US" altLang="en-US" dirty="0" err="1"/>
              <a:t>lineales</a:t>
            </a:r>
            <a:r>
              <a:rPr lang="en-US" altLang="en-US" dirty="0"/>
              <a:t> de </a:t>
            </a:r>
            <a:r>
              <a:rPr lang="en-US" altLang="en-US" dirty="0" err="1"/>
              <a:t>sus</a:t>
            </a:r>
            <a:r>
              <a:rPr lang="en-US" altLang="en-US" dirty="0"/>
              <a:t> </a:t>
            </a:r>
            <a:r>
              <a:rPr lang="en-US" altLang="en-US" dirty="0" err="1"/>
              <a:t>cargas</a:t>
            </a:r>
            <a:r>
              <a:rPr lang="en-US" altLang="en-US" dirty="0"/>
              <a:t>. La </a:t>
            </a:r>
            <a:r>
              <a:rPr lang="en-US" altLang="en-US" dirty="0" err="1"/>
              <a:t>distorsión</a:t>
            </a:r>
            <a:r>
              <a:rPr lang="en-US" altLang="en-US" dirty="0"/>
              <a:t> </a:t>
            </a:r>
            <a:r>
              <a:rPr lang="en-US" altLang="en-US" dirty="0" err="1"/>
              <a:t>superpuesta</a:t>
            </a:r>
            <a:r>
              <a:rPr lang="en-US" altLang="en-US" dirty="0"/>
              <a:t> a la </a:t>
            </a:r>
            <a:r>
              <a:rPr lang="en-US" altLang="en-US" dirty="0" err="1"/>
              <a:t>corriente</a:t>
            </a:r>
            <a:r>
              <a:rPr lang="en-US" altLang="en-US" dirty="0"/>
              <a:t> fundamental </a:t>
            </a:r>
            <a:r>
              <a:rPr lang="en-US" altLang="en-US" dirty="0" err="1"/>
              <a:t>puede</a:t>
            </a:r>
            <a:r>
              <a:rPr lang="en-US" altLang="en-US" dirty="0"/>
              <a:t> ser </a:t>
            </a:r>
            <a:r>
              <a:rPr lang="en-US" altLang="en-US" dirty="0" err="1"/>
              <a:t>suficiente</a:t>
            </a:r>
            <a:r>
              <a:rPr lang="en-US" altLang="en-US" dirty="0"/>
              <a:t> </a:t>
            </a:r>
            <a:r>
              <a:rPr lang="en-US" altLang="en-US" dirty="0" err="1"/>
              <a:t>para</a:t>
            </a:r>
            <a:r>
              <a:rPr lang="en-US" altLang="en-US" dirty="0"/>
              <a:t> </a:t>
            </a:r>
            <a:r>
              <a:rPr lang="en-US" altLang="en-US" dirty="0" err="1"/>
              <a:t>causar</a:t>
            </a:r>
            <a:r>
              <a:rPr lang="en-US" altLang="en-US" dirty="0"/>
              <a:t> un </a:t>
            </a:r>
            <a:r>
              <a:rPr lang="en-US" altLang="en-US" dirty="0" err="1"/>
              <a:t>disparo</a:t>
            </a:r>
            <a:r>
              <a:rPr lang="en-US" altLang="en-US" dirty="0"/>
              <a:t> </a:t>
            </a:r>
            <a:r>
              <a:rPr lang="en-US" altLang="en-US" dirty="0" err="1"/>
              <a:t>falso</a:t>
            </a:r>
            <a:r>
              <a:rPr lang="en-US" altLang="en-US" dirty="0"/>
              <a:t> de un </a:t>
            </a:r>
            <a:r>
              <a:rPr lang="en-US" altLang="en-US" dirty="0" err="1"/>
              <a:t>relé</a:t>
            </a:r>
            <a:r>
              <a:rPr lang="en-US" altLang="en-US" dirty="0"/>
              <a:t> de </a:t>
            </a:r>
            <a:r>
              <a:rPr lang="en-US" altLang="en-US" dirty="0" err="1"/>
              <a:t>acción</a:t>
            </a:r>
            <a:r>
              <a:rPr lang="en-US" altLang="en-US" dirty="0"/>
              <a:t> </a:t>
            </a:r>
            <a:r>
              <a:rPr lang="en-US" altLang="en-US" dirty="0" err="1"/>
              <a:t>rápida</a:t>
            </a:r>
            <a:r>
              <a:rPr lang="en-US" altLang="en-US" dirty="0"/>
              <a:t> de 30mA.</a:t>
            </a:r>
          </a:p>
          <a:p>
            <a:pPr algn="just">
              <a:defRPr/>
            </a:pPr>
            <a:endParaRPr lang="en-US" altLang="en-US" dirty="0"/>
          </a:p>
          <a:p>
            <a:pPr algn="just">
              <a:defRPr/>
            </a:pPr>
            <a:r>
              <a:rPr lang="en-US" altLang="en-US" b="1" dirty="0"/>
              <a:t>12.10 ECUACIONES MATEMÁTICAS PARA REPRESENTAR CURVAS DE </a:t>
            </a:r>
            <a:r>
              <a:rPr lang="en-US" altLang="en-US" b="1" dirty="0" smtClean="0"/>
              <a:t>RELÉS ESTÁNDAR</a:t>
            </a:r>
            <a:r>
              <a:rPr lang="en-US" altLang="en-US" b="1" dirty="0"/>
              <a:t>, MUY Y EXTREMADAMENTE INVERSAS</a:t>
            </a:r>
          </a:p>
          <a:p>
            <a:pPr algn="just">
              <a:defRPr/>
            </a:pPr>
            <a:endParaRPr lang="en-US" altLang="en-US" dirty="0"/>
          </a:p>
          <a:p>
            <a:pPr algn="just">
              <a:defRPr/>
            </a:pPr>
            <a:r>
              <a:rPr lang="en-US" altLang="en-US" dirty="0" err="1"/>
              <a:t>Desde</a:t>
            </a:r>
            <a:r>
              <a:rPr lang="en-US" altLang="en-US" dirty="0"/>
              <a:t> 1976, </a:t>
            </a:r>
            <a:r>
              <a:rPr lang="en-US" altLang="en-US" dirty="0" err="1"/>
              <a:t>muchos</a:t>
            </a:r>
            <a:r>
              <a:rPr lang="en-US" altLang="en-US" dirty="0"/>
              <a:t> </a:t>
            </a:r>
            <a:r>
              <a:rPr lang="en-US" altLang="en-US" dirty="0" err="1"/>
              <a:t>relés</a:t>
            </a:r>
            <a:r>
              <a:rPr lang="en-US" altLang="en-US" dirty="0"/>
              <a:t> </a:t>
            </a:r>
            <a:r>
              <a:rPr lang="en-US" altLang="en-US" dirty="0" err="1"/>
              <a:t>generalmente</a:t>
            </a:r>
            <a:r>
              <a:rPr lang="en-US" altLang="en-US" dirty="0"/>
              <a:t> </a:t>
            </a:r>
            <a:r>
              <a:rPr lang="en-US" altLang="en-US" dirty="0" err="1"/>
              <a:t>han</a:t>
            </a:r>
            <a:r>
              <a:rPr lang="en-US" altLang="en-US" dirty="0"/>
              <a:t> </a:t>
            </a:r>
            <a:r>
              <a:rPr lang="en-US" altLang="en-US" dirty="0" err="1"/>
              <a:t>seguido</a:t>
            </a:r>
            <a:r>
              <a:rPr lang="en-US" altLang="en-US" dirty="0"/>
              <a:t> las </a:t>
            </a:r>
            <a:r>
              <a:rPr lang="en-US" altLang="en-US" dirty="0" err="1"/>
              <a:t>recomendaciones</a:t>
            </a:r>
            <a:r>
              <a:rPr lang="en-US" altLang="en-US" dirty="0"/>
              <a:t> de la IEC255-4, </a:t>
            </a:r>
            <a:r>
              <a:rPr lang="en-US" altLang="en-US" dirty="0" err="1"/>
              <a:t>cláusula</a:t>
            </a:r>
            <a:r>
              <a:rPr lang="en-US" altLang="en-US" dirty="0"/>
              <a:t> 3.5.2, en </a:t>
            </a:r>
            <a:r>
              <a:rPr lang="en-US" altLang="en-US" dirty="0" err="1"/>
              <a:t>cuanto</a:t>
            </a:r>
            <a:r>
              <a:rPr lang="en-US" altLang="en-US" dirty="0"/>
              <a:t> a la forma de </a:t>
            </a:r>
            <a:r>
              <a:rPr lang="en-US" altLang="en-US" dirty="0" err="1"/>
              <a:t>su</a:t>
            </a:r>
            <a:r>
              <a:rPr lang="en-US" altLang="en-US" dirty="0"/>
              <a:t> </a:t>
            </a:r>
            <a:r>
              <a:rPr lang="en-US" altLang="en-US" dirty="0" err="1"/>
              <a:t>tiempo</a:t>
            </a:r>
            <a:r>
              <a:rPr lang="en-US" altLang="en-US" dirty="0"/>
              <a:t> - </a:t>
            </a:r>
            <a:r>
              <a:rPr lang="en-US" altLang="en-US" dirty="0" err="1"/>
              <a:t>curvas</a:t>
            </a:r>
            <a:r>
              <a:rPr lang="en-US" altLang="en-US" dirty="0"/>
              <a:t> de </a:t>
            </a:r>
            <a:r>
              <a:rPr lang="en-US" altLang="en-US" dirty="0" err="1"/>
              <a:t>corrientees</a:t>
            </a:r>
            <a:r>
              <a:rPr lang="en-US" altLang="en-US" dirty="0"/>
              <a:t>. La </a:t>
            </a:r>
            <a:r>
              <a:rPr lang="en-US" altLang="en-US" dirty="0" err="1"/>
              <a:t>función</a:t>
            </a:r>
            <a:r>
              <a:rPr lang="en-US" altLang="en-US" dirty="0"/>
              <a:t> general </a:t>
            </a:r>
            <a:r>
              <a:rPr lang="en-US" altLang="en-US" dirty="0" err="1"/>
              <a:t>recomendada</a:t>
            </a:r>
            <a:r>
              <a:rPr lang="en-US" altLang="en-US" dirty="0"/>
              <a:t> </a:t>
            </a:r>
            <a:r>
              <a:rPr lang="en-US" altLang="en-US" dirty="0" err="1"/>
              <a:t>tiene</a:t>
            </a:r>
            <a:r>
              <a:rPr lang="en-US" altLang="en-US" dirty="0"/>
              <a:t> la forma: -</a:t>
            </a:r>
          </a:p>
          <a:p>
            <a:pPr algn="just">
              <a:defRPr/>
            </a:pPr>
            <a:endParaRPr lang="en-US" altLang="en-US" dirty="0"/>
          </a:p>
          <a:p>
            <a:pPr algn="just">
              <a:defRPr/>
            </a:pPr>
            <a:endParaRPr lang="en-US" altLang="en-US" dirty="0"/>
          </a:p>
          <a:p>
            <a:pPr algn="just">
              <a:defRPr/>
            </a:pPr>
            <a:endParaRPr lang="en-US" altLang="en-US" dirty="0"/>
          </a:p>
          <a:p>
            <a:pPr algn="just">
              <a:defRPr/>
            </a:pPr>
            <a:endParaRPr lang="en-US" altLang="en-US" dirty="0"/>
          </a:p>
          <a:p>
            <a:pPr algn="just">
              <a:defRPr/>
            </a:pPr>
            <a:r>
              <a:rPr lang="en-US" altLang="en-US" dirty="0" err="1"/>
              <a:t>Donde</a:t>
            </a:r>
            <a:r>
              <a:rPr lang="en-US" altLang="en-US" dirty="0"/>
              <a:t> </a:t>
            </a:r>
          </a:p>
          <a:p>
            <a:pPr algn="just">
              <a:defRPr/>
            </a:pPr>
            <a:endParaRPr lang="en-US" altLang="en-US" dirty="0"/>
          </a:p>
          <a:p>
            <a:pPr algn="just">
              <a:defRPr/>
            </a:pPr>
            <a:r>
              <a:rPr lang="en-US" altLang="en-US" dirty="0"/>
              <a:t>t = </a:t>
            </a:r>
            <a:r>
              <a:rPr lang="en-US" altLang="en-US" dirty="0" err="1"/>
              <a:t>tiempo</a:t>
            </a:r>
            <a:r>
              <a:rPr lang="en-US" altLang="en-US" dirty="0"/>
              <a:t> </a:t>
            </a:r>
            <a:r>
              <a:rPr lang="en-US" altLang="en-US" dirty="0" err="1"/>
              <a:t>teórico</a:t>
            </a:r>
            <a:r>
              <a:rPr lang="en-US" altLang="en-US" dirty="0"/>
              <a:t> de </a:t>
            </a:r>
            <a:r>
              <a:rPr lang="en-US" altLang="en-US" dirty="0" err="1"/>
              <a:t>operación</a:t>
            </a:r>
            <a:r>
              <a:rPr lang="en-US" altLang="en-US" dirty="0"/>
              <a:t>, s.</a:t>
            </a:r>
          </a:p>
          <a:p>
            <a:pPr algn="just">
              <a:defRPr/>
            </a:pPr>
            <a:r>
              <a:rPr lang="en-US" altLang="en-US" dirty="0"/>
              <a:t>I = </a:t>
            </a:r>
            <a:r>
              <a:rPr lang="en-US" altLang="en-US" dirty="0" err="1"/>
              <a:t>corriente</a:t>
            </a:r>
            <a:r>
              <a:rPr lang="en-US" altLang="en-US" dirty="0"/>
              <a:t> del </a:t>
            </a:r>
            <a:r>
              <a:rPr lang="en-US" altLang="en-US" dirty="0" err="1"/>
              <a:t>relé</a:t>
            </a:r>
            <a:r>
              <a:rPr lang="en-US" altLang="en-US" dirty="0"/>
              <a:t> en </a:t>
            </a:r>
            <a:r>
              <a:rPr lang="en-US" altLang="en-US" dirty="0" err="1"/>
              <a:t>pu</a:t>
            </a:r>
            <a:r>
              <a:rPr lang="en-US" altLang="en-US" dirty="0"/>
              <a:t> o A.</a:t>
            </a:r>
          </a:p>
          <a:p>
            <a:pPr algn="just">
              <a:defRPr/>
            </a:pPr>
            <a:r>
              <a:rPr lang="en-US" altLang="en-US" dirty="0"/>
              <a:t>In = </a:t>
            </a:r>
            <a:r>
              <a:rPr lang="en-US" altLang="en-US" dirty="0" err="1"/>
              <a:t>corriente</a:t>
            </a:r>
            <a:r>
              <a:rPr lang="en-US" altLang="en-US" dirty="0"/>
              <a:t> nominal en </a:t>
            </a:r>
            <a:r>
              <a:rPr lang="en-US" altLang="en-US" dirty="0" err="1"/>
              <a:t>pu</a:t>
            </a:r>
            <a:r>
              <a:rPr lang="en-US" altLang="en-US" dirty="0"/>
              <a:t> o A.</a:t>
            </a:r>
          </a:p>
          <a:p>
            <a:pPr algn="just">
              <a:defRPr/>
            </a:pPr>
            <a:r>
              <a:rPr lang="en-US" altLang="en-US" dirty="0"/>
              <a:t>a = </a:t>
            </a:r>
            <a:r>
              <a:rPr lang="en-US" altLang="en-US" dirty="0" err="1"/>
              <a:t>constante</a:t>
            </a:r>
            <a:r>
              <a:rPr lang="en-US" altLang="en-US" dirty="0"/>
              <a:t> </a:t>
            </a:r>
            <a:r>
              <a:rPr lang="en-US" altLang="en-US" dirty="0" err="1"/>
              <a:t>exponencial</a:t>
            </a:r>
            <a:r>
              <a:rPr lang="en-US" altLang="en-US" dirty="0"/>
              <a:t>.</a:t>
            </a:r>
          </a:p>
          <a:p>
            <a:pPr algn="just">
              <a:defRPr/>
            </a:pPr>
            <a:r>
              <a:rPr lang="en-US" altLang="en-US" dirty="0"/>
              <a:t>k = </a:t>
            </a:r>
            <a:r>
              <a:rPr lang="en-US" altLang="en-US" dirty="0" err="1"/>
              <a:t>constante</a:t>
            </a:r>
            <a:r>
              <a:rPr lang="en-US" altLang="en-US" dirty="0"/>
              <a:t> </a:t>
            </a:r>
            <a:r>
              <a:rPr lang="en-US" altLang="en-US" dirty="0" err="1"/>
              <a:t>para</a:t>
            </a:r>
            <a:r>
              <a:rPr lang="en-US" altLang="en-US" dirty="0"/>
              <a:t> el </a:t>
            </a:r>
            <a:r>
              <a:rPr lang="en-US" altLang="en-US" dirty="0" err="1"/>
              <a:t>relé</a:t>
            </a:r>
            <a:r>
              <a:rPr lang="en-US" altLang="en-US" dirty="0"/>
              <a:t> particular.</a:t>
            </a:r>
          </a:p>
          <a:p>
            <a:pPr marL="444500" indent="-444500" algn="just">
              <a:defRPr/>
            </a:pPr>
            <a:r>
              <a:rPr lang="en-US" altLang="en-US" dirty="0"/>
              <a:t>u = </a:t>
            </a:r>
            <a:r>
              <a:rPr lang="en-US" altLang="en-US" dirty="0" err="1"/>
              <a:t>constante</a:t>
            </a:r>
            <a:r>
              <a:rPr lang="en-US" altLang="en-US" dirty="0"/>
              <a:t> para un </a:t>
            </a:r>
            <a:r>
              <a:rPr lang="en-US" altLang="en-US" dirty="0" err="1"/>
              <a:t>relé</a:t>
            </a:r>
            <a:r>
              <a:rPr lang="en-US" altLang="en-US" dirty="0"/>
              <a:t> particular </a:t>
            </a:r>
            <a:r>
              <a:rPr lang="en-US" altLang="en-US" dirty="0" err="1"/>
              <a:t>determinado</a:t>
            </a:r>
            <a:r>
              <a:rPr lang="en-US" altLang="en-US" dirty="0"/>
              <a:t> a </a:t>
            </a:r>
            <a:r>
              <a:rPr lang="en-US" altLang="en-US" dirty="0" err="1"/>
              <a:t>partir</a:t>
            </a:r>
            <a:r>
              <a:rPr lang="en-US" altLang="en-US" dirty="0"/>
              <a:t> de la </a:t>
            </a:r>
            <a:r>
              <a:rPr lang="en-US" altLang="en-US" dirty="0" err="1"/>
              <a:t>asíntota</a:t>
            </a:r>
            <a:r>
              <a:rPr lang="en-US" altLang="en-US" dirty="0"/>
              <a:t> de </a:t>
            </a:r>
            <a:r>
              <a:rPr lang="en-US" altLang="en-US" dirty="0" err="1"/>
              <a:t>tiempo</a:t>
            </a:r>
            <a:r>
              <a:rPr lang="en-US" altLang="en-US" dirty="0"/>
              <a:t> en la </a:t>
            </a:r>
            <a:r>
              <a:rPr lang="en-US" altLang="en-US" dirty="0" err="1"/>
              <a:t>región</a:t>
            </a:r>
            <a:r>
              <a:rPr lang="en-US" altLang="en-US" dirty="0"/>
              <a:t> de la </a:t>
            </a:r>
            <a:r>
              <a:rPr lang="en-US" altLang="en-US" dirty="0" err="1"/>
              <a:t>corriente</a:t>
            </a:r>
            <a:r>
              <a:rPr lang="en-US" altLang="en-US" dirty="0"/>
              <a:t> nominal In. </a:t>
            </a:r>
            <a:r>
              <a:rPr lang="en-US" altLang="en-US" dirty="0" err="1"/>
              <a:t>Suele</a:t>
            </a:r>
            <a:r>
              <a:rPr lang="en-US" altLang="en-US" dirty="0"/>
              <a:t> </a:t>
            </a:r>
            <a:r>
              <a:rPr lang="en-US" altLang="en-US" dirty="0" err="1"/>
              <a:t>tener</a:t>
            </a:r>
            <a:r>
              <a:rPr lang="en-US" altLang="en-US" dirty="0"/>
              <a:t> el valor </a:t>
            </a:r>
            <a:r>
              <a:rPr lang="en-US" altLang="en-US" dirty="0" err="1"/>
              <a:t>cercano</a:t>
            </a:r>
            <a:r>
              <a:rPr lang="en-US" altLang="en-US" dirty="0"/>
              <a:t> a 1,0, en el </a:t>
            </a:r>
            <a:r>
              <a:rPr lang="en-US" altLang="en-US" dirty="0" err="1"/>
              <a:t>rango</a:t>
            </a:r>
            <a:r>
              <a:rPr lang="en-US" altLang="en-US" dirty="0"/>
              <a:t> de 0,95 a 1,3. </a:t>
            </a:r>
          </a:p>
        </p:txBody>
      </p:sp>
      <p:pic>
        <p:nvPicPr>
          <p:cNvPr id="6144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100" y="2900363"/>
            <a:ext cx="1957388"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1502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Rectángulo 1"/>
          <p:cNvSpPr>
            <a:spLocks noChangeArrowheads="1"/>
          </p:cNvSpPr>
          <p:nvPr/>
        </p:nvSpPr>
        <p:spPr bwMode="auto">
          <a:xfrm>
            <a:off x="287338" y="266700"/>
            <a:ext cx="11574462" cy="64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dirty="0" err="1"/>
              <a:t>Tabla</a:t>
            </a:r>
            <a:r>
              <a:rPr lang="en-US" altLang="en-US" sz="1800" b="1" dirty="0"/>
              <a:t> 12.1. El valor del </a:t>
            </a:r>
            <a:r>
              <a:rPr lang="en-US" altLang="en-US" sz="1800" b="1" dirty="0" err="1"/>
              <a:t>exponente</a:t>
            </a:r>
            <a:r>
              <a:rPr lang="en-US" altLang="en-US" sz="1800" b="1" dirty="0"/>
              <a:t> 'a' para </a:t>
            </a:r>
            <a:r>
              <a:rPr lang="en-US" altLang="en-US" sz="1800" b="1" dirty="0" err="1"/>
              <a:t>diferentes</a:t>
            </a:r>
            <a:r>
              <a:rPr lang="en-US" altLang="en-US" sz="1800" b="1" dirty="0"/>
              <a:t> </a:t>
            </a:r>
            <a:r>
              <a:rPr lang="en-US" altLang="en-US" sz="1800" b="1" dirty="0" err="1"/>
              <a:t>curvas</a:t>
            </a:r>
            <a:r>
              <a:rPr lang="en-US" altLang="en-US" sz="1800" b="1" dirty="0"/>
              <a:t> de </a:t>
            </a:r>
            <a:r>
              <a:rPr lang="en-US" altLang="en-US" sz="1800" b="1" dirty="0" err="1"/>
              <a:t>relé</a:t>
            </a:r>
            <a:endParaRPr lang="en-US" altLang="en-US" sz="1800" b="1" dirty="0"/>
          </a:p>
          <a:p>
            <a:pPr algn="just">
              <a:lnSpc>
                <a:spcPct val="100000"/>
              </a:lnSpc>
              <a:spcBef>
                <a:spcPct val="0"/>
              </a:spcBef>
              <a:buFontTx/>
              <a:buNone/>
            </a:pPr>
            <a:endParaRPr lang="en-US" altLang="en-US" sz="1800" dirty="0"/>
          </a:p>
          <a:p>
            <a:pPr algn="just">
              <a:lnSpc>
                <a:spcPct val="100000"/>
              </a:lnSpc>
              <a:spcBef>
                <a:spcPct val="0"/>
              </a:spcBef>
              <a:buFontTx/>
              <a:buNone/>
            </a:pPr>
            <a:endParaRPr lang="en-US" altLang="en-US" sz="1800" dirty="0"/>
          </a:p>
          <a:p>
            <a:pPr algn="just">
              <a:lnSpc>
                <a:spcPct val="100000"/>
              </a:lnSpc>
              <a:spcBef>
                <a:spcPct val="0"/>
              </a:spcBef>
              <a:buFontTx/>
              <a:buNone/>
            </a:pPr>
            <a:endParaRPr lang="en-US" altLang="en-US" sz="1800" dirty="0"/>
          </a:p>
          <a:p>
            <a:pPr algn="just">
              <a:lnSpc>
                <a:spcPct val="100000"/>
              </a:lnSpc>
              <a:spcBef>
                <a:spcPct val="0"/>
              </a:spcBef>
              <a:buFontTx/>
              <a:buNone/>
            </a:pPr>
            <a:endParaRPr lang="en-US" altLang="en-US" sz="1800"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Para </a:t>
            </a:r>
            <a:r>
              <a:rPr lang="en-US" altLang="en-US" sz="1800" dirty="0" err="1"/>
              <a:t>relés</a:t>
            </a:r>
            <a:r>
              <a:rPr lang="en-US" altLang="en-US" sz="1800" dirty="0"/>
              <a:t> de </a:t>
            </a:r>
            <a:r>
              <a:rPr lang="en-US" altLang="en-US" sz="1800" dirty="0" err="1"/>
              <a:t>secuencia</a:t>
            </a:r>
            <a:r>
              <a:rPr lang="en-US" altLang="en-US" sz="1800" dirty="0"/>
              <a:t> de </a:t>
            </a:r>
            <a:r>
              <a:rPr lang="en-US" altLang="en-US" sz="1800" dirty="0" err="1"/>
              <a:t>fase</a:t>
            </a:r>
            <a:r>
              <a:rPr lang="en-US" altLang="en-US" sz="1800" dirty="0"/>
              <a:t> </a:t>
            </a:r>
            <a:r>
              <a:rPr lang="en-US" altLang="en-US" sz="1800" dirty="0" err="1"/>
              <a:t>negativa</a:t>
            </a:r>
            <a:r>
              <a:rPr lang="en-US" altLang="en-US" sz="1800" dirty="0"/>
              <a:t> u </a:t>
            </a:r>
            <a:r>
              <a:rPr lang="en-US" altLang="en-US" sz="1800" dirty="0" err="1"/>
              <a:t>tiene</a:t>
            </a:r>
            <a:r>
              <a:rPr lang="en-US" altLang="en-US" sz="1800" dirty="0"/>
              <a:t> un valor </a:t>
            </a:r>
            <a:r>
              <a:rPr lang="en-US" altLang="en-US" sz="1800" dirty="0" err="1"/>
              <a:t>igual</a:t>
            </a:r>
            <a:r>
              <a:rPr lang="en-US" altLang="en-US" sz="1800" dirty="0"/>
              <a:t> a K²2 entre 0,02 y 0,2.</a:t>
            </a:r>
          </a:p>
          <a:p>
            <a:pPr algn="just">
              <a:lnSpc>
                <a:spcPct val="100000"/>
              </a:lnSpc>
              <a:spcBef>
                <a:spcPct val="0"/>
              </a:spcBef>
              <a:buFontTx/>
              <a:buNone/>
            </a:pPr>
            <a:r>
              <a:rPr lang="en-US" altLang="en-US" sz="1800" dirty="0"/>
              <a:t>Los </a:t>
            </a:r>
            <a:r>
              <a:rPr lang="en-US" altLang="en-US" sz="1800" dirty="0" err="1"/>
              <a:t>tres</a:t>
            </a:r>
            <a:r>
              <a:rPr lang="en-US" altLang="en-US" sz="1800" dirty="0"/>
              <a:t> </a:t>
            </a:r>
            <a:r>
              <a:rPr lang="en-US" altLang="en-US" sz="1800" dirty="0" err="1"/>
              <a:t>tipos</a:t>
            </a:r>
            <a:r>
              <a:rPr lang="en-US" altLang="en-US" sz="1800" dirty="0"/>
              <a:t> </a:t>
            </a:r>
            <a:r>
              <a:rPr lang="en-US" altLang="en-US" sz="1800" dirty="0" err="1"/>
              <a:t>básicos</a:t>
            </a:r>
            <a:r>
              <a:rPr lang="en-US" altLang="en-US" sz="1800" dirty="0"/>
              <a:t>, </a:t>
            </a:r>
            <a:r>
              <a:rPr lang="en-US" altLang="en-US" sz="1800" dirty="0" err="1"/>
              <a:t>estándar</a:t>
            </a:r>
            <a:r>
              <a:rPr lang="en-US" altLang="en-US" sz="1800" dirty="0"/>
              <a:t>, </a:t>
            </a:r>
            <a:r>
              <a:rPr lang="en-US" altLang="en-US" sz="1800" dirty="0" err="1"/>
              <a:t>muy</a:t>
            </a:r>
            <a:r>
              <a:rPr lang="en-US" altLang="en-US" sz="1800" dirty="0"/>
              <a:t> y </a:t>
            </a:r>
            <a:r>
              <a:rPr lang="en-US" altLang="en-US" sz="1800" dirty="0" err="1"/>
              <a:t>extremadamente</a:t>
            </a:r>
            <a:r>
              <a:rPr lang="en-US" altLang="en-US" sz="1800" dirty="0"/>
              <a:t> </a:t>
            </a:r>
            <a:r>
              <a:rPr lang="en-US" altLang="en-US" sz="1800" dirty="0" err="1"/>
              <a:t>inversos</a:t>
            </a:r>
            <a:r>
              <a:rPr lang="en-US" altLang="en-US" sz="1800" dirty="0"/>
              <a:t>, </a:t>
            </a:r>
            <a:r>
              <a:rPr lang="en-US" altLang="en-US" sz="1800" dirty="0" err="1"/>
              <a:t>están</a:t>
            </a:r>
            <a:r>
              <a:rPr lang="en-US" altLang="en-US" sz="1800" dirty="0"/>
              <a:t> </a:t>
            </a:r>
            <a:r>
              <a:rPr lang="en-US" altLang="en-US" sz="1800" dirty="0" err="1"/>
              <a:t>representados</a:t>
            </a:r>
            <a:r>
              <a:rPr lang="en-US" altLang="en-US" sz="1800" dirty="0"/>
              <a:t> </a:t>
            </a:r>
            <a:r>
              <a:rPr lang="en-US" altLang="en-US" sz="1800" dirty="0" err="1"/>
              <a:t>aproximadamente</a:t>
            </a:r>
            <a:r>
              <a:rPr lang="en-US" altLang="en-US" sz="1800" dirty="0"/>
              <a:t> </a:t>
            </a:r>
            <a:r>
              <a:rPr lang="en-US" altLang="en-US" sz="1800" dirty="0" err="1"/>
              <a:t>por</a:t>
            </a:r>
            <a:r>
              <a:rPr lang="en-US" altLang="en-US" sz="1800" dirty="0"/>
              <a:t> </a:t>
            </a:r>
            <a:r>
              <a:rPr lang="en-US" altLang="en-US" sz="1800" dirty="0" err="1"/>
              <a:t>tres</a:t>
            </a:r>
            <a:r>
              <a:rPr lang="en-US" altLang="en-US" sz="1800" dirty="0"/>
              <a:t> </a:t>
            </a:r>
            <a:r>
              <a:rPr lang="en-US" altLang="en-US" sz="1800" dirty="0" err="1"/>
              <a:t>rangos</a:t>
            </a:r>
            <a:r>
              <a:rPr lang="en-US" altLang="en-US" sz="1800" dirty="0"/>
              <a:t> </a:t>
            </a:r>
            <a:r>
              <a:rPr lang="en-US" altLang="en-US" sz="1800" dirty="0" err="1"/>
              <a:t>en</a:t>
            </a:r>
            <a:r>
              <a:rPr lang="en-US" altLang="en-US" sz="1800" dirty="0"/>
              <a:t> </a:t>
            </a:r>
            <a:r>
              <a:rPr lang="en-US" altLang="en-US" sz="1800" dirty="0" err="1"/>
              <a:t>los</a:t>
            </a:r>
            <a:r>
              <a:rPr lang="en-US" altLang="en-US" sz="1800" dirty="0"/>
              <a:t> que </a:t>
            </a:r>
            <a:r>
              <a:rPr lang="en-US" altLang="en-US" sz="1800" dirty="0" err="1"/>
              <a:t>debe</a:t>
            </a:r>
            <a:r>
              <a:rPr lang="en-US" altLang="en-US" sz="1800" dirty="0"/>
              <a:t> </a:t>
            </a:r>
            <a:r>
              <a:rPr lang="en-US" altLang="en-US" sz="1800" dirty="0" err="1"/>
              <a:t>caer</a:t>
            </a:r>
            <a:r>
              <a:rPr lang="en-US" altLang="en-US" sz="1800" dirty="0"/>
              <a:t> la </a:t>
            </a:r>
            <a:r>
              <a:rPr lang="en-US" altLang="en-US" sz="1800" dirty="0" err="1"/>
              <a:t>constante</a:t>
            </a:r>
            <a:r>
              <a:rPr lang="en-US" altLang="en-US" sz="1800" dirty="0"/>
              <a:t> </a:t>
            </a:r>
            <a:r>
              <a:rPr lang="en-US" altLang="en-US" sz="1800" dirty="0" err="1"/>
              <a:t>exponencial</a:t>
            </a:r>
            <a:r>
              <a:rPr lang="en-US" altLang="en-US" sz="1800" dirty="0"/>
              <a:t> (a):</a:t>
            </a:r>
          </a:p>
          <a:p>
            <a:pPr algn="just">
              <a:lnSpc>
                <a:spcPct val="100000"/>
              </a:lnSpc>
              <a:spcBef>
                <a:spcPct val="0"/>
              </a:spcBef>
              <a:buFontTx/>
              <a:buNone/>
            </a:pPr>
            <a:r>
              <a:rPr lang="en-US" altLang="en-US" sz="1800" dirty="0"/>
              <a:t>Si no se </a:t>
            </a:r>
            <a:r>
              <a:rPr lang="en-US" altLang="en-US" sz="1800" dirty="0" err="1"/>
              <a:t>conocen</a:t>
            </a:r>
            <a:r>
              <a:rPr lang="en-US" altLang="en-US" sz="1800" dirty="0"/>
              <a:t> </a:t>
            </a:r>
            <a:r>
              <a:rPr lang="en-US" altLang="en-US" sz="1800" dirty="0" err="1"/>
              <a:t>los</a:t>
            </a:r>
            <a:r>
              <a:rPr lang="en-US" altLang="en-US" sz="1800" dirty="0"/>
              <a:t> </a:t>
            </a:r>
            <a:r>
              <a:rPr lang="en-US" altLang="en-US" sz="1800" dirty="0" err="1"/>
              <a:t>valores</a:t>
            </a:r>
            <a:r>
              <a:rPr lang="en-US" altLang="en-US" sz="1800" dirty="0"/>
              <a:t> de 'k' y 'a', se </a:t>
            </a:r>
            <a:r>
              <a:rPr lang="en-US" altLang="en-US" sz="1800" dirty="0" err="1"/>
              <a:t>puede</a:t>
            </a:r>
            <a:r>
              <a:rPr lang="en-US" altLang="en-US" sz="1800" dirty="0"/>
              <a:t> </a:t>
            </a:r>
            <a:r>
              <a:rPr lang="en-US" altLang="en-US" sz="1800" dirty="0" err="1"/>
              <a:t>ajustar</a:t>
            </a:r>
            <a:r>
              <a:rPr lang="en-US" altLang="en-US" sz="1800" dirty="0"/>
              <a:t> </a:t>
            </a:r>
            <a:r>
              <a:rPr lang="en-US" altLang="en-US" sz="1800" dirty="0" err="1"/>
              <a:t>una</a:t>
            </a:r>
            <a:r>
              <a:rPr lang="en-US" altLang="en-US" sz="1800" dirty="0"/>
              <a:t> </a:t>
            </a:r>
            <a:r>
              <a:rPr lang="en-US" altLang="en-US" sz="1800" dirty="0" err="1"/>
              <a:t>curva</a:t>
            </a:r>
            <a:r>
              <a:rPr lang="en-US" altLang="en-US" sz="1800" dirty="0"/>
              <a:t> </a:t>
            </a:r>
            <a:r>
              <a:rPr lang="en-US" altLang="en-US" sz="1800" dirty="0" err="1"/>
              <a:t>adecuada</a:t>
            </a:r>
            <a:r>
              <a:rPr lang="en-US" altLang="en-US" sz="1800" dirty="0"/>
              <a:t> a un </a:t>
            </a:r>
            <a:r>
              <a:rPr lang="en-US" altLang="en-US" sz="1800" dirty="0" err="1"/>
              <a:t>conjunto</a:t>
            </a:r>
            <a:r>
              <a:rPr lang="en-US" altLang="en-US" sz="1800" dirty="0"/>
              <a:t> de </a:t>
            </a:r>
            <a:r>
              <a:rPr lang="en-US" altLang="en-US" sz="1800" dirty="0" err="1"/>
              <a:t>valores</a:t>
            </a:r>
            <a:r>
              <a:rPr lang="en-US" altLang="en-US" sz="1800" dirty="0"/>
              <a:t> </a:t>
            </a:r>
            <a:r>
              <a:rPr lang="en-US" altLang="en-US" sz="1800" dirty="0" err="1"/>
              <a:t>tomado</a:t>
            </a:r>
            <a:r>
              <a:rPr lang="en-US" altLang="en-US" sz="1800" dirty="0"/>
              <a:t> de las </a:t>
            </a:r>
            <a:r>
              <a:rPr lang="en-US" altLang="en-US" sz="1800" dirty="0" err="1"/>
              <a:t>curvas</a:t>
            </a:r>
            <a:r>
              <a:rPr lang="en-US" altLang="en-US" sz="1800" dirty="0"/>
              <a:t> </a:t>
            </a:r>
            <a:r>
              <a:rPr lang="en-US" altLang="en-US" sz="1800" dirty="0" err="1"/>
              <a:t>publicadas</a:t>
            </a:r>
            <a:r>
              <a:rPr lang="en-US" altLang="en-US" sz="1800" dirty="0"/>
              <a:t> </a:t>
            </a:r>
            <a:r>
              <a:rPr lang="en-US" altLang="en-US" sz="1800" dirty="0" err="1"/>
              <a:t>por</a:t>
            </a:r>
            <a:r>
              <a:rPr lang="en-US" altLang="en-US" sz="1800" dirty="0"/>
              <a:t> el </a:t>
            </a:r>
            <a:r>
              <a:rPr lang="en-US" altLang="en-US" sz="1800" dirty="0" err="1"/>
              <a:t>fabricante</a:t>
            </a:r>
            <a:r>
              <a:rPr lang="en-US" altLang="en-US" sz="1800" dirty="0"/>
              <a:t>. </a:t>
            </a:r>
            <a:r>
              <a:rPr lang="en-US" altLang="en-US" sz="1800" dirty="0" err="1"/>
              <a:t>En</a:t>
            </a:r>
            <a:r>
              <a:rPr lang="en-US" altLang="en-US" sz="1800" dirty="0"/>
              <a:t> </a:t>
            </a:r>
            <a:r>
              <a:rPr lang="en-US" altLang="en-US" sz="1800" dirty="0" err="1"/>
              <a:t>algunos</a:t>
            </a:r>
            <a:r>
              <a:rPr lang="en-US" altLang="en-US" sz="1800" dirty="0"/>
              <a:t> </a:t>
            </a:r>
            <a:r>
              <a:rPr lang="en-US" altLang="en-US" sz="1800" dirty="0" err="1"/>
              <a:t>casos</a:t>
            </a:r>
            <a:r>
              <a:rPr lang="en-US" altLang="en-US" sz="1800" dirty="0"/>
              <a:t>, las </a:t>
            </a:r>
            <a:r>
              <a:rPr lang="en-US" altLang="en-US" sz="1800" dirty="0" err="1"/>
              <a:t>curvas</a:t>
            </a:r>
            <a:r>
              <a:rPr lang="en-US" altLang="en-US" sz="1800" dirty="0"/>
              <a:t> </a:t>
            </a:r>
            <a:r>
              <a:rPr lang="en-US" altLang="en-US" sz="1800" dirty="0" err="1"/>
              <a:t>estándar</a:t>
            </a:r>
            <a:r>
              <a:rPr lang="en-US" altLang="en-US" sz="1800" dirty="0"/>
              <a:t> y </a:t>
            </a:r>
            <a:r>
              <a:rPr lang="en-US" altLang="en-US" sz="1800" dirty="0" err="1"/>
              <a:t>térmicas</a:t>
            </a:r>
            <a:r>
              <a:rPr lang="en-US" altLang="en-US" sz="1800" dirty="0"/>
              <a:t> </a:t>
            </a:r>
            <a:r>
              <a:rPr lang="en-US" altLang="en-US" sz="1800" dirty="0" err="1"/>
              <a:t>requieren</a:t>
            </a:r>
            <a:r>
              <a:rPr lang="en-US" altLang="en-US" sz="1800" dirty="0"/>
              <a:t> </a:t>
            </a:r>
            <a:r>
              <a:rPr lang="en-US" altLang="en-US" sz="1800" dirty="0" err="1"/>
              <a:t>una</a:t>
            </a:r>
            <a:r>
              <a:rPr lang="en-US" altLang="en-US" sz="1800" dirty="0"/>
              <a:t> </a:t>
            </a:r>
            <a:r>
              <a:rPr lang="en-US" altLang="en-US" sz="1800" dirty="0" err="1"/>
              <a:t>función</a:t>
            </a:r>
            <a:r>
              <a:rPr lang="en-US" altLang="en-US" sz="1800" dirty="0"/>
              <a:t> </a:t>
            </a:r>
            <a:r>
              <a:rPr lang="en-US" altLang="en-US" sz="1800" dirty="0" err="1"/>
              <a:t>modificada</a:t>
            </a:r>
            <a:r>
              <a:rPr lang="en-US" altLang="en-US" sz="1800" dirty="0"/>
              <a:t> para </a:t>
            </a:r>
            <a:r>
              <a:rPr lang="en-US" altLang="en-US" sz="1800" dirty="0" err="1"/>
              <a:t>dar</a:t>
            </a:r>
            <a:r>
              <a:rPr lang="en-US" altLang="en-US" sz="1800" dirty="0"/>
              <a:t> un </a:t>
            </a:r>
            <a:r>
              <a:rPr lang="en-US" altLang="en-US" sz="1800" dirty="0" err="1"/>
              <a:t>buen</a:t>
            </a:r>
            <a:r>
              <a:rPr lang="en-US" altLang="en-US" sz="1800" dirty="0"/>
              <a:t> </a:t>
            </a:r>
            <a:r>
              <a:rPr lang="en-US" altLang="en-US" sz="1800" dirty="0" err="1"/>
              <a:t>ajuste</a:t>
            </a:r>
            <a:r>
              <a:rPr lang="en-US" altLang="en-US" sz="1800" dirty="0"/>
              <a:t> </a:t>
            </a:r>
            <a:r>
              <a:rPr lang="en-US" altLang="en-US" sz="1800" dirty="0" err="1"/>
              <a:t>en</a:t>
            </a:r>
            <a:r>
              <a:rPr lang="en-US" altLang="en-US" sz="1800" dirty="0"/>
              <a:t> un </a:t>
            </a:r>
            <a:r>
              <a:rPr lang="en-US" altLang="en-US" sz="1800" dirty="0" err="1"/>
              <a:t>amplio</a:t>
            </a:r>
            <a:r>
              <a:rPr lang="en-US" altLang="en-US" sz="1800" dirty="0"/>
              <a:t> </a:t>
            </a:r>
            <a:r>
              <a:rPr lang="en-US" altLang="en-US" sz="1800" dirty="0" err="1"/>
              <a:t>rango</a:t>
            </a:r>
            <a:r>
              <a:rPr lang="en-US" altLang="en-US" sz="1800" dirty="0"/>
              <a:t> de I/In. </a:t>
            </a:r>
            <a:r>
              <a:rPr lang="en-US" altLang="en-US" sz="1800" dirty="0" err="1"/>
              <a:t>Una</a:t>
            </a:r>
            <a:r>
              <a:rPr lang="en-US" altLang="en-US" sz="1800" dirty="0"/>
              <a:t> </a:t>
            </a:r>
            <a:r>
              <a:rPr lang="en-US" altLang="en-US" sz="1800" dirty="0" err="1"/>
              <a:t>función</a:t>
            </a:r>
            <a:r>
              <a:rPr lang="en-US" altLang="en-US" sz="1800" dirty="0"/>
              <a:t> </a:t>
            </a:r>
            <a:r>
              <a:rPr lang="en-US" altLang="en-US" sz="1800" dirty="0" err="1"/>
              <a:t>adecuada</a:t>
            </a:r>
            <a:r>
              <a:rPr lang="en-US" altLang="en-US" sz="1800" dirty="0"/>
              <a:t> para tales fines </a:t>
            </a:r>
            <a:r>
              <a:rPr lang="en-US" altLang="en-US" sz="1800" dirty="0" err="1"/>
              <a:t>es</a:t>
            </a:r>
            <a:r>
              <a:rPr lang="en-US" altLang="en-US" sz="1800" dirty="0"/>
              <a:t>:-</a:t>
            </a:r>
          </a:p>
          <a:p>
            <a:pPr algn="just">
              <a:lnSpc>
                <a:spcPct val="100000"/>
              </a:lnSpc>
              <a:spcBef>
                <a:spcPct val="0"/>
              </a:spcBef>
              <a:buFontTx/>
              <a:buNone/>
            </a:pPr>
            <a:endParaRPr lang="en-US" altLang="en-US" sz="1800" dirty="0"/>
          </a:p>
          <a:p>
            <a:pPr algn="just">
              <a:lnSpc>
                <a:spcPct val="100000"/>
              </a:lnSpc>
              <a:spcBef>
                <a:spcPct val="0"/>
              </a:spcBef>
              <a:buFontTx/>
              <a:buNone/>
            </a:pPr>
            <a:endParaRPr lang="en-US" altLang="en-US" sz="1800"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err="1"/>
              <a:t>Donde</a:t>
            </a:r>
            <a:r>
              <a:rPr lang="en-US" altLang="en-US" sz="1800" dirty="0"/>
              <a:t> km = forma </a:t>
            </a:r>
            <a:r>
              <a:rPr lang="en-US" altLang="en-US" sz="1800" dirty="0" err="1"/>
              <a:t>modificada</a:t>
            </a:r>
            <a:r>
              <a:rPr lang="en-US" altLang="en-US" sz="1800" dirty="0"/>
              <a:t> de k.</a:t>
            </a:r>
          </a:p>
          <a:p>
            <a:pPr algn="just">
              <a:lnSpc>
                <a:spcPct val="100000"/>
              </a:lnSpc>
              <a:spcBef>
                <a:spcPct val="0"/>
              </a:spcBef>
              <a:buFontTx/>
              <a:buNone/>
            </a:pPr>
            <a:r>
              <a:rPr lang="en-US" altLang="en-US" sz="1800" dirty="0"/>
              <a:t>kb = </a:t>
            </a:r>
            <a:r>
              <a:rPr lang="en-US" altLang="en-US" sz="1800" dirty="0" err="1"/>
              <a:t>pequeña</a:t>
            </a:r>
            <a:r>
              <a:rPr lang="en-US" altLang="en-US" sz="1800" dirty="0"/>
              <a:t> </a:t>
            </a:r>
            <a:r>
              <a:rPr lang="en-US" altLang="en-US" sz="1800" dirty="0" err="1"/>
              <a:t>constante</a:t>
            </a:r>
            <a:r>
              <a:rPr lang="en-US" altLang="en-US" sz="1800" dirty="0"/>
              <a:t> </a:t>
            </a:r>
            <a:r>
              <a:rPr lang="en-US" altLang="en-US" sz="1800" dirty="0" err="1"/>
              <a:t>auxiliar</a:t>
            </a:r>
            <a:r>
              <a:rPr lang="en-US" altLang="en-US" sz="1800" dirty="0"/>
              <a:t> para el </a:t>
            </a:r>
            <a:r>
              <a:rPr lang="en-US" altLang="en-US" sz="1800" dirty="0" err="1"/>
              <a:t>relé</a:t>
            </a:r>
            <a:r>
              <a:rPr lang="en-US" altLang="en-US" sz="1800" dirty="0"/>
              <a:t> </a:t>
            </a:r>
            <a:r>
              <a:rPr lang="en-US" altLang="en-US" sz="1800" dirty="0" err="1"/>
              <a:t>en</a:t>
            </a:r>
            <a:r>
              <a:rPr lang="en-US" altLang="en-US" sz="1800" dirty="0"/>
              <a:t> particular.</a:t>
            </a:r>
          </a:p>
          <a:p>
            <a:pPr algn="just">
              <a:lnSpc>
                <a:spcPct val="100000"/>
              </a:lnSpc>
              <a:spcBef>
                <a:spcPct val="0"/>
              </a:spcBef>
              <a:buFontTx/>
              <a:buNone/>
            </a:pPr>
            <a:r>
              <a:rPr lang="en-US" altLang="en-US" sz="1800" dirty="0"/>
              <a:t>u = </a:t>
            </a:r>
            <a:r>
              <a:rPr lang="en-US" altLang="en-US" sz="1800" dirty="0" err="1"/>
              <a:t>constante</a:t>
            </a:r>
            <a:r>
              <a:rPr lang="en-US" altLang="en-US" sz="1800" dirty="0"/>
              <a:t> para un </a:t>
            </a:r>
            <a:r>
              <a:rPr lang="en-US" altLang="en-US" sz="1800" dirty="0" err="1"/>
              <a:t>relé</a:t>
            </a:r>
            <a:r>
              <a:rPr lang="en-US" altLang="en-US" sz="1800" dirty="0"/>
              <a:t> particular </a:t>
            </a:r>
            <a:r>
              <a:rPr lang="en-US" altLang="en-US" sz="1800" dirty="0" err="1"/>
              <a:t>determinado</a:t>
            </a:r>
            <a:r>
              <a:rPr lang="en-US" altLang="en-US" sz="1800" dirty="0"/>
              <a:t> a </a:t>
            </a:r>
            <a:r>
              <a:rPr lang="en-US" altLang="en-US" sz="1800" dirty="0" err="1"/>
              <a:t>partir</a:t>
            </a:r>
            <a:r>
              <a:rPr lang="en-US" altLang="en-US" sz="1800" dirty="0"/>
              <a:t> de la </a:t>
            </a:r>
            <a:r>
              <a:rPr lang="en-US" altLang="en-US" sz="1800" dirty="0" err="1"/>
              <a:t>asíntota</a:t>
            </a:r>
            <a:r>
              <a:rPr lang="en-US" altLang="en-US" sz="1800" dirty="0"/>
              <a:t> de </a:t>
            </a:r>
            <a:r>
              <a:rPr lang="en-US" altLang="en-US" sz="1800" dirty="0" err="1"/>
              <a:t>tiempo</a:t>
            </a:r>
            <a:r>
              <a:rPr lang="en-US" altLang="en-US" sz="1800" dirty="0"/>
              <a:t> </a:t>
            </a:r>
            <a:r>
              <a:rPr lang="en-US" altLang="en-US" sz="1800" dirty="0" err="1"/>
              <a:t>en</a:t>
            </a:r>
            <a:r>
              <a:rPr lang="en-US" altLang="en-US" sz="1800" dirty="0"/>
              <a:t> la </a:t>
            </a:r>
            <a:r>
              <a:rPr lang="en-US" altLang="en-US" sz="1800" dirty="0" err="1"/>
              <a:t>región</a:t>
            </a:r>
            <a:r>
              <a:rPr lang="en-US" altLang="en-US" sz="1800" dirty="0"/>
              <a:t> de la </a:t>
            </a:r>
            <a:r>
              <a:rPr lang="en-US" altLang="en-US" sz="1800" dirty="0" err="1"/>
              <a:t>corriente</a:t>
            </a:r>
            <a:r>
              <a:rPr lang="en-US" altLang="en-US" sz="1800" dirty="0"/>
              <a:t> nominal </a:t>
            </a:r>
            <a:r>
              <a:rPr lang="en-US" altLang="en-US" sz="1800" dirty="0" err="1"/>
              <a:t>En</a:t>
            </a:r>
            <a:r>
              <a:rPr lang="en-US" altLang="en-US" sz="1800" dirty="0"/>
              <a:t> </a:t>
            </a:r>
            <a:r>
              <a:rPr lang="en-US" altLang="en-US" sz="1800" dirty="0" err="1"/>
              <a:t>ella</a:t>
            </a:r>
            <a:r>
              <a:rPr lang="en-US" altLang="en-US" sz="1800" dirty="0"/>
              <a:t> </a:t>
            </a:r>
            <a:r>
              <a:rPr lang="en-US" altLang="en-US" sz="1800" dirty="0" err="1"/>
              <a:t>suele</a:t>
            </a:r>
            <a:r>
              <a:rPr lang="en-US" altLang="en-US" sz="1800" dirty="0"/>
              <a:t> </a:t>
            </a:r>
            <a:r>
              <a:rPr lang="en-US" altLang="en-US" sz="1800" dirty="0" err="1"/>
              <a:t>tener</a:t>
            </a:r>
            <a:r>
              <a:rPr lang="en-US" altLang="en-US" sz="1800" dirty="0"/>
              <a:t> el valor </a:t>
            </a:r>
            <a:r>
              <a:rPr lang="en-US" altLang="en-US" sz="1800" dirty="0" err="1"/>
              <a:t>cercano</a:t>
            </a:r>
            <a:r>
              <a:rPr lang="en-US" altLang="en-US" sz="1800" dirty="0"/>
              <a:t> a 1,0, </a:t>
            </a:r>
            <a:r>
              <a:rPr lang="en-US" altLang="en-US" sz="1800" dirty="0" err="1"/>
              <a:t>en</a:t>
            </a:r>
            <a:r>
              <a:rPr lang="en-US" altLang="en-US" sz="1800" dirty="0"/>
              <a:t> el </a:t>
            </a:r>
            <a:r>
              <a:rPr lang="en-US" altLang="en-US" sz="1800" dirty="0" err="1"/>
              <a:t>rango</a:t>
            </a:r>
            <a:r>
              <a:rPr lang="en-US" altLang="en-US" sz="1800" dirty="0"/>
              <a:t> de 0,95 a 1,3. Para </a:t>
            </a:r>
            <a:r>
              <a:rPr lang="en-US" altLang="en-US" sz="1800" dirty="0" err="1"/>
              <a:t>relés</a:t>
            </a:r>
            <a:r>
              <a:rPr lang="en-US" altLang="en-US" sz="1800" dirty="0"/>
              <a:t> de </a:t>
            </a:r>
            <a:r>
              <a:rPr lang="en-US" altLang="en-US" sz="1800" dirty="0" err="1"/>
              <a:t>secuencia</a:t>
            </a:r>
            <a:r>
              <a:rPr lang="en-US" altLang="en-US" sz="1800" dirty="0"/>
              <a:t> de </a:t>
            </a:r>
            <a:r>
              <a:rPr lang="en-US" altLang="en-US" sz="1800" dirty="0" err="1"/>
              <a:t>fase</a:t>
            </a:r>
            <a:r>
              <a:rPr lang="en-US" altLang="en-US" sz="1800" dirty="0"/>
              <a:t> </a:t>
            </a:r>
            <a:r>
              <a:rPr lang="en-US" altLang="en-US" sz="1800" dirty="0" err="1"/>
              <a:t>negativa</a:t>
            </a:r>
            <a:r>
              <a:rPr lang="en-US" altLang="en-US" sz="1800" dirty="0"/>
              <a:t> u </a:t>
            </a:r>
            <a:r>
              <a:rPr lang="en-US" altLang="en-US" sz="1800" dirty="0" err="1"/>
              <a:t>tiene</a:t>
            </a:r>
            <a:r>
              <a:rPr lang="en-US" altLang="en-US" sz="1800" dirty="0"/>
              <a:t> un valor </a:t>
            </a:r>
            <a:r>
              <a:rPr lang="en-US" altLang="en-US" sz="1800" dirty="0" err="1"/>
              <a:t>igual</a:t>
            </a:r>
            <a:r>
              <a:rPr lang="en-US" altLang="en-US" sz="1800" dirty="0"/>
              <a:t> a K²2 entre 0,02 y 0,2.</a:t>
            </a:r>
          </a:p>
          <a:p>
            <a:pPr algn="just">
              <a:lnSpc>
                <a:spcPct val="100000"/>
              </a:lnSpc>
              <a:spcBef>
                <a:spcPct val="0"/>
              </a:spcBef>
              <a:buFontTx/>
              <a:buNone/>
            </a:pPr>
            <a:r>
              <a:rPr lang="en-US" altLang="en-US" sz="1800" dirty="0"/>
              <a:t>b = un </a:t>
            </a:r>
            <a:r>
              <a:rPr lang="en-US" altLang="en-US" sz="1800" dirty="0" err="1"/>
              <a:t>exponente</a:t>
            </a:r>
            <a:r>
              <a:rPr lang="en-US" altLang="en-US" sz="1800" dirty="0"/>
              <a:t> </a:t>
            </a:r>
            <a:r>
              <a:rPr lang="en-US" altLang="en-US" sz="1800" dirty="0" err="1"/>
              <a:t>auxiliar</a:t>
            </a:r>
            <a:r>
              <a:rPr lang="en-US" altLang="en-US" sz="1800" dirty="0"/>
              <a:t> que se </a:t>
            </a:r>
            <a:r>
              <a:rPr lang="en-US" altLang="en-US" sz="1800" dirty="0" err="1"/>
              <a:t>formará</a:t>
            </a:r>
            <a:r>
              <a:rPr lang="en-US" altLang="en-US" sz="1800" dirty="0"/>
              <a:t> </a:t>
            </a:r>
            <a:r>
              <a:rPr lang="en-US" altLang="en-US" sz="1800" dirty="0" err="1"/>
              <a:t>por</a:t>
            </a:r>
            <a:r>
              <a:rPr lang="en-US" altLang="en-US" sz="1800" dirty="0"/>
              <a:t> </a:t>
            </a:r>
            <a:r>
              <a:rPr lang="en-US" altLang="en-US" sz="1800" dirty="0" err="1"/>
              <a:t>prueba</a:t>
            </a:r>
            <a:r>
              <a:rPr lang="en-US" altLang="en-US" sz="1800" dirty="0"/>
              <a:t> y error.</a:t>
            </a:r>
          </a:p>
          <a:p>
            <a:pPr algn="just">
              <a:lnSpc>
                <a:spcPct val="100000"/>
              </a:lnSpc>
              <a:spcBef>
                <a:spcPct val="0"/>
              </a:spcBef>
              <a:buFontTx/>
              <a:buNone/>
            </a:pPr>
            <a:r>
              <a:rPr lang="en-US" altLang="en-US" sz="1800" b="1" dirty="0"/>
              <a:t>Nota</a:t>
            </a:r>
            <a:r>
              <a:rPr lang="en-US" altLang="en-US" sz="1800" dirty="0"/>
              <a:t>: </a:t>
            </a:r>
            <a:r>
              <a:rPr lang="en-US" altLang="en-US" sz="1800" b="1" dirty="0" err="1"/>
              <a:t>Esta</a:t>
            </a:r>
            <a:r>
              <a:rPr lang="en-US" altLang="en-US" sz="1800" b="1" dirty="0"/>
              <a:t> </a:t>
            </a:r>
            <a:r>
              <a:rPr lang="en-US" altLang="en-US" sz="1800" b="1" dirty="0" err="1"/>
              <a:t>función</a:t>
            </a:r>
            <a:r>
              <a:rPr lang="en-US" altLang="en-US" sz="1800" b="1" dirty="0"/>
              <a:t> solo se </a:t>
            </a:r>
            <a:r>
              <a:rPr lang="en-US" altLang="en-US" sz="1800" b="1" dirty="0" err="1"/>
              <a:t>aplica</a:t>
            </a:r>
            <a:r>
              <a:rPr lang="en-US" altLang="en-US" sz="1800" b="1" dirty="0"/>
              <a:t> a las </a:t>
            </a:r>
            <a:r>
              <a:rPr lang="en-US" altLang="en-US" sz="1800" b="1" dirty="0" err="1"/>
              <a:t>corrientes</a:t>
            </a:r>
            <a:r>
              <a:rPr lang="en-US" altLang="en-US" sz="1800" b="1" dirty="0"/>
              <a:t> "</a:t>
            </a:r>
            <a:r>
              <a:rPr lang="en-US" altLang="en-US" sz="1800" b="1" dirty="0" err="1"/>
              <a:t>dentro</a:t>
            </a:r>
            <a:r>
              <a:rPr lang="en-US" altLang="en-US" sz="1800" b="1" dirty="0"/>
              <a:t>" del </a:t>
            </a:r>
            <a:r>
              <a:rPr lang="en-US" altLang="en-US" sz="1800" b="1" dirty="0" err="1"/>
              <a:t>rango</a:t>
            </a:r>
            <a:r>
              <a:rPr lang="en-US" altLang="en-US" sz="1800" b="1" dirty="0"/>
              <a:t> de </a:t>
            </a:r>
            <a:r>
              <a:rPr lang="en-US" altLang="en-US" sz="1800" b="1" dirty="0" err="1"/>
              <a:t>datos</a:t>
            </a:r>
            <a:r>
              <a:rPr lang="en-US" altLang="en-US" sz="1800" b="1" dirty="0"/>
              <a:t> </a:t>
            </a:r>
            <a:r>
              <a:rPr lang="en-US" altLang="en-US" sz="1800" b="1" dirty="0" err="1"/>
              <a:t>utilizado</a:t>
            </a:r>
            <a:r>
              <a:rPr lang="en-US" altLang="en-US" sz="1800" b="1" dirty="0"/>
              <a:t> para </a:t>
            </a:r>
            <a:r>
              <a:rPr lang="en-US" altLang="en-US" sz="1800" b="1" dirty="0" err="1"/>
              <a:t>determinar</a:t>
            </a:r>
            <a:r>
              <a:rPr lang="en-US" altLang="en-US" sz="1800" b="1" dirty="0"/>
              <a:t> la </a:t>
            </a:r>
            <a:r>
              <a:rPr lang="en-US" altLang="en-US" sz="1800" b="1" dirty="0" err="1"/>
              <a:t>curva</a:t>
            </a:r>
            <a:r>
              <a:rPr lang="en-US" altLang="en-US" sz="1800" b="1" dirty="0"/>
              <a:t>, </a:t>
            </a:r>
            <a:r>
              <a:rPr lang="en-US" altLang="en-US" sz="1800" b="1" dirty="0" err="1"/>
              <a:t>por</a:t>
            </a:r>
            <a:r>
              <a:rPr lang="en-US" altLang="en-US" sz="1800" b="1" dirty="0"/>
              <a:t> lo que </a:t>
            </a:r>
            <a:r>
              <a:rPr lang="en-US" altLang="en-US" sz="1800" b="1" dirty="0" err="1"/>
              <a:t>es</a:t>
            </a:r>
            <a:r>
              <a:rPr lang="en-US" altLang="en-US" sz="1800" b="1" dirty="0"/>
              <a:t> </a:t>
            </a:r>
            <a:r>
              <a:rPr lang="en-US" altLang="en-US" sz="1800" b="1" dirty="0" err="1"/>
              <a:t>importante</a:t>
            </a:r>
            <a:r>
              <a:rPr lang="en-US" altLang="en-US" sz="1800" b="1" dirty="0"/>
              <a:t> </a:t>
            </a:r>
            <a:r>
              <a:rPr lang="en-US" altLang="en-US" sz="1800" b="1" dirty="0" err="1"/>
              <a:t>incluir</a:t>
            </a:r>
            <a:r>
              <a:rPr lang="en-US" altLang="en-US" sz="1800" b="1" dirty="0"/>
              <a:t> un par de </a:t>
            </a:r>
            <a:r>
              <a:rPr lang="en-US" altLang="en-US" sz="1800" b="1" dirty="0" err="1"/>
              <a:t>puntos</a:t>
            </a:r>
            <a:r>
              <a:rPr lang="en-US" altLang="en-US" sz="1800" b="1" dirty="0"/>
              <a:t> </a:t>
            </a:r>
            <a:r>
              <a:rPr lang="en-US" altLang="en-US" sz="1800" b="1" dirty="0" err="1"/>
              <a:t>en</a:t>
            </a:r>
            <a:r>
              <a:rPr lang="en-US" altLang="en-US" sz="1800" b="1" dirty="0"/>
              <a:t> la mayor </a:t>
            </a:r>
            <a:r>
              <a:rPr lang="en-US" altLang="en-US" sz="1800" b="1" dirty="0" err="1" smtClean="0"/>
              <a:t>corriente</a:t>
            </a:r>
            <a:r>
              <a:rPr lang="en-US" altLang="en-US" sz="1800" b="1" dirty="0" smtClean="0"/>
              <a:t> </a:t>
            </a:r>
            <a:r>
              <a:rPr lang="en-US" altLang="en-US" sz="1800" b="1" dirty="0" err="1" smtClean="0"/>
              <a:t>por</a:t>
            </a:r>
            <a:r>
              <a:rPr lang="en-US" altLang="en-US" sz="1800" b="1" dirty="0" smtClean="0"/>
              <a:t> </a:t>
            </a:r>
            <a:r>
              <a:rPr lang="en-US" altLang="en-US" sz="1800" b="1" dirty="0" err="1"/>
              <a:t>unidad</a:t>
            </a:r>
            <a:r>
              <a:rPr lang="en-US" altLang="en-US" sz="1800" b="1" dirty="0"/>
              <a:t> del </a:t>
            </a:r>
            <a:r>
              <a:rPr lang="en-US" altLang="en-US" sz="1800" b="1" dirty="0" err="1"/>
              <a:t>rango</a:t>
            </a:r>
            <a:r>
              <a:rPr lang="en-US" altLang="en-US" sz="1800" b="1" dirty="0"/>
              <a:t>.</a:t>
            </a:r>
          </a:p>
        </p:txBody>
      </p:sp>
      <p:pic>
        <p:nvPicPr>
          <p:cNvPr id="61542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4350" y="630238"/>
            <a:ext cx="5840413" cy="136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2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1475" y="3621088"/>
            <a:ext cx="3941763"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80988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Rectángulo 1"/>
          <p:cNvSpPr>
            <a:spLocks noChangeArrowheads="1"/>
          </p:cNvSpPr>
          <p:nvPr/>
        </p:nvSpPr>
        <p:spPr bwMode="auto">
          <a:xfrm>
            <a:off x="287338" y="266700"/>
            <a:ext cx="11574462"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dirty="0" err="1"/>
              <a:t>Aproximadamente</a:t>
            </a:r>
            <a:r>
              <a:rPr lang="en-US" altLang="en-US" sz="1800" dirty="0"/>
              <a:t> </a:t>
            </a:r>
            <a:r>
              <a:rPr lang="en-US" altLang="en-US" sz="1800" dirty="0" err="1"/>
              <a:t>desde</a:t>
            </a:r>
            <a:r>
              <a:rPr lang="en-US" altLang="en-US" sz="1800" dirty="0"/>
              <a:t> 1975 hasta 1995, se </a:t>
            </a:r>
            <a:r>
              <a:rPr lang="en-US" altLang="en-US" sz="1800" dirty="0" err="1"/>
              <a:t>generaron</a:t>
            </a:r>
            <a:r>
              <a:rPr lang="en-US" altLang="en-US" sz="1800" dirty="0"/>
              <a:t> </a:t>
            </a:r>
            <a:r>
              <a:rPr lang="en-US" altLang="en-US" sz="1800" dirty="0" err="1"/>
              <a:t>varios</a:t>
            </a:r>
            <a:r>
              <a:rPr lang="en-US" altLang="en-US" sz="1800" dirty="0"/>
              <a:t> </a:t>
            </a:r>
            <a:r>
              <a:rPr lang="en-US" altLang="en-US" sz="1800" dirty="0" err="1"/>
              <a:t>tipos</a:t>
            </a:r>
            <a:r>
              <a:rPr lang="en-US" altLang="en-US" sz="1800" dirty="0"/>
              <a:t> de </a:t>
            </a:r>
            <a:r>
              <a:rPr lang="en-US" altLang="en-US" sz="1800" dirty="0" err="1"/>
              <a:t>curvas</a:t>
            </a:r>
            <a:r>
              <a:rPr lang="en-US" altLang="en-US" sz="1800" dirty="0"/>
              <a:t> </a:t>
            </a:r>
            <a:r>
              <a:rPr lang="en-US" altLang="en-US" sz="1800" dirty="0" err="1"/>
              <a:t>inversas</a:t>
            </a:r>
            <a:r>
              <a:rPr lang="en-US" altLang="en-US" sz="1800" dirty="0"/>
              <a:t> </a:t>
            </a:r>
            <a:r>
              <a:rPr lang="en-US" altLang="en-US" sz="1800" dirty="0" err="1"/>
              <a:t>dentro</a:t>
            </a:r>
            <a:r>
              <a:rPr lang="en-US" altLang="en-US" sz="1800" dirty="0"/>
              <a:t> de </a:t>
            </a:r>
            <a:r>
              <a:rPr lang="en-US" altLang="en-US" sz="1800" dirty="0" err="1"/>
              <a:t>los</a:t>
            </a:r>
            <a:r>
              <a:rPr lang="en-US" altLang="en-US" sz="1800" dirty="0"/>
              <a:t> </a:t>
            </a:r>
            <a:r>
              <a:rPr lang="en-US" altLang="en-US" sz="1800" dirty="0" err="1"/>
              <a:t>relés</a:t>
            </a:r>
            <a:r>
              <a:rPr lang="en-US" altLang="en-US" sz="1800" dirty="0"/>
              <a:t>, </a:t>
            </a:r>
            <a:r>
              <a:rPr lang="en-US" altLang="en-US" sz="1800" dirty="0" err="1"/>
              <a:t>por</a:t>
            </a:r>
            <a:r>
              <a:rPr lang="en-US" altLang="en-US" sz="1800" dirty="0"/>
              <a:t> "</a:t>
            </a:r>
            <a:r>
              <a:rPr lang="en-US" altLang="en-US" sz="1800" dirty="0" err="1"/>
              <a:t>generadores</a:t>
            </a:r>
            <a:r>
              <a:rPr lang="en-US" altLang="en-US" sz="1800" dirty="0"/>
              <a:t> de </a:t>
            </a:r>
            <a:r>
              <a:rPr lang="en-US" altLang="en-US" sz="1800" dirty="0" err="1"/>
              <a:t>funciones</a:t>
            </a:r>
            <a:r>
              <a:rPr lang="en-US" altLang="en-US" sz="1800" dirty="0"/>
              <a:t>" </a:t>
            </a:r>
            <a:r>
              <a:rPr lang="en-US" altLang="en-US" sz="1800" dirty="0" err="1"/>
              <a:t>electrónicos</a:t>
            </a:r>
            <a:r>
              <a:rPr lang="en-US" altLang="en-US" sz="1800" dirty="0"/>
              <a:t>. Los </a:t>
            </a:r>
            <a:r>
              <a:rPr lang="en-US" altLang="en-US" sz="1800" dirty="0" err="1"/>
              <a:t>generadores</a:t>
            </a:r>
            <a:r>
              <a:rPr lang="en-US" altLang="en-US" sz="1800" dirty="0"/>
              <a:t> de </a:t>
            </a:r>
            <a:r>
              <a:rPr lang="en-US" altLang="en-US" sz="1800" dirty="0" err="1"/>
              <a:t>funciones</a:t>
            </a:r>
            <a:r>
              <a:rPr lang="en-US" altLang="en-US" sz="1800" dirty="0"/>
              <a:t> son </a:t>
            </a:r>
            <a:r>
              <a:rPr lang="en-US" altLang="en-US" sz="1800" dirty="0" err="1"/>
              <a:t>dispositivos</a:t>
            </a:r>
            <a:r>
              <a:rPr lang="en-US" altLang="en-US" sz="1800" dirty="0"/>
              <a:t> </a:t>
            </a:r>
            <a:r>
              <a:rPr lang="en-US" altLang="en-US" sz="1800" dirty="0" err="1"/>
              <a:t>analógicos</a:t>
            </a:r>
            <a:r>
              <a:rPr lang="en-US" altLang="en-US" sz="1800" dirty="0"/>
              <a:t> que se </a:t>
            </a:r>
            <a:r>
              <a:rPr lang="en-US" altLang="en-US" sz="1800" dirty="0" err="1"/>
              <a:t>basan</a:t>
            </a:r>
            <a:r>
              <a:rPr lang="en-US" altLang="en-US" sz="1800" dirty="0"/>
              <a:t> </a:t>
            </a:r>
            <a:r>
              <a:rPr lang="en-US" altLang="en-US" sz="1800" dirty="0" err="1"/>
              <a:t>en</a:t>
            </a:r>
            <a:r>
              <a:rPr lang="en-US" altLang="en-US" sz="1800" dirty="0"/>
              <a:t> las </a:t>
            </a:r>
            <a:r>
              <a:rPr lang="en-US" altLang="en-US" sz="1800" dirty="0" err="1"/>
              <a:t>Características</a:t>
            </a:r>
            <a:r>
              <a:rPr lang="en-US" altLang="en-US" sz="1800" dirty="0"/>
              <a:t> </a:t>
            </a:r>
            <a:r>
              <a:rPr lang="en-US" altLang="en-US" sz="1800" dirty="0" err="1"/>
              <a:t>lineales</a:t>
            </a:r>
            <a:r>
              <a:rPr lang="en-US" altLang="en-US" sz="1800" dirty="0"/>
              <a:t> de </a:t>
            </a:r>
            <a:r>
              <a:rPr lang="en-US" altLang="en-US" sz="1800" dirty="0" err="1"/>
              <a:t>tensión-corriente</a:t>
            </a:r>
            <a:r>
              <a:rPr lang="en-US" altLang="en-US" sz="1800" dirty="0"/>
              <a:t> de </a:t>
            </a:r>
            <a:r>
              <a:rPr lang="en-US" altLang="en-US" sz="1800" dirty="0" err="1"/>
              <a:t>dispositivos</a:t>
            </a:r>
            <a:r>
              <a:rPr lang="en-US" altLang="en-US" sz="1800" dirty="0"/>
              <a:t> </a:t>
            </a:r>
            <a:r>
              <a:rPr lang="en-US" altLang="en-US" sz="1800" dirty="0" err="1"/>
              <a:t>como</a:t>
            </a:r>
            <a:r>
              <a:rPr lang="en-US" altLang="en-US" sz="1800" dirty="0"/>
              <a:t> </a:t>
            </a:r>
            <a:r>
              <a:rPr lang="en-US" altLang="en-US" sz="1800" dirty="0" err="1"/>
              <a:t>diodos</a:t>
            </a:r>
            <a:r>
              <a:rPr lang="en-US" altLang="en-US" sz="1800" dirty="0"/>
              <a:t>, </a:t>
            </a:r>
            <a:r>
              <a:rPr lang="en-US" altLang="en-US" sz="1800" dirty="0" err="1"/>
              <a:t>diodos</a:t>
            </a:r>
            <a:r>
              <a:rPr lang="en-US" altLang="en-US" sz="1800" dirty="0"/>
              <a:t> </a:t>
            </a:r>
            <a:r>
              <a:rPr lang="en-US" altLang="en-US" sz="1800" dirty="0" err="1"/>
              <a:t>zener</a:t>
            </a:r>
            <a:r>
              <a:rPr lang="en-US" altLang="en-US" sz="1800" dirty="0"/>
              <a:t> y </a:t>
            </a:r>
            <a:r>
              <a:rPr lang="en-US" altLang="en-US" sz="1800" dirty="0" err="1"/>
              <a:t>transistores</a:t>
            </a:r>
            <a:r>
              <a:rPr lang="en-US" altLang="en-US" sz="1800" dirty="0"/>
              <a:t>. </a:t>
            </a:r>
            <a:r>
              <a:rPr lang="en-US" altLang="en-US" sz="1800" dirty="0" err="1"/>
              <a:t>Estas</a:t>
            </a:r>
            <a:r>
              <a:rPr lang="en-US" altLang="en-US" sz="1800" dirty="0"/>
              <a:t> se </a:t>
            </a:r>
            <a:r>
              <a:rPr lang="en-US" altLang="en-US" sz="1800" dirty="0" err="1"/>
              <a:t>utilizan</a:t>
            </a:r>
            <a:r>
              <a:rPr lang="en-US" altLang="en-US" sz="1800" dirty="0"/>
              <a:t> junto con </a:t>
            </a:r>
            <a:r>
              <a:rPr lang="en-US" altLang="en-US" sz="1800" dirty="0" err="1"/>
              <a:t>amplificadores</a:t>
            </a:r>
            <a:r>
              <a:rPr lang="en-US" altLang="en-US" sz="1800" dirty="0"/>
              <a:t> e </a:t>
            </a:r>
            <a:r>
              <a:rPr lang="en-US" altLang="en-US" sz="1800" dirty="0" err="1"/>
              <a:t>integradores</a:t>
            </a:r>
            <a:r>
              <a:rPr lang="en-US" altLang="en-US" sz="1800" dirty="0"/>
              <a:t> </a:t>
            </a:r>
            <a:r>
              <a:rPr lang="en-US" altLang="en-US" sz="1800" dirty="0" err="1"/>
              <a:t>analógicos</a:t>
            </a:r>
            <a:r>
              <a:rPr lang="en-US" altLang="en-US" sz="1800" dirty="0"/>
              <a:t> para </a:t>
            </a:r>
            <a:r>
              <a:rPr lang="en-US" altLang="en-US" sz="1800" dirty="0" err="1"/>
              <a:t>derivar</a:t>
            </a:r>
            <a:r>
              <a:rPr lang="en-US" altLang="en-US" sz="1800" dirty="0"/>
              <a:t> las </a:t>
            </a:r>
            <a:r>
              <a:rPr lang="en-US" altLang="en-US" sz="1800" dirty="0" err="1"/>
              <a:t>curvas</a:t>
            </a:r>
            <a:r>
              <a:rPr lang="en-US" altLang="en-US" sz="1800" dirty="0"/>
              <a:t> de </a:t>
            </a:r>
            <a:r>
              <a:rPr lang="en-US" altLang="en-US" sz="1800" dirty="0" err="1"/>
              <a:t>relé</a:t>
            </a:r>
            <a:r>
              <a:rPr lang="en-US" altLang="en-US" sz="1800" dirty="0"/>
              <a:t> </a:t>
            </a:r>
            <a:r>
              <a:rPr lang="en-US" altLang="en-US" sz="1800" dirty="0" err="1"/>
              <a:t>requeridas</a:t>
            </a:r>
            <a:r>
              <a:rPr lang="en-US" altLang="en-US" sz="1800" dirty="0"/>
              <a:t>.</a:t>
            </a:r>
          </a:p>
          <a:p>
            <a:pPr algn="just">
              <a:lnSpc>
                <a:spcPct val="100000"/>
              </a:lnSpc>
              <a:spcBef>
                <a:spcPct val="0"/>
              </a:spcBef>
              <a:buFontTx/>
              <a:buNone/>
            </a:pPr>
            <a:r>
              <a:rPr lang="en-US" altLang="en-US" sz="1800" dirty="0" err="1"/>
              <a:t>Desde</a:t>
            </a:r>
            <a:r>
              <a:rPr lang="en-US" altLang="en-US" sz="1800" dirty="0"/>
              <a:t> la </a:t>
            </a:r>
            <a:r>
              <a:rPr lang="en-US" altLang="en-US" sz="1800" dirty="0" err="1"/>
              <a:t>introducción</a:t>
            </a:r>
            <a:r>
              <a:rPr lang="en-US" altLang="en-US" sz="1800" dirty="0"/>
              <a:t> de la </a:t>
            </a:r>
            <a:r>
              <a:rPr lang="en-US" altLang="en-US" sz="1800" dirty="0" err="1"/>
              <a:t>microelectrónica</a:t>
            </a:r>
            <a:r>
              <a:rPr lang="en-US" altLang="en-US" sz="1800" dirty="0"/>
              <a:t> digital, el </a:t>
            </a:r>
            <a:r>
              <a:rPr lang="en-US" altLang="en-US" sz="1800" dirty="0" err="1"/>
              <a:t>uso</a:t>
            </a:r>
            <a:r>
              <a:rPr lang="en-US" altLang="en-US" sz="1800" dirty="0"/>
              <a:t> de </a:t>
            </a:r>
            <a:r>
              <a:rPr lang="en-US" altLang="en-US" sz="1800" dirty="0" err="1"/>
              <a:t>métodos</a:t>
            </a:r>
            <a:r>
              <a:rPr lang="en-US" altLang="en-US" sz="1800" dirty="0"/>
              <a:t> </a:t>
            </a:r>
            <a:r>
              <a:rPr lang="en-US" altLang="en-US" sz="1800" dirty="0" err="1"/>
              <a:t>analógicos</a:t>
            </a:r>
            <a:r>
              <a:rPr lang="en-US" altLang="en-US" sz="1800" dirty="0"/>
              <a:t> se ha </a:t>
            </a:r>
            <a:r>
              <a:rPr lang="en-US" altLang="en-US" sz="1800" dirty="0" err="1"/>
              <a:t>ido</a:t>
            </a:r>
            <a:r>
              <a:rPr lang="en-US" altLang="en-US" sz="1800" dirty="0"/>
              <a:t> </a:t>
            </a:r>
            <a:r>
              <a:rPr lang="en-US" altLang="en-US" sz="1800" dirty="0" err="1"/>
              <a:t>reemplazado</a:t>
            </a:r>
            <a:r>
              <a:rPr lang="en-US" altLang="en-US" sz="1800" dirty="0"/>
              <a:t> las </a:t>
            </a:r>
            <a:r>
              <a:rPr lang="en-US" altLang="en-US" sz="1800" dirty="0" err="1"/>
              <a:t>curvas</a:t>
            </a:r>
            <a:r>
              <a:rPr lang="en-US" altLang="en-US" sz="1800" dirty="0"/>
              <a:t> </a:t>
            </a:r>
            <a:r>
              <a:rPr lang="en-US" altLang="en-US" sz="1800" dirty="0" err="1"/>
              <a:t>producidas</a:t>
            </a:r>
            <a:r>
              <a:rPr lang="en-US" altLang="en-US" sz="1800" dirty="0"/>
              <a:t> </a:t>
            </a:r>
            <a:r>
              <a:rPr lang="en-US" altLang="en-US" sz="1800" dirty="0" err="1"/>
              <a:t>por</a:t>
            </a:r>
            <a:r>
              <a:rPr lang="en-US" altLang="en-US" sz="1800" dirty="0"/>
              <a:t> </a:t>
            </a:r>
            <a:r>
              <a:rPr lang="en-US" altLang="en-US" sz="1800" dirty="0" err="1"/>
              <a:t>dispositivos</a:t>
            </a:r>
            <a:r>
              <a:rPr lang="en-US" altLang="en-US" sz="1800" dirty="0"/>
              <a:t> </a:t>
            </a:r>
            <a:r>
              <a:rPr lang="en-US" altLang="en-US" sz="1800" dirty="0" err="1"/>
              <a:t>digitales</a:t>
            </a:r>
            <a:r>
              <a:rPr lang="en-US" altLang="en-US" sz="1800" dirty="0"/>
              <a:t>, son </a:t>
            </a:r>
            <a:r>
              <a:rPr lang="en-US" altLang="en-US" sz="1800" dirty="0" err="1"/>
              <a:t>más</a:t>
            </a:r>
            <a:r>
              <a:rPr lang="en-US" altLang="en-US" sz="1800" dirty="0"/>
              <a:t> </a:t>
            </a:r>
            <a:r>
              <a:rPr lang="en-US" altLang="en-US" sz="1800" dirty="0" err="1"/>
              <a:t>precisas</a:t>
            </a:r>
            <a:r>
              <a:rPr lang="en-US" altLang="en-US" sz="1800" dirty="0"/>
              <a:t>, </a:t>
            </a:r>
            <a:r>
              <a:rPr lang="en-US" altLang="en-US" sz="1800" dirty="0" err="1"/>
              <a:t>estables</a:t>
            </a:r>
            <a:r>
              <a:rPr lang="en-US" altLang="en-US" sz="1800" dirty="0"/>
              <a:t> y </a:t>
            </a:r>
            <a:r>
              <a:rPr lang="en-US" altLang="en-US" sz="1800" dirty="0" err="1"/>
              <a:t>repetibles</a:t>
            </a:r>
            <a:r>
              <a:rPr lang="en-US" altLang="en-US" sz="1800" dirty="0"/>
              <a:t>. </a:t>
            </a:r>
            <a:r>
              <a:rPr lang="en-US" altLang="en-US" sz="1800" dirty="0" err="1"/>
              <a:t>Casi</a:t>
            </a:r>
            <a:r>
              <a:rPr lang="en-US" altLang="en-US" sz="1800" dirty="0"/>
              <a:t> </a:t>
            </a:r>
            <a:r>
              <a:rPr lang="en-US" altLang="en-US" sz="1800" dirty="0" err="1"/>
              <a:t>cualquier</a:t>
            </a:r>
            <a:r>
              <a:rPr lang="en-US" altLang="en-US" sz="1800" dirty="0"/>
              <a:t> </a:t>
            </a:r>
            <a:r>
              <a:rPr lang="en-US" altLang="en-US" sz="1800" dirty="0" err="1"/>
              <a:t>curva</a:t>
            </a:r>
            <a:r>
              <a:rPr lang="en-US" altLang="en-US" sz="1800" dirty="0"/>
              <a:t> </a:t>
            </a:r>
            <a:r>
              <a:rPr lang="en-US" altLang="en-US" sz="1800" dirty="0" err="1"/>
              <a:t>práctica</a:t>
            </a:r>
            <a:r>
              <a:rPr lang="en-US" altLang="en-US" sz="1800" dirty="0"/>
              <a:t> se </a:t>
            </a:r>
            <a:r>
              <a:rPr lang="en-US" altLang="en-US" sz="1800" dirty="0" err="1"/>
              <a:t>puede</a:t>
            </a:r>
            <a:r>
              <a:rPr lang="en-US" altLang="en-US" sz="1800" dirty="0"/>
              <a:t> </a:t>
            </a:r>
            <a:r>
              <a:rPr lang="en-US" altLang="en-US" sz="1800" dirty="0" err="1"/>
              <a:t>programar</a:t>
            </a:r>
            <a:r>
              <a:rPr lang="en-US" altLang="en-US" sz="1800" dirty="0"/>
              <a:t> </a:t>
            </a:r>
            <a:r>
              <a:rPr lang="en-US" altLang="en-US" sz="1800" dirty="0" err="1"/>
              <a:t>fácilmente</a:t>
            </a:r>
            <a:r>
              <a:rPr lang="en-US" altLang="en-US" sz="1800" dirty="0"/>
              <a:t> </a:t>
            </a:r>
            <a:r>
              <a:rPr lang="en-US" altLang="en-US" sz="1800" dirty="0" err="1"/>
              <a:t>en</a:t>
            </a:r>
            <a:r>
              <a:rPr lang="en-US" altLang="en-US" sz="1800" dirty="0"/>
              <a:t> </a:t>
            </a:r>
            <a:r>
              <a:rPr lang="en-US" altLang="en-US" sz="1800" dirty="0" err="1"/>
              <a:t>los</a:t>
            </a:r>
            <a:r>
              <a:rPr lang="en-US" altLang="en-US" sz="1800" dirty="0"/>
              <a:t> 'chips' de la </a:t>
            </a:r>
            <a:r>
              <a:rPr lang="en-US" altLang="en-US" sz="1800" dirty="0" err="1"/>
              <a:t>microcomputadora</a:t>
            </a:r>
            <a:r>
              <a:rPr lang="en-US" altLang="en-US" sz="1800" dirty="0"/>
              <a:t>. De </a:t>
            </a:r>
            <a:r>
              <a:rPr lang="en-US" altLang="en-US" sz="1800" dirty="0" err="1"/>
              <a:t>ahí</a:t>
            </a:r>
            <a:r>
              <a:rPr lang="en-US" altLang="en-US" sz="1800" dirty="0"/>
              <a:t> la </a:t>
            </a:r>
            <a:r>
              <a:rPr lang="en-US" altLang="en-US" sz="1800" dirty="0" err="1"/>
              <a:t>constante</a:t>
            </a:r>
            <a:r>
              <a:rPr lang="en-US" altLang="en-US" sz="1800" dirty="0"/>
              <a:t> 'a‘ </a:t>
            </a:r>
            <a:r>
              <a:rPr lang="en-US" altLang="en-US" sz="1800" dirty="0" err="1"/>
              <a:t>en</a:t>
            </a:r>
            <a:r>
              <a:rPr lang="en-US" altLang="en-US" sz="1800" dirty="0"/>
              <a:t> la </a:t>
            </a:r>
            <a:r>
              <a:rPr lang="en-US" altLang="en-US" sz="1800" dirty="0" err="1"/>
              <a:t>ecuación</a:t>
            </a:r>
            <a:r>
              <a:rPr lang="en-US" altLang="en-US" sz="1800" dirty="0"/>
              <a:t> (12.1) se </a:t>
            </a:r>
            <a:r>
              <a:rPr lang="en-US" altLang="en-US" sz="1800" dirty="0" err="1"/>
              <a:t>pueden</a:t>
            </a:r>
            <a:r>
              <a:rPr lang="en-US" altLang="en-US" sz="1800" dirty="0"/>
              <a:t> </a:t>
            </a:r>
            <a:r>
              <a:rPr lang="en-US" altLang="en-US" sz="1800" dirty="0" err="1"/>
              <a:t>programar</a:t>
            </a:r>
            <a:r>
              <a:rPr lang="en-US" altLang="en-US" sz="1800" dirty="0"/>
              <a:t> </a:t>
            </a:r>
            <a:r>
              <a:rPr lang="en-US" altLang="en-US" sz="1800" dirty="0" err="1"/>
              <a:t>como</a:t>
            </a:r>
            <a:r>
              <a:rPr lang="en-US" altLang="en-US" sz="1800" dirty="0"/>
              <a:t> </a:t>
            </a:r>
            <a:r>
              <a:rPr lang="en-US" altLang="en-US" sz="1800" dirty="0" err="1"/>
              <a:t>números</a:t>
            </a:r>
            <a:r>
              <a:rPr lang="en-US" altLang="en-US" sz="1800" dirty="0"/>
              <a:t> </a:t>
            </a:r>
            <a:r>
              <a:rPr lang="en-US" altLang="en-US" sz="1800" dirty="0" err="1"/>
              <a:t>enteros</a:t>
            </a:r>
            <a:r>
              <a:rPr lang="en-US" altLang="en-US" sz="1800" dirty="0"/>
              <a:t>, 1, 2, 3, 4, etc. o </a:t>
            </a:r>
            <a:r>
              <a:rPr lang="en-US" altLang="en-US" sz="1800" dirty="0" err="1"/>
              <a:t>como</a:t>
            </a:r>
            <a:r>
              <a:rPr lang="en-US" altLang="en-US" sz="1800" dirty="0"/>
              <a:t> </a:t>
            </a:r>
            <a:r>
              <a:rPr lang="en-US" altLang="en-US" sz="1800" dirty="0" err="1"/>
              <a:t>valores</a:t>
            </a:r>
            <a:r>
              <a:rPr lang="en-US" altLang="en-US" sz="1800" dirty="0"/>
              <a:t> </a:t>
            </a:r>
            <a:r>
              <a:rPr lang="en-US" altLang="en-US" sz="1800" dirty="0" err="1"/>
              <a:t>fraccionarios</a:t>
            </a:r>
            <a:r>
              <a:rPr lang="en-US" altLang="en-US" sz="1800" dirty="0"/>
              <a:t> </a:t>
            </a:r>
            <a:r>
              <a:rPr lang="en-US" altLang="en-US" sz="1800" dirty="0" err="1"/>
              <a:t>intermedios</a:t>
            </a:r>
            <a:r>
              <a:rPr lang="en-US" altLang="en-US" sz="1800" dirty="0"/>
              <a:t> de </a:t>
            </a:r>
            <a:r>
              <a:rPr lang="en-US" altLang="en-US" sz="1800" dirty="0" err="1"/>
              <a:t>los</a:t>
            </a:r>
            <a:r>
              <a:rPr lang="en-US" altLang="en-US" sz="1800" dirty="0"/>
              <a:t> </a:t>
            </a:r>
            <a:r>
              <a:rPr lang="en-US" altLang="en-US" sz="1800" dirty="0" err="1"/>
              <a:t>números</a:t>
            </a:r>
            <a:r>
              <a:rPr lang="en-US" altLang="en-US" sz="1800" dirty="0"/>
              <a:t> </a:t>
            </a:r>
            <a:r>
              <a:rPr lang="en-US" altLang="en-US" sz="1800" dirty="0" err="1"/>
              <a:t>enteros</a:t>
            </a:r>
            <a:r>
              <a:rPr lang="en-US" altLang="en-US" sz="1800" dirty="0"/>
              <a:t>, </a:t>
            </a:r>
            <a:r>
              <a:rPr lang="en-US" altLang="en-US" sz="1800" dirty="0" err="1"/>
              <a:t>p.ej</a:t>
            </a:r>
            <a:r>
              <a:rPr lang="en-US" altLang="en-US" sz="1800" dirty="0"/>
              <a:t>. 0,5, 1,1, 1,5.</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err="1"/>
              <a:t>En</a:t>
            </a:r>
            <a:r>
              <a:rPr lang="en-US" altLang="en-US" sz="1800" dirty="0"/>
              <a:t> </a:t>
            </a:r>
            <a:r>
              <a:rPr lang="en-US" altLang="en-US" sz="1800" dirty="0" err="1"/>
              <a:t>virtud</a:t>
            </a:r>
            <a:r>
              <a:rPr lang="en-US" altLang="en-US" sz="1800" dirty="0"/>
              <a:t> de las </a:t>
            </a:r>
            <a:r>
              <a:rPr lang="en-US" altLang="en-US" sz="1800" dirty="0" err="1"/>
              <a:t>modernas</a:t>
            </a:r>
            <a:r>
              <a:rPr lang="en-US" altLang="en-US" sz="1800" dirty="0"/>
              <a:t> </a:t>
            </a:r>
            <a:r>
              <a:rPr lang="en-US" altLang="en-US" sz="1800" dirty="0" err="1"/>
              <a:t>técnicas</a:t>
            </a:r>
            <a:r>
              <a:rPr lang="en-US" altLang="en-US" sz="1800" dirty="0"/>
              <a:t> </a:t>
            </a:r>
            <a:r>
              <a:rPr lang="en-US" altLang="en-US" sz="1800" dirty="0" err="1"/>
              <a:t>electrónicas</a:t>
            </a:r>
            <a:r>
              <a:rPr lang="en-US" altLang="en-US" sz="1800" dirty="0"/>
              <a:t>, </a:t>
            </a:r>
            <a:r>
              <a:rPr lang="en-US" altLang="en-US" sz="1800" dirty="0" err="1"/>
              <a:t>especialmente</a:t>
            </a:r>
            <a:r>
              <a:rPr lang="en-US" altLang="en-US" sz="1800" dirty="0"/>
              <a:t> chips de </a:t>
            </a:r>
            <a:r>
              <a:rPr lang="en-US" altLang="en-US" sz="1800" dirty="0" err="1"/>
              <a:t>microcomputadoras</a:t>
            </a:r>
            <a:r>
              <a:rPr lang="en-US" altLang="en-US" sz="1800" dirty="0"/>
              <a:t>, </a:t>
            </a:r>
            <a:r>
              <a:rPr lang="en-US" altLang="en-US" sz="1800" dirty="0" err="1"/>
              <a:t>es</a:t>
            </a:r>
            <a:r>
              <a:rPr lang="en-US" altLang="en-US" sz="1800" dirty="0"/>
              <a:t> </a:t>
            </a:r>
            <a:r>
              <a:rPr lang="en-US" altLang="en-US" sz="1800" dirty="0" err="1"/>
              <a:t>posible</a:t>
            </a:r>
            <a:r>
              <a:rPr lang="en-US" altLang="en-US" sz="1800" dirty="0"/>
              <a:t> </a:t>
            </a:r>
            <a:r>
              <a:rPr lang="en-US" altLang="en-US" sz="1800" dirty="0" err="1"/>
              <a:t>proporcionar</a:t>
            </a:r>
            <a:r>
              <a:rPr lang="en-US" altLang="en-US" sz="1800" dirty="0"/>
              <a:t> </a:t>
            </a:r>
            <a:r>
              <a:rPr lang="en-US" altLang="en-US" sz="1800" dirty="0" err="1"/>
              <a:t>características</a:t>
            </a:r>
            <a:r>
              <a:rPr lang="en-US" altLang="en-US" sz="1800" dirty="0"/>
              <a:t> </a:t>
            </a:r>
            <a:r>
              <a:rPr lang="en-US" altLang="en-US" sz="1800" dirty="0" err="1"/>
              <a:t>adicionales</a:t>
            </a:r>
            <a:r>
              <a:rPr lang="en-US" altLang="en-US" sz="1800" dirty="0"/>
              <a:t> a </a:t>
            </a:r>
            <a:r>
              <a:rPr lang="en-US" altLang="en-US" sz="1800" dirty="0" err="1"/>
              <a:t>los</a:t>
            </a:r>
            <a:r>
              <a:rPr lang="en-US" altLang="en-US" sz="1800" dirty="0"/>
              <a:t> </a:t>
            </a:r>
            <a:r>
              <a:rPr lang="en-US" altLang="en-US" sz="1800" dirty="0" err="1"/>
              <a:t>relés</a:t>
            </a:r>
            <a:r>
              <a:rPr lang="en-US" altLang="en-US" sz="1800" dirty="0"/>
              <a:t> </a:t>
            </a:r>
            <a:r>
              <a:rPr lang="en-US" altLang="en-US" sz="1800" dirty="0" err="1"/>
              <a:t>inversos</a:t>
            </a:r>
            <a:r>
              <a:rPr lang="en-US" altLang="en-US" sz="1800" dirty="0"/>
              <a:t> </a:t>
            </a:r>
            <a:r>
              <a:rPr lang="en-US" altLang="en-US" sz="1800" dirty="0" err="1"/>
              <a:t>en</a:t>
            </a:r>
            <a:r>
              <a:rPr lang="en-US" altLang="en-US" sz="1800" dirty="0"/>
              <a:t> particular. </a:t>
            </a:r>
            <a:r>
              <a:rPr lang="en-US" altLang="en-US" sz="1800" dirty="0" err="1"/>
              <a:t>En</a:t>
            </a:r>
            <a:r>
              <a:rPr lang="en-US" altLang="en-US" sz="1800" dirty="0"/>
              <a:t> </a:t>
            </a:r>
            <a:r>
              <a:rPr lang="en-US" altLang="en-US" sz="1800" dirty="0" err="1"/>
              <a:t>los</a:t>
            </a:r>
            <a:r>
              <a:rPr lang="en-US" altLang="en-US" sz="1800" dirty="0"/>
              <a:t> altos </a:t>
            </a:r>
            <a:r>
              <a:rPr lang="en-US" altLang="en-US" sz="1800" dirty="0" err="1"/>
              <a:t>múltiplos</a:t>
            </a:r>
            <a:r>
              <a:rPr lang="en-US" altLang="en-US" sz="1800" dirty="0"/>
              <a:t> de </a:t>
            </a:r>
            <a:r>
              <a:rPr lang="en-US" altLang="en-US" sz="1800" dirty="0" err="1"/>
              <a:t>corriente</a:t>
            </a:r>
            <a:r>
              <a:rPr lang="en-US" altLang="en-US" sz="1800" dirty="0"/>
              <a:t>, se </a:t>
            </a:r>
            <a:r>
              <a:rPr lang="en-US" altLang="en-US" sz="1800" dirty="0" err="1"/>
              <a:t>pueden</a:t>
            </a:r>
            <a:r>
              <a:rPr lang="en-US" altLang="en-US" sz="1800" dirty="0"/>
              <a:t> </a:t>
            </a:r>
            <a:r>
              <a:rPr lang="en-US" altLang="en-US" sz="1800" dirty="0" err="1"/>
              <a:t>proporcionar</a:t>
            </a:r>
            <a:r>
              <a:rPr lang="en-US" altLang="en-US" sz="1800" dirty="0"/>
              <a:t> </a:t>
            </a:r>
            <a:r>
              <a:rPr lang="en-US" altLang="en-US" sz="1800" dirty="0" err="1"/>
              <a:t>uno</a:t>
            </a:r>
            <a:r>
              <a:rPr lang="en-US" altLang="en-US" sz="1800" dirty="0"/>
              <a:t> o </a:t>
            </a:r>
            <a:r>
              <a:rPr lang="en-US" altLang="en-US" sz="1800" dirty="0" err="1"/>
              <a:t>más</a:t>
            </a:r>
            <a:r>
              <a:rPr lang="en-US" altLang="en-US" sz="1800" dirty="0"/>
              <a:t> </a:t>
            </a:r>
            <a:r>
              <a:rPr lang="en-US" altLang="en-US" sz="1800" dirty="0" err="1"/>
              <a:t>límites</a:t>
            </a:r>
            <a:r>
              <a:rPr lang="en-US" altLang="en-US" sz="1800" dirty="0"/>
              <a:t> </a:t>
            </a:r>
            <a:r>
              <a:rPr lang="en-US" altLang="en-US" sz="1800" dirty="0" err="1"/>
              <a:t>instantáneos</a:t>
            </a:r>
            <a:r>
              <a:rPr lang="en-US" altLang="en-US" sz="1800" dirty="0"/>
              <a:t>. </a:t>
            </a:r>
            <a:r>
              <a:rPr lang="en-US" altLang="en-US" sz="1800" dirty="0" err="1"/>
              <a:t>Estos</a:t>
            </a:r>
            <a:r>
              <a:rPr lang="en-US" altLang="en-US" sz="1800" dirty="0"/>
              <a:t> </a:t>
            </a:r>
            <a:r>
              <a:rPr lang="en-US" altLang="en-US" sz="1800" dirty="0" err="1"/>
              <a:t>pueden</a:t>
            </a:r>
            <a:r>
              <a:rPr lang="en-US" altLang="en-US" sz="1800" dirty="0"/>
              <a:t> </a:t>
            </a:r>
            <a:r>
              <a:rPr lang="en-US" altLang="en-US" sz="1800" dirty="0" err="1"/>
              <a:t>ser</a:t>
            </a:r>
            <a:r>
              <a:rPr lang="en-US" altLang="en-US" sz="1800" dirty="0"/>
              <a:t> </a:t>
            </a:r>
            <a:r>
              <a:rPr lang="en-US" altLang="en-US" sz="1800" dirty="0" err="1"/>
              <a:t>ajustados</a:t>
            </a:r>
            <a:r>
              <a:rPr lang="en-US" altLang="en-US" sz="1800" dirty="0"/>
              <a:t> </a:t>
            </a:r>
            <a:r>
              <a:rPr lang="en-US" altLang="en-US" sz="1800" dirty="0" err="1"/>
              <a:t>por</a:t>
            </a:r>
            <a:r>
              <a:rPr lang="en-US" altLang="en-US" sz="1800" dirty="0"/>
              <a:t> el </a:t>
            </a:r>
            <a:r>
              <a:rPr lang="en-US" altLang="en-US" sz="1800" dirty="0" err="1"/>
              <a:t>usuario</a:t>
            </a:r>
            <a:r>
              <a:rPr lang="en-US" altLang="en-US" sz="1800" dirty="0"/>
              <a:t> para </a:t>
            </a:r>
            <a:r>
              <a:rPr lang="en-US" altLang="en-US" sz="1800" dirty="0" err="1"/>
              <a:t>crear</a:t>
            </a:r>
            <a:r>
              <a:rPr lang="en-US" altLang="en-US" sz="1800" dirty="0"/>
              <a:t> un </a:t>
            </a:r>
            <a:r>
              <a:rPr lang="en-US" altLang="en-US" sz="1800" dirty="0" err="1"/>
              <a:t>tipo</a:t>
            </a:r>
            <a:r>
              <a:rPr lang="en-US" altLang="en-US" sz="1800" dirty="0"/>
              <a:t> de </a:t>
            </a:r>
            <a:r>
              <a:rPr lang="en-US" altLang="en-US" sz="1800" dirty="0" err="1"/>
              <a:t>escalera</a:t>
            </a:r>
            <a:r>
              <a:rPr lang="en-US" altLang="en-US" sz="1800" dirty="0"/>
              <a:t> o forma </a:t>
            </a:r>
            <a:r>
              <a:rPr lang="en-US" altLang="en-US" sz="1800" dirty="0" err="1"/>
              <a:t>escalonada</a:t>
            </a:r>
            <a:r>
              <a:rPr lang="en-US" altLang="en-US" sz="1800" dirty="0" smtClean="0"/>
              <a:t>. </a:t>
            </a:r>
            <a:endParaRPr lang="en-US" altLang="en-US" sz="1800"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a:t>Tales </a:t>
            </a:r>
            <a:r>
              <a:rPr lang="en-US" altLang="en-US" sz="1800" dirty="0" err="1"/>
              <a:t>adiciones</a:t>
            </a:r>
            <a:r>
              <a:rPr lang="en-US" altLang="en-US" sz="1800" dirty="0"/>
              <a:t> son </a:t>
            </a:r>
            <a:r>
              <a:rPr lang="en-US" altLang="en-US" sz="1800" dirty="0" err="1"/>
              <a:t>muy</a:t>
            </a:r>
            <a:r>
              <a:rPr lang="en-US" altLang="en-US" sz="1800" dirty="0"/>
              <a:t> </a:t>
            </a:r>
            <a:r>
              <a:rPr lang="en-US" altLang="en-US" sz="1800" dirty="0" err="1"/>
              <a:t>útiles</a:t>
            </a:r>
            <a:r>
              <a:rPr lang="en-US" altLang="en-US" sz="1800" dirty="0"/>
              <a:t> </a:t>
            </a:r>
            <a:r>
              <a:rPr lang="en-US" altLang="en-US" sz="1800" dirty="0" err="1"/>
              <a:t>en</a:t>
            </a:r>
            <a:r>
              <a:rPr lang="en-US" altLang="en-US" sz="1800" dirty="0"/>
              <a:t> la </a:t>
            </a:r>
            <a:r>
              <a:rPr lang="en-US" altLang="en-US" sz="1800" dirty="0" err="1"/>
              <a:t>coordinación</a:t>
            </a:r>
            <a:r>
              <a:rPr lang="en-US" altLang="en-US" sz="1800" dirty="0"/>
              <a:t> de </a:t>
            </a:r>
            <a:r>
              <a:rPr lang="en-US" altLang="en-US" sz="1800" dirty="0" err="1"/>
              <a:t>entrantes</a:t>
            </a:r>
            <a:r>
              <a:rPr lang="en-US" altLang="en-US" sz="1800" dirty="0"/>
              <a:t> y </a:t>
            </a:r>
            <a:r>
              <a:rPr lang="en-US" altLang="en-US" sz="1800" dirty="0" err="1"/>
              <a:t>relés</a:t>
            </a:r>
            <a:r>
              <a:rPr lang="en-US" altLang="en-US" sz="1800" dirty="0"/>
              <a:t> de </a:t>
            </a:r>
            <a:r>
              <a:rPr lang="en-US" altLang="en-US" sz="1800" dirty="0" err="1"/>
              <a:t>interconexión</a:t>
            </a:r>
            <a:r>
              <a:rPr lang="en-US" altLang="en-US" sz="1800" dirty="0"/>
              <a:t> </a:t>
            </a:r>
            <a:r>
              <a:rPr lang="en-US" altLang="en-US" sz="1800" dirty="0" err="1"/>
              <a:t>en</a:t>
            </a:r>
            <a:r>
              <a:rPr lang="en-US" altLang="en-US" sz="1800" dirty="0"/>
              <a:t> </a:t>
            </a:r>
            <a:r>
              <a:rPr lang="en-US" altLang="en-US" sz="1800" dirty="0" err="1" smtClean="0"/>
              <a:t>tableros</a:t>
            </a:r>
            <a:r>
              <a:rPr lang="en-US" altLang="en-US" sz="1800" dirty="0" smtClean="0"/>
              <a:t> </a:t>
            </a:r>
            <a:r>
              <a:rPr lang="en-US" altLang="en-US" sz="1800" dirty="0"/>
              <a:t>de </a:t>
            </a:r>
            <a:r>
              <a:rPr lang="en-US" altLang="en-US" sz="1800" dirty="0" err="1"/>
              <a:t>distribución</a:t>
            </a:r>
            <a:r>
              <a:rPr lang="en-US" altLang="en-US" sz="1800" dirty="0"/>
              <a:t>, con </a:t>
            </a:r>
            <a:r>
              <a:rPr lang="en-US" altLang="en-US" sz="1800" dirty="0" err="1"/>
              <a:t>otros</a:t>
            </a:r>
            <a:r>
              <a:rPr lang="en-US" altLang="en-US" sz="1800" dirty="0"/>
              <a:t> </a:t>
            </a:r>
            <a:r>
              <a:rPr lang="en-US" altLang="en-US" sz="1800" dirty="0" err="1"/>
              <a:t>dispositivos</a:t>
            </a:r>
            <a:r>
              <a:rPr lang="en-US" altLang="en-US" sz="1800" dirty="0"/>
              <a:t> </a:t>
            </a:r>
            <a:r>
              <a:rPr lang="en-US" altLang="en-US" sz="1800" dirty="0" err="1"/>
              <a:t>aguas</a:t>
            </a:r>
            <a:r>
              <a:rPr lang="en-US" altLang="en-US" sz="1800" dirty="0"/>
              <a:t> </a:t>
            </a:r>
            <a:r>
              <a:rPr lang="en-US" altLang="en-US" sz="1800" dirty="0" err="1"/>
              <a:t>arriba</a:t>
            </a:r>
            <a:r>
              <a:rPr lang="en-US" altLang="en-US" sz="1800" dirty="0"/>
              <a:t> y </a:t>
            </a:r>
            <a:r>
              <a:rPr lang="en-US" altLang="en-US" sz="1800" dirty="0" err="1"/>
              <a:t>aguas</a:t>
            </a:r>
            <a:r>
              <a:rPr lang="en-US" altLang="en-US" sz="1800" dirty="0"/>
              <a:t> </a:t>
            </a:r>
            <a:r>
              <a:rPr lang="en-US" altLang="en-US" sz="1800" dirty="0" err="1"/>
              <a:t>abajo</a:t>
            </a:r>
            <a:r>
              <a:rPr lang="en-US" altLang="en-US" sz="1800" dirty="0" smtClean="0"/>
              <a:t>. </a:t>
            </a:r>
            <a:endParaRPr lang="en-US" altLang="en-US" sz="1800" dirty="0"/>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err="1"/>
              <a:t>Algunas</a:t>
            </a:r>
            <a:r>
              <a:rPr lang="en-US" altLang="en-US" sz="1800" dirty="0"/>
              <a:t> de </a:t>
            </a:r>
            <a:r>
              <a:rPr lang="en-US" altLang="en-US" sz="1800" dirty="0" err="1"/>
              <a:t>estas</a:t>
            </a:r>
            <a:r>
              <a:rPr lang="en-US" altLang="en-US" sz="1800" dirty="0"/>
              <a:t> </a:t>
            </a:r>
            <a:r>
              <a:rPr lang="en-US" altLang="en-US" sz="1800" dirty="0" err="1"/>
              <a:t>características</a:t>
            </a:r>
            <a:r>
              <a:rPr lang="en-US" altLang="en-US" sz="1800" dirty="0"/>
              <a:t> </a:t>
            </a:r>
            <a:r>
              <a:rPr lang="en-US" altLang="en-US" sz="1800" dirty="0" err="1"/>
              <a:t>varían</a:t>
            </a:r>
            <a:r>
              <a:rPr lang="en-US" altLang="en-US" sz="1800" dirty="0"/>
              <a:t> </a:t>
            </a:r>
            <a:r>
              <a:rPr lang="en-US" altLang="en-US" sz="1800" dirty="0" err="1"/>
              <a:t>ocasionalmente</a:t>
            </a:r>
            <a:r>
              <a:rPr lang="en-US" altLang="en-US" sz="1800" dirty="0"/>
              <a:t> entre </a:t>
            </a:r>
            <a:r>
              <a:rPr lang="en-US" altLang="en-US" sz="1800" dirty="0" err="1"/>
              <a:t>los</a:t>
            </a:r>
            <a:r>
              <a:rPr lang="en-US" altLang="en-US" sz="1800" dirty="0"/>
              <a:t> </a:t>
            </a:r>
            <a:r>
              <a:rPr lang="en-US" altLang="en-US" sz="1800" dirty="0" err="1"/>
              <a:t>fabricantes</a:t>
            </a:r>
            <a:r>
              <a:rPr lang="en-US" altLang="en-US" sz="1800" dirty="0"/>
              <a:t>, </a:t>
            </a:r>
            <a:r>
              <a:rPr lang="en-US" altLang="en-US" sz="1800" dirty="0" err="1"/>
              <a:t>pero</a:t>
            </a:r>
            <a:r>
              <a:rPr lang="en-US" altLang="en-US" sz="1800" dirty="0"/>
              <a:t> </a:t>
            </a:r>
            <a:r>
              <a:rPr lang="en-US" altLang="en-US" sz="1800" dirty="0" err="1"/>
              <a:t>generalmente</a:t>
            </a:r>
            <a:r>
              <a:rPr lang="en-US" altLang="en-US" sz="1800" dirty="0"/>
              <a:t> se </a:t>
            </a:r>
            <a:r>
              <a:rPr lang="en-US" altLang="en-US" sz="1800" dirty="0" err="1"/>
              <a:t>denominan</a:t>
            </a:r>
            <a:r>
              <a:rPr lang="en-US" altLang="en-US" sz="1800" dirty="0"/>
              <a:t>:</a:t>
            </a:r>
          </a:p>
        </p:txBody>
      </p:sp>
    </p:spTree>
    <p:extLst>
      <p:ext uri="{BB962C8B-B14F-4D97-AF65-F5344CB8AC3E}">
        <p14:creationId xmlns:p14="http://schemas.microsoft.com/office/powerpoint/2010/main" val="3145103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Rectángulo 1"/>
          <p:cNvSpPr>
            <a:spLocks noChangeArrowheads="1"/>
          </p:cNvSpPr>
          <p:nvPr/>
        </p:nvSpPr>
        <p:spPr bwMode="auto">
          <a:xfrm>
            <a:off x="287338" y="266700"/>
            <a:ext cx="1157446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55600" algn="just">
              <a:lnSpc>
                <a:spcPct val="100000"/>
              </a:lnSpc>
              <a:spcBef>
                <a:spcPct val="0"/>
              </a:spcBef>
              <a:buFontTx/>
              <a:buNone/>
            </a:pPr>
            <a:r>
              <a:rPr lang="en-US" altLang="en-US" sz="1800" b="1" dirty="0"/>
              <a:t>• </a:t>
            </a:r>
            <a:r>
              <a:rPr lang="en-US" altLang="en-US" sz="1800" b="1" dirty="0" err="1"/>
              <a:t>Ajuste</a:t>
            </a:r>
            <a:r>
              <a:rPr lang="en-US" altLang="en-US" sz="1800" b="1" dirty="0"/>
              <a:t> de </a:t>
            </a:r>
            <a:r>
              <a:rPr lang="en-US" altLang="en-US" sz="1800" b="1" dirty="0" err="1"/>
              <a:t>retardo</a:t>
            </a:r>
            <a:r>
              <a:rPr lang="en-US" altLang="en-US" sz="1800" b="1" dirty="0"/>
              <a:t> largo, ×</a:t>
            </a:r>
            <a:r>
              <a:rPr lang="en-US" altLang="en-US" sz="1800" b="1" dirty="0" smtClean="0"/>
              <a:t>In o </a:t>
            </a:r>
            <a:r>
              <a:rPr lang="en-US" altLang="en-US" sz="1800" b="1" dirty="0" err="1" smtClean="0"/>
              <a:t>ajuste</a:t>
            </a:r>
            <a:r>
              <a:rPr lang="en-US" altLang="en-US" sz="1800" b="1" dirty="0" smtClean="0"/>
              <a:t> de </a:t>
            </a:r>
            <a:r>
              <a:rPr lang="en-US" altLang="en-US" sz="1800" b="1" dirty="0" err="1" smtClean="0"/>
              <a:t>enchufe</a:t>
            </a:r>
            <a:r>
              <a:rPr lang="en-US" altLang="en-US" sz="1800" b="1" dirty="0" smtClean="0"/>
              <a:t> de </a:t>
            </a:r>
            <a:r>
              <a:rPr lang="en-US" altLang="en-US" sz="1800" b="1" dirty="0" err="1" smtClean="0"/>
              <a:t>corriente</a:t>
            </a:r>
            <a:r>
              <a:rPr lang="en-US" altLang="en-US" sz="1800" b="1" dirty="0" smtClean="0"/>
              <a:t> </a:t>
            </a:r>
            <a:r>
              <a:rPr lang="en-US" altLang="en-US" sz="1800" b="1" dirty="0" err="1" smtClean="0"/>
              <a:t>símbolo</a:t>
            </a:r>
            <a:r>
              <a:rPr lang="en-US" altLang="en-US" sz="1800" b="1" dirty="0" smtClean="0"/>
              <a:t> </a:t>
            </a:r>
            <a:r>
              <a:rPr lang="en-US" altLang="en-US" sz="1800" b="1" dirty="0"/>
              <a:t>I&gt;(o I1 )</a:t>
            </a:r>
          </a:p>
          <a:p>
            <a:pPr marL="355600" algn="just">
              <a:lnSpc>
                <a:spcPct val="100000"/>
              </a:lnSpc>
              <a:spcBef>
                <a:spcPct val="0"/>
              </a:spcBef>
              <a:buFontTx/>
              <a:buNone/>
            </a:pPr>
            <a:r>
              <a:rPr lang="en-US" altLang="en-US" sz="1800" b="1" dirty="0"/>
              <a:t>• </a:t>
            </a:r>
            <a:r>
              <a:rPr lang="en-US" altLang="en-US" sz="1800" b="1" dirty="0" err="1"/>
              <a:t>Tiempo</a:t>
            </a:r>
            <a:r>
              <a:rPr lang="en-US" altLang="en-US" sz="1800" b="1" dirty="0"/>
              <a:t> de </a:t>
            </a:r>
            <a:r>
              <a:rPr lang="en-US" altLang="en-US" sz="1800" b="1" dirty="0" err="1"/>
              <a:t>retardo</a:t>
            </a:r>
            <a:r>
              <a:rPr lang="en-US" altLang="en-US" sz="1800" b="1" dirty="0"/>
              <a:t> largo, </a:t>
            </a:r>
            <a:r>
              <a:rPr lang="en-US" altLang="en-US" sz="1800" b="1" dirty="0" smtClean="0"/>
              <a:t>s o </a:t>
            </a:r>
            <a:r>
              <a:rPr lang="en-US" altLang="en-US" sz="1800" b="1" dirty="0" err="1" smtClean="0"/>
              <a:t>ajuste</a:t>
            </a:r>
            <a:r>
              <a:rPr lang="en-US" altLang="en-US" sz="1800" b="1" dirty="0" smtClean="0"/>
              <a:t> del </a:t>
            </a:r>
            <a:r>
              <a:rPr lang="en-US" altLang="en-US" sz="1800" b="1" dirty="0" err="1" smtClean="0"/>
              <a:t>multiplicador</a:t>
            </a:r>
            <a:r>
              <a:rPr lang="en-US" altLang="en-US" sz="1800" b="1" dirty="0" smtClean="0"/>
              <a:t> de </a:t>
            </a:r>
            <a:r>
              <a:rPr lang="en-US" altLang="en-US" sz="1800" b="1" dirty="0" err="1" smtClean="0"/>
              <a:t>tiempo</a:t>
            </a:r>
            <a:r>
              <a:rPr lang="en-US" altLang="en-US" sz="1800" b="1" dirty="0" smtClean="0"/>
              <a:t> • </a:t>
            </a:r>
            <a:r>
              <a:rPr lang="en-US" altLang="en-US" sz="1800" b="1" dirty="0" err="1"/>
              <a:t>Ajuste</a:t>
            </a:r>
            <a:r>
              <a:rPr lang="en-US" altLang="en-US" sz="1800" b="1" dirty="0"/>
              <a:t> de </a:t>
            </a:r>
            <a:r>
              <a:rPr lang="en-US" altLang="en-US" sz="1800" b="1" dirty="0" err="1"/>
              <a:t>retardo</a:t>
            </a:r>
            <a:r>
              <a:rPr lang="en-US" altLang="en-US" sz="1800" b="1" dirty="0"/>
              <a:t> </a:t>
            </a:r>
            <a:r>
              <a:rPr lang="en-US" altLang="en-US" sz="1800" b="1" dirty="0" err="1"/>
              <a:t>corto</a:t>
            </a:r>
            <a:r>
              <a:rPr lang="en-US" altLang="en-US" sz="1800" b="1" dirty="0"/>
              <a:t>, ×In</a:t>
            </a:r>
          </a:p>
          <a:p>
            <a:pPr marL="355600" algn="just">
              <a:lnSpc>
                <a:spcPct val="100000"/>
              </a:lnSpc>
              <a:spcBef>
                <a:spcPct val="0"/>
              </a:spcBef>
              <a:buFontTx/>
              <a:buNone/>
            </a:pPr>
            <a:r>
              <a:rPr lang="en-US" altLang="en-US" sz="1800" b="1" dirty="0" err="1"/>
              <a:t>símbolo</a:t>
            </a:r>
            <a:r>
              <a:rPr lang="en-US" altLang="en-US" sz="1800" b="1" dirty="0"/>
              <a:t> I (o I2 )</a:t>
            </a:r>
          </a:p>
          <a:p>
            <a:pPr marL="355600" algn="just">
              <a:lnSpc>
                <a:spcPct val="100000"/>
              </a:lnSpc>
              <a:spcBef>
                <a:spcPct val="0"/>
              </a:spcBef>
              <a:buFontTx/>
              <a:buNone/>
            </a:pPr>
            <a:r>
              <a:rPr lang="en-US" altLang="en-US" sz="1800" b="1" dirty="0"/>
              <a:t>• </a:t>
            </a:r>
            <a:r>
              <a:rPr lang="en-US" altLang="en-US" sz="1800" b="1" dirty="0" err="1"/>
              <a:t>Tiempo</a:t>
            </a:r>
            <a:r>
              <a:rPr lang="en-US" altLang="en-US" sz="1800" b="1" dirty="0"/>
              <a:t> de </a:t>
            </a:r>
            <a:r>
              <a:rPr lang="en-US" altLang="en-US" sz="1800" b="1" dirty="0" err="1"/>
              <a:t>retardo</a:t>
            </a:r>
            <a:r>
              <a:rPr lang="en-US" altLang="en-US" sz="1800" b="1" dirty="0"/>
              <a:t> </a:t>
            </a:r>
            <a:r>
              <a:rPr lang="en-US" altLang="en-US" sz="1800" b="1" dirty="0" err="1"/>
              <a:t>corto</a:t>
            </a:r>
            <a:r>
              <a:rPr lang="en-US" altLang="en-US" sz="1800" b="1" dirty="0"/>
              <a:t>, </a:t>
            </a:r>
            <a:r>
              <a:rPr lang="en-US" altLang="en-US" sz="1800" b="1" dirty="0" smtClean="0"/>
              <a:t>s </a:t>
            </a:r>
            <a:r>
              <a:rPr lang="en-US" altLang="en-US" sz="1800" b="1" dirty="0" err="1" smtClean="0"/>
              <a:t>símbolo</a:t>
            </a:r>
            <a:r>
              <a:rPr lang="en-US" altLang="en-US" sz="1800" b="1" dirty="0" smtClean="0"/>
              <a:t> </a:t>
            </a:r>
            <a:r>
              <a:rPr lang="en-US" altLang="en-US" sz="1800" b="1" dirty="0"/>
              <a:t>T(I)</a:t>
            </a:r>
          </a:p>
          <a:p>
            <a:pPr marL="355600" algn="just">
              <a:lnSpc>
                <a:spcPct val="100000"/>
              </a:lnSpc>
              <a:spcBef>
                <a:spcPct val="0"/>
              </a:spcBef>
              <a:buFontTx/>
              <a:buNone/>
            </a:pPr>
            <a:r>
              <a:rPr lang="en-US" altLang="en-US" sz="1800" b="1" dirty="0"/>
              <a:t>• </a:t>
            </a:r>
            <a:r>
              <a:rPr lang="en-US" altLang="en-US" sz="1800" b="1" dirty="0" err="1"/>
              <a:t>Ajuste</a:t>
            </a:r>
            <a:r>
              <a:rPr lang="en-US" altLang="en-US" sz="1800" b="1" dirty="0"/>
              <a:t> </a:t>
            </a:r>
            <a:r>
              <a:rPr lang="en-US" altLang="en-US" sz="1800" b="1" dirty="0" err="1"/>
              <a:t>instantáneo</a:t>
            </a:r>
            <a:r>
              <a:rPr lang="en-US" altLang="en-US" sz="1800" b="1" dirty="0"/>
              <a:t> o de </a:t>
            </a:r>
            <a:r>
              <a:rPr lang="en-US" altLang="en-US" sz="1800" b="1" dirty="0" err="1"/>
              <a:t>ajuste</a:t>
            </a:r>
            <a:r>
              <a:rPr lang="en-US" altLang="en-US" sz="1800" b="1" dirty="0"/>
              <a:t> alto, ×</a:t>
            </a:r>
            <a:r>
              <a:rPr lang="en-US" altLang="en-US" sz="1800" b="1" dirty="0" smtClean="0"/>
              <a:t>In </a:t>
            </a:r>
            <a:r>
              <a:rPr lang="en-US" altLang="en-US" sz="1800" b="1" dirty="0" err="1" smtClean="0"/>
              <a:t>símbolo</a:t>
            </a:r>
            <a:r>
              <a:rPr lang="en-US" altLang="en-US" sz="1800" b="1" dirty="0" smtClean="0"/>
              <a:t> </a:t>
            </a:r>
            <a:r>
              <a:rPr lang="en-US" altLang="en-US" sz="1800" b="1" dirty="0"/>
              <a:t>I o I ≫ o (I3 )</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dirty="0" err="1"/>
              <a:t>Donde</a:t>
            </a:r>
            <a:r>
              <a:rPr lang="en-US" altLang="en-US" sz="1800" dirty="0"/>
              <a:t> In </a:t>
            </a:r>
            <a:r>
              <a:rPr lang="en-US" altLang="en-US" sz="1800" dirty="0" err="1"/>
              <a:t>es</a:t>
            </a:r>
            <a:r>
              <a:rPr lang="en-US" altLang="en-US" sz="1800" dirty="0"/>
              <a:t> la </a:t>
            </a:r>
            <a:r>
              <a:rPr lang="en-US" altLang="en-US" sz="1800" dirty="0" err="1"/>
              <a:t>corriente</a:t>
            </a:r>
            <a:r>
              <a:rPr lang="en-US" altLang="en-US" sz="1800" dirty="0"/>
              <a:t> nominal del </a:t>
            </a:r>
            <a:r>
              <a:rPr lang="en-US" altLang="en-US" sz="1800" dirty="0" err="1"/>
              <a:t>relé</a:t>
            </a:r>
            <a:r>
              <a:rPr lang="en-US" altLang="en-US" sz="1800" dirty="0"/>
              <a:t>, </a:t>
            </a:r>
            <a:r>
              <a:rPr lang="en-US" altLang="en-US" sz="1800" dirty="0" err="1"/>
              <a:t>p.ej</a:t>
            </a:r>
            <a:r>
              <a:rPr lang="en-US" altLang="en-US" sz="1800" dirty="0"/>
              <a:t>. 1,0 </a:t>
            </a:r>
            <a:r>
              <a:rPr lang="en-US" altLang="en-US" sz="1800" dirty="0" err="1"/>
              <a:t>por</a:t>
            </a:r>
            <a:r>
              <a:rPr lang="en-US" altLang="en-US" sz="1800" dirty="0"/>
              <a:t> </a:t>
            </a:r>
            <a:r>
              <a:rPr lang="en-US" altLang="en-US" sz="1800" dirty="0" err="1"/>
              <a:t>unidad</a:t>
            </a:r>
            <a:r>
              <a:rPr lang="en-US" altLang="en-US" sz="1800" dirty="0"/>
              <a:t>, 1 A, 5 A. </a:t>
            </a:r>
            <a:r>
              <a:rPr lang="en-US" altLang="en-US" sz="1800" dirty="0" err="1"/>
              <a:t>También</a:t>
            </a:r>
            <a:r>
              <a:rPr lang="en-US" altLang="en-US" sz="1800" dirty="0"/>
              <a:t> se </a:t>
            </a:r>
            <a:r>
              <a:rPr lang="en-US" altLang="en-US" sz="1800" dirty="0" err="1"/>
              <a:t>usa</a:t>
            </a:r>
            <a:r>
              <a:rPr lang="en-US" altLang="en-US" sz="1800" dirty="0"/>
              <a:t> el </a:t>
            </a:r>
            <a:r>
              <a:rPr lang="en-US" altLang="en-US" sz="1800" dirty="0" err="1"/>
              <a:t>símbolo</a:t>
            </a:r>
            <a:r>
              <a:rPr lang="en-US" altLang="en-US" sz="1800" dirty="0"/>
              <a:t> Io.</a:t>
            </a:r>
          </a:p>
          <a:p>
            <a:pPr algn="just">
              <a:lnSpc>
                <a:spcPct val="100000"/>
              </a:lnSpc>
              <a:spcBef>
                <a:spcPct val="0"/>
              </a:spcBef>
              <a:buFontTx/>
              <a:buNone/>
            </a:pPr>
            <a:endParaRPr lang="en-US" altLang="en-US" sz="1800" dirty="0"/>
          </a:p>
          <a:p>
            <a:pPr algn="just">
              <a:lnSpc>
                <a:spcPct val="100000"/>
              </a:lnSpc>
              <a:spcBef>
                <a:spcPct val="0"/>
              </a:spcBef>
              <a:buFontTx/>
              <a:buNone/>
            </a:pPr>
            <a:r>
              <a:rPr lang="en-US" altLang="en-US" sz="1800" b="1" dirty="0"/>
              <a:t>Nota</a:t>
            </a:r>
            <a:r>
              <a:rPr lang="en-US" altLang="en-US" sz="1800" dirty="0"/>
              <a:t>: El </a:t>
            </a:r>
            <a:r>
              <a:rPr lang="en-US" altLang="en-US" sz="1800" dirty="0" err="1"/>
              <a:t>uso</a:t>
            </a:r>
            <a:r>
              <a:rPr lang="en-US" altLang="en-US" sz="1800" dirty="0"/>
              <a:t> de Io, I1 e I2 no </a:t>
            </a:r>
            <a:r>
              <a:rPr lang="en-US" altLang="en-US" sz="1800" dirty="0" err="1"/>
              <a:t>debe</a:t>
            </a:r>
            <a:r>
              <a:rPr lang="en-US" altLang="en-US" sz="1800" dirty="0"/>
              <a:t> </a:t>
            </a:r>
            <a:r>
              <a:rPr lang="en-US" altLang="en-US" sz="1800" dirty="0" err="1"/>
              <a:t>confundirse</a:t>
            </a:r>
            <a:r>
              <a:rPr lang="en-US" altLang="en-US" sz="1800" dirty="0"/>
              <a:t> con </a:t>
            </a:r>
            <a:r>
              <a:rPr lang="en-US" altLang="en-US" sz="1800" dirty="0" err="1"/>
              <a:t>sus</a:t>
            </a:r>
            <a:r>
              <a:rPr lang="en-US" altLang="en-US" sz="1800" dirty="0"/>
              <a:t> </a:t>
            </a:r>
            <a:r>
              <a:rPr lang="en-US" altLang="en-US" sz="1800" dirty="0" err="1"/>
              <a:t>equivalentes</a:t>
            </a:r>
            <a:r>
              <a:rPr lang="en-US" altLang="en-US" sz="1800" dirty="0"/>
              <a:t> de las </a:t>
            </a:r>
            <a:r>
              <a:rPr lang="en-US" altLang="en-US" sz="1800" dirty="0" err="1"/>
              <a:t>componentes</a:t>
            </a:r>
            <a:r>
              <a:rPr lang="en-US" altLang="en-US" sz="1800" dirty="0"/>
              <a:t> </a:t>
            </a:r>
            <a:r>
              <a:rPr lang="en-US" altLang="en-US" sz="1800" dirty="0" err="1"/>
              <a:t>simétricas</a:t>
            </a:r>
            <a:r>
              <a:rPr lang="en-US" altLang="en-US" sz="1800" dirty="0"/>
              <a:t>.</a:t>
            </a:r>
          </a:p>
          <a:p>
            <a:pPr algn="just">
              <a:lnSpc>
                <a:spcPct val="100000"/>
              </a:lnSpc>
              <a:spcBef>
                <a:spcPct val="0"/>
              </a:spcBef>
              <a:buFontTx/>
              <a:buNone/>
            </a:pPr>
            <a:r>
              <a:rPr lang="en-US" altLang="en-US" sz="1800" dirty="0" err="1"/>
              <a:t>Algunos</a:t>
            </a:r>
            <a:r>
              <a:rPr lang="en-US" altLang="en-US" sz="1800" dirty="0"/>
              <a:t> </a:t>
            </a:r>
            <a:r>
              <a:rPr lang="en-US" altLang="en-US" sz="1800" dirty="0" err="1"/>
              <a:t>relés</a:t>
            </a:r>
            <a:r>
              <a:rPr lang="en-US" altLang="en-US" sz="1800" dirty="0"/>
              <a:t>, </a:t>
            </a:r>
            <a:r>
              <a:rPr lang="en-US" altLang="en-US" sz="1800" dirty="0" err="1"/>
              <a:t>por</a:t>
            </a:r>
            <a:r>
              <a:rPr lang="en-US" altLang="en-US" sz="1800" dirty="0"/>
              <a:t> </a:t>
            </a:r>
            <a:r>
              <a:rPr lang="en-US" altLang="en-US" sz="1800" dirty="0" err="1"/>
              <a:t>ejemplo</a:t>
            </a:r>
            <a:r>
              <a:rPr lang="en-US" altLang="en-US" sz="1800" dirty="0"/>
              <a:t>, </a:t>
            </a:r>
            <a:r>
              <a:rPr lang="en-US" altLang="en-US" sz="1800" dirty="0" err="1"/>
              <a:t>los</a:t>
            </a:r>
            <a:r>
              <a:rPr lang="en-US" altLang="en-US" sz="1800" dirty="0"/>
              <a:t> que se </a:t>
            </a:r>
            <a:r>
              <a:rPr lang="en-US" altLang="en-US" sz="1800" dirty="0" err="1"/>
              <a:t>usan</a:t>
            </a:r>
            <a:r>
              <a:rPr lang="en-US" altLang="en-US" sz="1800" dirty="0"/>
              <a:t> con </a:t>
            </a:r>
            <a:r>
              <a:rPr lang="en-US" altLang="en-US" sz="1800" dirty="0" err="1"/>
              <a:t>interruptores</a:t>
            </a:r>
            <a:r>
              <a:rPr lang="en-US" altLang="en-US" sz="1800" dirty="0"/>
              <a:t> de </a:t>
            </a:r>
            <a:r>
              <a:rPr lang="en-US" altLang="en-US" sz="1800" dirty="0" err="1"/>
              <a:t>aire</a:t>
            </a:r>
            <a:r>
              <a:rPr lang="en-US" altLang="en-US" sz="1800" dirty="0"/>
              <a:t> de </a:t>
            </a:r>
            <a:r>
              <a:rPr lang="en-US" altLang="en-US" sz="1800" dirty="0" err="1"/>
              <a:t>baja</a:t>
            </a:r>
            <a:r>
              <a:rPr lang="en-US" altLang="en-US" sz="1800" dirty="0"/>
              <a:t> </a:t>
            </a:r>
            <a:r>
              <a:rPr lang="en-US" altLang="en-US" sz="1800" dirty="0" err="1"/>
              <a:t>tensión</a:t>
            </a:r>
            <a:r>
              <a:rPr lang="en-US" altLang="en-US" sz="1800" dirty="0"/>
              <a:t> y </a:t>
            </a:r>
            <a:r>
              <a:rPr lang="en-US" altLang="en-US" sz="1800" dirty="0" err="1"/>
              <a:t>alta</a:t>
            </a:r>
            <a:r>
              <a:rPr lang="en-US" altLang="en-US" sz="1800" dirty="0"/>
              <a:t> </a:t>
            </a:r>
            <a:r>
              <a:rPr lang="en-US" altLang="en-US" sz="1800" dirty="0" err="1"/>
              <a:t>corriente</a:t>
            </a:r>
            <a:r>
              <a:rPr lang="en-US" altLang="en-US" sz="1800" dirty="0"/>
              <a:t>, e </a:t>
            </a:r>
            <a:r>
              <a:rPr lang="en-US" altLang="en-US" sz="1800" dirty="0" err="1"/>
              <a:t>interruptores</a:t>
            </a:r>
            <a:r>
              <a:rPr lang="en-US" altLang="en-US" sz="1800" dirty="0"/>
              <a:t> </a:t>
            </a:r>
            <a:r>
              <a:rPr lang="en-US" altLang="en-US" sz="1800" dirty="0" err="1"/>
              <a:t>automáticos</a:t>
            </a:r>
            <a:r>
              <a:rPr lang="en-US" altLang="en-US" sz="1800" dirty="0"/>
              <a:t> de </a:t>
            </a:r>
            <a:r>
              <a:rPr lang="en-US" altLang="en-US" sz="1800" dirty="0" err="1"/>
              <a:t>caja</a:t>
            </a:r>
            <a:r>
              <a:rPr lang="en-US" altLang="en-US" sz="1800" dirty="0"/>
              <a:t> </a:t>
            </a:r>
            <a:r>
              <a:rPr lang="en-US" altLang="en-US" sz="1800" dirty="0" err="1"/>
              <a:t>moldeada</a:t>
            </a:r>
            <a:r>
              <a:rPr lang="en-US" altLang="en-US" sz="1800" dirty="0"/>
              <a:t>, </a:t>
            </a:r>
            <a:r>
              <a:rPr lang="en-US" altLang="en-US" sz="1800" dirty="0" err="1"/>
              <a:t>tienen</a:t>
            </a:r>
            <a:r>
              <a:rPr lang="en-US" altLang="en-US" sz="1800" dirty="0"/>
              <a:t> </a:t>
            </a:r>
            <a:r>
              <a:rPr lang="en-US" altLang="en-US" sz="1800" dirty="0" err="1"/>
              <a:t>muchos</a:t>
            </a:r>
            <a:r>
              <a:rPr lang="en-US" altLang="en-US" sz="1800" dirty="0"/>
              <a:t> </a:t>
            </a:r>
            <a:r>
              <a:rPr lang="en-US" altLang="en-US" sz="1800" dirty="0" err="1"/>
              <a:t>ajustes</a:t>
            </a:r>
            <a:r>
              <a:rPr lang="en-US" altLang="en-US" sz="1800" dirty="0"/>
              <a:t> </a:t>
            </a:r>
            <a:r>
              <a:rPr lang="en-US" altLang="en-US" sz="1800" dirty="0" err="1"/>
              <a:t>en</a:t>
            </a:r>
            <a:r>
              <a:rPr lang="en-US" altLang="en-US" sz="1800" dirty="0"/>
              <a:t> </a:t>
            </a:r>
            <a:r>
              <a:rPr lang="en-US" altLang="en-US" sz="1800" dirty="0" err="1"/>
              <a:t>sus</a:t>
            </a:r>
            <a:r>
              <a:rPr lang="en-US" altLang="en-US" sz="1800" dirty="0"/>
              <a:t> </a:t>
            </a:r>
            <a:r>
              <a:rPr lang="en-US" altLang="en-US" sz="1800" dirty="0" err="1"/>
              <a:t>parámetros</a:t>
            </a:r>
            <a:r>
              <a:rPr lang="en-US" altLang="en-US" sz="1800" dirty="0"/>
              <a:t>. </a:t>
            </a:r>
          </a:p>
          <a:p>
            <a:pPr algn="just">
              <a:lnSpc>
                <a:spcPct val="100000"/>
              </a:lnSpc>
              <a:spcBef>
                <a:spcPct val="0"/>
              </a:spcBef>
              <a:buFontTx/>
              <a:buNone/>
            </a:pPr>
            <a:r>
              <a:rPr lang="en-US" altLang="en-US" sz="1800" dirty="0"/>
              <a:t> </a:t>
            </a:r>
          </a:p>
        </p:txBody>
      </p:sp>
    </p:spTree>
    <p:extLst>
      <p:ext uri="{BB962C8B-B14F-4D97-AF65-F5344CB8AC3E}">
        <p14:creationId xmlns:p14="http://schemas.microsoft.com/office/powerpoint/2010/main" val="32237092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ángulo 1"/>
          <p:cNvSpPr>
            <a:spLocks noChangeArrowheads="1"/>
          </p:cNvSpPr>
          <p:nvPr/>
        </p:nvSpPr>
        <p:spPr bwMode="auto">
          <a:xfrm>
            <a:off x="250825" y="123825"/>
            <a:ext cx="3927475"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dirty="0"/>
              <a:t>Los </a:t>
            </a:r>
            <a:r>
              <a:rPr lang="en-US" altLang="en-US" sz="1800" dirty="0" err="1"/>
              <a:t>fabricantes</a:t>
            </a:r>
            <a:r>
              <a:rPr lang="en-US" altLang="en-US" sz="1800" dirty="0"/>
              <a:t> a menudo publican </a:t>
            </a:r>
            <a:r>
              <a:rPr lang="en-US" altLang="en-US" sz="1800" dirty="0" err="1"/>
              <a:t>sus</a:t>
            </a:r>
            <a:r>
              <a:rPr lang="en-US" altLang="en-US" sz="1800" dirty="0"/>
              <a:t> </a:t>
            </a:r>
            <a:r>
              <a:rPr lang="en-US" altLang="en-US" sz="1800" dirty="0" err="1"/>
              <a:t>curvas</a:t>
            </a:r>
            <a:r>
              <a:rPr lang="en-US" altLang="en-US" sz="1800" dirty="0"/>
              <a:t> </a:t>
            </a:r>
            <a:r>
              <a:rPr lang="en-US" altLang="en-US" sz="1800" dirty="0" err="1"/>
              <a:t>mostrando</a:t>
            </a:r>
            <a:r>
              <a:rPr lang="en-US" altLang="en-US" sz="1800" dirty="0"/>
              <a:t> las </a:t>
            </a:r>
            <a:r>
              <a:rPr lang="en-US" altLang="en-US" sz="1800" dirty="0" err="1"/>
              <a:t>tolerancias</a:t>
            </a:r>
            <a:r>
              <a:rPr lang="en-US" altLang="en-US" sz="1800" dirty="0"/>
              <a:t> </a:t>
            </a:r>
            <a:r>
              <a:rPr lang="en-US" altLang="en-US" sz="1800" dirty="0" err="1"/>
              <a:t>en</a:t>
            </a:r>
            <a:r>
              <a:rPr lang="en-US" altLang="en-US" sz="1800" dirty="0"/>
              <a:t> el </a:t>
            </a:r>
            <a:r>
              <a:rPr lang="en-US" altLang="en-US" sz="1800" dirty="0" err="1"/>
              <a:t>desempeño</a:t>
            </a:r>
            <a:r>
              <a:rPr lang="en-US" altLang="en-US" sz="1800" dirty="0"/>
              <a:t> de </a:t>
            </a:r>
            <a:r>
              <a:rPr lang="en-US" altLang="en-US" sz="1800" dirty="0" err="1"/>
              <a:t>sus</a:t>
            </a:r>
            <a:r>
              <a:rPr lang="en-US" altLang="en-US" sz="1800" dirty="0"/>
              <a:t> </a:t>
            </a:r>
            <a:r>
              <a:rPr lang="en-US" altLang="en-US" sz="1800" dirty="0" err="1"/>
              <a:t>relés</a:t>
            </a:r>
            <a:r>
              <a:rPr lang="en-US" altLang="en-US" sz="1800" dirty="0"/>
              <a:t>. </a:t>
            </a:r>
            <a:r>
              <a:rPr lang="en-US" altLang="en-US" sz="1800" dirty="0" err="1"/>
              <a:t>Estas</a:t>
            </a:r>
            <a:r>
              <a:rPr lang="en-US" altLang="en-US" sz="1800" dirty="0"/>
              <a:t> </a:t>
            </a:r>
            <a:r>
              <a:rPr lang="en-US" altLang="en-US" sz="1800" dirty="0" err="1"/>
              <a:t>tolerancias</a:t>
            </a:r>
            <a:r>
              <a:rPr lang="en-US" altLang="en-US" sz="1800" dirty="0"/>
              <a:t> se </a:t>
            </a:r>
            <a:r>
              <a:rPr lang="en-US" altLang="en-US" sz="1800" dirty="0" err="1"/>
              <a:t>muestran</a:t>
            </a:r>
            <a:r>
              <a:rPr lang="en-US" altLang="en-US" sz="1800" dirty="0"/>
              <a:t> </a:t>
            </a:r>
            <a:r>
              <a:rPr lang="en-US" altLang="en-US" sz="1800" dirty="0" err="1"/>
              <a:t>como</a:t>
            </a:r>
            <a:r>
              <a:rPr lang="en-US" altLang="en-US" sz="1800" dirty="0"/>
              <a:t> </a:t>
            </a:r>
            <a:r>
              <a:rPr lang="en-US" altLang="en-US" sz="1800" dirty="0" err="1"/>
              <a:t>una</a:t>
            </a:r>
            <a:r>
              <a:rPr lang="en-US" altLang="en-US" sz="1800" dirty="0"/>
              <a:t> </a:t>
            </a:r>
            <a:r>
              <a:rPr lang="en-US" altLang="en-US" sz="1800" dirty="0" err="1"/>
              <a:t>banda</a:t>
            </a:r>
            <a:r>
              <a:rPr lang="en-US" altLang="en-US" sz="1800" dirty="0"/>
              <a:t> o </a:t>
            </a:r>
            <a:r>
              <a:rPr lang="en-US" altLang="en-US" sz="1800" dirty="0" err="1"/>
              <a:t>rango</a:t>
            </a:r>
            <a:r>
              <a:rPr lang="en-US" altLang="en-US" sz="1800" dirty="0"/>
              <a:t> </a:t>
            </a:r>
            <a:r>
              <a:rPr lang="en-US" altLang="en-US" sz="1800" dirty="0" err="1"/>
              <a:t>alrededor</a:t>
            </a:r>
            <a:r>
              <a:rPr lang="en-US" altLang="en-US" sz="1800" dirty="0"/>
              <a:t> de </a:t>
            </a:r>
            <a:r>
              <a:rPr lang="en-US" altLang="en-US" sz="1800" dirty="0" err="1"/>
              <a:t>una</a:t>
            </a:r>
            <a:r>
              <a:rPr lang="en-US" altLang="en-US" sz="1800" dirty="0"/>
              <a:t> </a:t>
            </a:r>
            <a:r>
              <a:rPr lang="en-US" altLang="en-US" sz="1800" dirty="0" err="1"/>
              <a:t>curva</a:t>
            </a:r>
            <a:r>
              <a:rPr lang="en-US" altLang="en-US" sz="1800" dirty="0"/>
              <a:t> nominal. De </a:t>
            </a:r>
            <a:r>
              <a:rPr lang="en-US" altLang="en-US" sz="1800" dirty="0" err="1"/>
              <a:t>una</a:t>
            </a:r>
            <a:r>
              <a:rPr lang="en-US" altLang="en-US" sz="1800" dirty="0"/>
              <a:t> </a:t>
            </a:r>
            <a:r>
              <a:rPr lang="en-US" altLang="en-US" sz="1800" dirty="0" err="1"/>
              <a:t>encuesta</a:t>
            </a:r>
            <a:r>
              <a:rPr lang="en-US" altLang="en-US" sz="1800" dirty="0"/>
              <a:t> </a:t>
            </a:r>
            <a:r>
              <a:rPr lang="en-US" altLang="en-US" sz="1800" dirty="0" err="1"/>
              <a:t>reciente</a:t>
            </a:r>
            <a:r>
              <a:rPr lang="en-US" altLang="en-US" sz="1800" dirty="0"/>
              <a:t> de </a:t>
            </a:r>
            <a:r>
              <a:rPr lang="en-US" altLang="en-US" sz="1800" dirty="0" err="1"/>
              <a:t>relés</a:t>
            </a:r>
            <a:r>
              <a:rPr lang="en-US" altLang="en-US" sz="1800" dirty="0"/>
              <a:t> e </a:t>
            </a:r>
            <a:r>
              <a:rPr lang="en-US" altLang="en-US" sz="1800" dirty="0" err="1"/>
              <a:t>interruptores</a:t>
            </a:r>
            <a:r>
              <a:rPr lang="en-US" altLang="en-US" sz="1800" dirty="0"/>
              <a:t> se </a:t>
            </a:r>
            <a:r>
              <a:rPr lang="en-US" altLang="en-US" sz="1800" dirty="0" err="1"/>
              <a:t>encontró</a:t>
            </a:r>
            <a:r>
              <a:rPr lang="en-US" altLang="en-US" sz="1800" dirty="0"/>
              <a:t> que las </a:t>
            </a:r>
            <a:r>
              <a:rPr lang="en-US" altLang="en-US" sz="1800" dirty="0" err="1"/>
              <a:t>tolerancias</a:t>
            </a:r>
            <a:r>
              <a:rPr lang="en-US" altLang="en-US" sz="1800" dirty="0"/>
              <a:t> y </a:t>
            </a:r>
            <a:r>
              <a:rPr lang="en-US" altLang="en-US" sz="1800" dirty="0" err="1"/>
              <a:t>los</a:t>
            </a:r>
            <a:r>
              <a:rPr lang="en-US" altLang="en-US" sz="1800" dirty="0"/>
              <a:t> </a:t>
            </a:r>
            <a:r>
              <a:rPr lang="en-US" altLang="en-US" sz="1800" dirty="0" err="1"/>
              <a:t>ajustes</a:t>
            </a:r>
            <a:r>
              <a:rPr lang="en-US" altLang="en-US" sz="1800" dirty="0"/>
              <a:t> se </a:t>
            </a:r>
            <a:r>
              <a:rPr lang="en-US" altLang="en-US" sz="1800" dirty="0" err="1"/>
              <a:t>pueden</a:t>
            </a:r>
            <a:r>
              <a:rPr lang="en-US" altLang="en-US" sz="1800" dirty="0"/>
              <a:t> </a:t>
            </a:r>
            <a:r>
              <a:rPr lang="en-US" altLang="en-US" sz="1800" dirty="0" err="1"/>
              <a:t>ilustrar</a:t>
            </a:r>
            <a:r>
              <a:rPr lang="en-US" altLang="en-US" sz="1800" dirty="0"/>
              <a:t> </a:t>
            </a:r>
            <a:r>
              <a:rPr lang="en-US" altLang="en-US" sz="1800" dirty="0" err="1"/>
              <a:t>como</a:t>
            </a:r>
            <a:r>
              <a:rPr lang="en-US" altLang="en-US" sz="1800" dirty="0"/>
              <a:t> se </a:t>
            </a:r>
            <a:r>
              <a:rPr lang="en-US" altLang="en-US" sz="1800" dirty="0" err="1"/>
              <a:t>muestra</a:t>
            </a:r>
            <a:r>
              <a:rPr lang="en-US" altLang="en-US" sz="1800" dirty="0"/>
              <a:t> </a:t>
            </a:r>
            <a:r>
              <a:rPr lang="en-US" altLang="en-US" sz="1800" dirty="0" err="1"/>
              <a:t>en</a:t>
            </a:r>
            <a:r>
              <a:rPr lang="en-US" altLang="en-US" sz="1800" dirty="0"/>
              <a:t> la </a:t>
            </a:r>
            <a:r>
              <a:rPr lang="en-US" altLang="en-US" sz="1800" dirty="0" err="1"/>
              <a:t>Figura</a:t>
            </a:r>
            <a:r>
              <a:rPr lang="en-US" altLang="en-US" sz="1800" dirty="0"/>
              <a:t> 12.21.</a:t>
            </a:r>
          </a:p>
          <a:p>
            <a:pPr algn="just">
              <a:lnSpc>
                <a:spcPct val="100000"/>
              </a:lnSpc>
              <a:spcBef>
                <a:spcPct val="0"/>
              </a:spcBef>
              <a:buFontTx/>
              <a:buNone/>
            </a:pPr>
            <a:r>
              <a:rPr lang="en-US" altLang="en-US" sz="1800" b="1" dirty="0"/>
              <a:t>Nota: La </a:t>
            </a:r>
            <a:r>
              <a:rPr lang="en-US" altLang="en-US" sz="1800" b="1" dirty="0" err="1"/>
              <a:t>característica</a:t>
            </a:r>
            <a:r>
              <a:rPr lang="en-US" altLang="en-US" sz="1800" b="1" dirty="0"/>
              <a:t> entre </a:t>
            </a:r>
            <a:r>
              <a:rPr lang="en-US" altLang="en-US" sz="1800" b="1" dirty="0" err="1"/>
              <a:t>los</a:t>
            </a:r>
            <a:r>
              <a:rPr lang="en-US" altLang="en-US" sz="1800" b="1" dirty="0"/>
              <a:t> </a:t>
            </a:r>
            <a:r>
              <a:rPr lang="en-US" altLang="en-US" sz="1800" b="1" dirty="0" err="1"/>
              <a:t>puntos</a:t>
            </a:r>
            <a:r>
              <a:rPr lang="en-US" altLang="en-US" sz="1800" b="1" dirty="0"/>
              <a:t> A y B </a:t>
            </a:r>
            <a:r>
              <a:rPr lang="en-US" altLang="en-US" sz="1800" b="1" dirty="0" err="1"/>
              <a:t>puede</a:t>
            </a:r>
            <a:r>
              <a:rPr lang="en-US" altLang="en-US" sz="1800" b="1" dirty="0"/>
              <a:t> </a:t>
            </a:r>
            <a:r>
              <a:rPr lang="en-US" altLang="en-US" sz="1800" b="1" dirty="0" err="1"/>
              <a:t>ser</a:t>
            </a:r>
            <a:r>
              <a:rPr lang="en-US" altLang="en-US" sz="1800" b="1" dirty="0"/>
              <a:t> </a:t>
            </a:r>
            <a:r>
              <a:rPr lang="en-US" altLang="en-US" sz="1800" b="1" dirty="0" err="1"/>
              <a:t>una</a:t>
            </a:r>
            <a:r>
              <a:rPr lang="en-US" altLang="en-US" sz="1800" b="1" dirty="0"/>
              <a:t> </a:t>
            </a:r>
            <a:r>
              <a:rPr lang="en-US" altLang="en-US" sz="1800" b="1" dirty="0" err="1"/>
              <a:t>línea</a:t>
            </a:r>
            <a:r>
              <a:rPr lang="en-US" altLang="en-US" sz="1800" b="1" dirty="0"/>
              <a:t> horizontal, </a:t>
            </a:r>
            <a:r>
              <a:rPr lang="en-US" altLang="en-US" sz="1800" b="1" dirty="0" err="1"/>
              <a:t>una</a:t>
            </a:r>
            <a:r>
              <a:rPr lang="en-US" altLang="en-US" sz="1800" b="1" dirty="0"/>
              <a:t> </a:t>
            </a:r>
            <a:r>
              <a:rPr lang="en-US" altLang="en-US" sz="1800" b="1" dirty="0" err="1"/>
              <a:t>línea</a:t>
            </a:r>
            <a:r>
              <a:rPr lang="en-US" altLang="en-US" sz="1800" b="1" dirty="0"/>
              <a:t> recta </a:t>
            </a:r>
            <a:r>
              <a:rPr lang="en-US" altLang="en-US" sz="1800" b="1" dirty="0" err="1"/>
              <a:t>inclinada</a:t>
            </a:r>
            <a:r>
              <a:rPr lang="en-US" altLang="en-US" sz="1800" b="1" dirty="0"/>
              <a:t> o </a:t>
            </a:r>
            <a:r>
              <a:rPr lang="en-US" altLang="en-US" sz="1800" b="1" dirty="0" err="1"/>
              <a:t>una</a:t>
            </a:r>
            <a:r>
              <a:rPr lang="en-US" altLang="en-US" sz="1800" b="1" dirty="0"/>
              <a:t> </a:t>
            </a:r>
            <a:r>
              <a:rPr lang="en-US" altLang="en-US" sz="1800" b="1" dirty="0" err="1"/>
              <a:t>curva</a:t>
            </a:r>
            <a:r>
              <a:rPr lang="en-US" altLang="en-US" sz="1800" b="1" dirty="0"/>
              <a:t> </a:t>
            </a:r>
            <a:r>
              <a:rPr lang="en-US" altLang="en-US" sz="1800" b="1" dirty="0" err="1"/>
              <a:t>inversa</a:t>
            </a:r>
            <a:r>
              <a:rPr lang="en-US" altLang="en-US" sz="1800" b="1" dirty="0" smtClean="0"/>
              <a:t>.</a:t>
            </a:r>
            <a:endParaRPr lang="en-US" altLang="en-US" sz="1800" b="1" dirty="0"/>
          </a:p>
        </p:txBody>
      </p:sp>
      <p:sp>
        <p:nvSpPr>
          <p:cNvPr id="618499" name="2 Rectángulo"/>
          <p:cNvSpPr>
            <a:spLocks noChangeArrowheads="1"/>
          </p:cNvSpPr>
          <p:nvPr/>
        </p:nvSpPr>
        <p:spPr bwMode="auto">
          <a:xfrm>
            <a:off x="4121149" y="6319838"/>
            <a:ext cx="77009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dirty="0" err="1"/>
              <a:t>Figura</a:t>
            </a:r>
            <a:r>
              <a:rPr lang="en-US" altLang="en-US" sz="1800" b="1" dirty="0"/>
              <a:t> 12.21 </a:t>
            </a:r>
            <a:r>
              <a:rPr lang="en-US" altLang="en-US" sz="1800" b="1" dirty="0" err="1"/>
              <a:t>Tiempo</a:t>
            </a:r>
            <a:r>
              <a:rPr lang="en-US" altLang="en-US" sz="1800" b="1" dirty="0"/>
              <a:t> de </a:t>
            </a:r>
            <a:r>
              <a:rPr lang="en-US" altLang="en-US" sz="1800" b="1" dirty="0" err="1"/>
              <a:t>operación</a:t>
            </a:r>
            <a:r>
              <a:rPr lang="en-US" altLang="en-US" sz="1800" b="1" dirty="0"/>
              <a:t> de un </a:t>
            </a:r>
            <a:r>
              <a:rPr lang="en-US" altLang="en-US" sz="1800" b="1" dirty="0" err="1"/>
              <a:t>relé</a:t>
            </a:r>
            <a:r>
              <a:rPr lang="en-US" altLang="en-US" sz="1800" b="1" dirty="0"/>
              <a:t> de </a:t>
            </a:r>
            <a:r>
              <a:rPr lang="en-US" altLang="en-US" sz="1800" b="1" dirty="0" err="1"/>
              <a:t>tiempo</a:t>
            </a:r>
            <a:r>
              <a:rPr lang="en-US" altLang="en-US" sz="1800" b="1" dirty="0"/>
              <a:t> </a:t>
            </a:r>
            <a:r>
              <a:rPr lang="en-US" altLang="en-US" sz="1800" b="1" dirty="0" err="1"/>
              <a:t>inverso</a:t>
            </a:r>
            <a:r>
              <a:rPr lang="en-US" altLang="en-US" sz="1800" b="1" dirty="0"/>
              <a:t> </a:t>
            </a:r>
            <a:r>
              <a:rPr lang="en-US" altLang="en-US" sz="1800" b="1" dirty="0" err="1"/>
              <a:t>compuesto</a:t>
            </a:r>
            <a:r>
              <a:rPr lang="en-US" altLang="en-US" sz="1800" b="1" dirty="0"/>
              <a:t>.</a:t>
            </a:r>
          </a:p>
        </p:txBody>
      </p:sp>
      <p:pic>
        <p:nvPicPr>
          <p:cNvPr id="61850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7600" y="123824"/>
            <a:ext cx="6197600" cy="6289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03601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3 Rectángulo"/>
          <p:cNvSpPr>
            <a:spLocks noChangeArrowheads="1"/>
          </p:cNvSpPr>
          <p:nvPr/>
        </p:nvSpPr>
        <p:spPr bwMode="auto">
          <a:xfrm>
            <a:off x="285750" y="296863"/>
            <a:ext cx="1470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pPr>
            <a:r>
              <a:rPr lang="en-US" altLang="en-US" sz="1800" b="1"/>
              <a:t>REFERENCIAS</a:t>
            </a:r>
          </a:p>
        </p:txBody>
      </p:sp>
      <p:sp>
        <p:nvSpPr>
          <p:cNvPr id="619523" name="4 Rectángulo"/>
          <p:cNvSpPr>
            <a:spLocks noChangeArrowheads="1"/>
          </p:cNvSpPr>
          <p:nvPr/>
        </p:nvSpPr>
        <p:spPr bwMode="auto">
          <a:xfrm>
            <a:off x="363538" y="754063"/>
            <a:ext cx="115062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0000"/>
              </a:lnSpc>
              <a:spcBef>
                <a:spcPct val="0"/>
              </a:spcBef>
              <a:buFontTx/>
              <a:buNone/>
            </a:pPr>
            <a:r>
              <a:rPr lang="en-US" altLang="en-US" sz="1800"/>
              <a:t>1. </a:t>
            </a:r>
            <a:r>
              <a:rPr lang="en-US" altLang="en-US" sz="1800" i="1"/>
              <a:t>Applied protective relaying. Westinghouse Electric Corporation, 1976 Relay-Instrument Division, Newark,</a:t>
            </a:r>
          </a:p>
          <a:p>
            <a:pPr algn="just">
              <a:lnSpc>
                <a:spcPct val="100000"/>
              </a:lnSpc>
              <a:spcBef>
                <a:spcPct val="0"/>
              </a:spcBef>
              <a:buFontTx/>
              <a:buNone/>
            </a:pPr>
            <a:r>
              <a:rPr lang="en-US" altLang="en-US" sz="1800"/>
              <a:t>NJ 07101. Library of Congress Card No. 76–8060.</a:t>
            </a:r>
          </a:p>
          <a:p>
            <a:pPr algn="just">
              <a:lnSpc>
                <a:spcPct val="100000"/>
              </a:lnSpc>
              <a:spcBef>
                <a:spcPct val="0"/>
              </a:spcBef>
              <a:buFontTx/>
              <a:buNone/>
            </a:pPr>
            <a:r>
              <a:rPr lang="en-US" altLang="en-US" sz="1800"/>
              <a:t>2. </a:t>
            </a:r>
            <a:r>
              <a:rPr lang="en-US" altLang="en-US" sz="1800" i="1"/>
              <a:t>COMBIFLEX generator protective relaying. Pamphlet RK 64–200 E Edition 1. ASEA, now part of ABB</a:t>
            </a:r>
          </a:p>
          <a:p>
            <a:pPr algn="just">
              <a:lnSpc>
                <a:spcPct val="100000"/>
              </a:lnSpc>
              <a:spcBef>
                <a:spcPct val="0"/>
              </a:spcBef>
              <a:buFontTx/>
              <a:buNone/>
            </a:pPr>
            <a:r>
              <a:rPr lang="es-AR" altLang="en-US" sz="1800"/>
              <a:t>(March 1980).</a:t>
            </a:r>
          </a:p>
          <a:p>
            <a:pPr algn="just">
              <a:lnSpc>
                <a:spcPct val="100000"/>
              </a:lnSpc>
              <a:spcBef>
                <a:spcPct val="0"/>
              </a:spcBef>
              <a:buFontTx/>
              <a:buNone/>
            </a:pPr>
            <a:r>
              <a:rPr lang="en-US" altLang="en-US" sz="1800"/>
              <a:t>3. </a:t>
            </a:r>
            <a:r>
              <a:rPr lang="en-US" altLang="en-US" sz="1800" i="1"/>
              <a:t>Protective relays application guide. Third edition, reprinted March 1995. Alstom T&amp;D Protection &amp; Control</a:t>
            </a:r>
          </a:p>
          <a:p>
            <a:pPr algn="just">
              <a:lnSpc>
                <a:spcPct val="100000"/>
              </a:lnSpc>
              <a:spcBef>
                <a:spcPct val="0"/>
              </a:spcBef>
              <a:buFontTx/>
              <a:buNone/>
            </a:pPr>
            <a:r>
              <a:rPr lang="es-AR" altLang="en-US" sz="1800"/>
              <a:t>Ltd, Stafford, UK.</a:t>
            </a:r>
          </a:p>
          <a:p>
            <a:pPr algn="just">
              <a:lnSpc>
                <a:spcPct val="100000"/>
              </a:lnSpc>
              <a:spcBef>
                <a:spcPct val="0"/>
              </a:spcBef>
              <a:buFontTx/>
              <a:buNone/>
            </a:pPr>
            <a:r>
              <a:rPr lang="en-US" altLang="en-US" sz="1800"/>
              <a:t>4. J. Lewis Blackburn, </a:t>
            </a:r>
            <a:r>
              <a:rPr lang="en-US" altLang="en-US" sz="1800" i="1"/>
              <a:t>Protective relaying principles and applications. Marcel Dekker Inc. (1987). ISBN 0</a:t>
            </a:r>
          </a:p>
          <a:p>
            <a:pPr algn="just">
              <a:lnSpc>
                <a:spcPct val="100000"/>
              </a:lnSpc>
              <a:spcBef>
                <a:spcPct val="0"/>
              </a:spcBef>
              <a:buFontTx/>
              <a:buNone/>
            </a:pPr>
            <a:r>
              <a:rPr lang="es-AR" altLang="en-US" sz="1800"/>
              <a:t>824-77445-0</a:t>
            </a:r>
          </a:p>
          <a:p>
            <a:pPr algn="just">
              <a:lnSpc>
                <a:spcPct val="100000"/>
              </a:lnSpc>
              <a:spcBef>
                <a:spcPct val="0"/>
              </a:spcBef>
              <a:buFontTx/>
              <a:buNone/>
            </a:pPr>
            <a:r>
              <a:rPr lang="en-US" altLang="en-US" sz="1800"/>
              <a:t>5. </a:t>
            </a:r>
            <a:r>
              <a:rPr lang="en-US" altLang="en-US" sz="1800" i="1"/>
              <a:t>Generator system grounding. Low or high impedance? Pamphlet KK 318–502 E Edition 1. ASEA, now part</a:t>
            </a:r>
          </a:p>
          <a:p>
            <a:pPr algn="just">
              <a:lnSpc>
                <a:spcPct val="100000"/>
              </a:lnSpc>
              <a:spcBef>
                <a:spcPct val="0"/>
              </a:spcBef>
              <a:buFontTx/>
              <a:buNone/>
            </a:pPr>
            <a:r>
              <a:rPr lang="es-AR" altLang="en-US" sz="1800"/>
              <a:t>of ABB (March 1970).</a:t>
            </a:r>
          </a:p>
          <a:p>
            <a:pPr algn="just">
              <a:lnSpc>
                <a:spcPct val="100000"/>
              </a:lnSpc>
              <a:spcBef>
                <a:spcPct val="0"/>
              </a:spcBef>
              <a:buFontTx/>
              <a:buNone/>
            </a:pPr>
            <a:r>
              <a:rPr lang="en-US" altLang="en-US" sz="1800"/>
              <a:t>6. R. Ball and G. W. Stephens, </a:t>
            </a:r>
            <a:r>
              <a:rPr lang="en-US" altLang="en-US" sz="1800" i="1"/>
              <a:t>de neutrol earthing of marine electrical power systems. Institute of Marine Engineers</a:t>
            </a:r>
          </a:p>
          <a:p>
            <a:pPr algn="just">
              <a:lnSpc>
                <a:spcPct val="100000"/>
              </a:lnSpc>
              <a:spcBef>
                <a:spcPct val="0"/>
              </a:spcBef>
              <a:buFontTx/>
              <a:buNone/>
            </a:pPr>
            <a:r>
              <a:rPr lang="pt-BR" altLang="en-US" sz="1800"/>
              <a:t>UK. Trans. I Mar E, 1982, Vol. 95, Paper No.32.</a:t>
            </a:r>
          </a:p>
          <a:p>
            <a:pPr algn="just">
              <a:lnSpc>
                <a:spcPct val="100000"/>
              </a:lnSpc>
              <a:spcBef>
                <a:spcPct val="0"/>
              </a:spcBef>
              <a:buFontTx/>
              <a:buNone/>
            </a:pPr>
            <a:r>
              <a:rPr lang="en-US" altLang="en-US" sz="1800"/>
              <a:t>7. W. C. Bloomquist, K. J. Owen and R. L. Gooch, </a:t>
            </a:r>
            <a:r>
              <a:rPr lang="en-US" altLang="en-US" sz="1800" i="1"/>
              <a:t>High-resistance grounding power systems – why not? IEEE</a:t>
            </a:r>
          </a:p>
          <a:p>
            <a:pPr algn="just">
              <a:lnSpc>
                <a:spcPct val="100000"/>
              </a:lnSpc>
              <a:spcBef>
                <a:spcPct val="0"/>
              </a:spcBef>
              <a:buFontTx/>
              <a:buNone/>
            </a:pPr>
            <a:r>
              <a:rPr lang="es-AR" altLang="en-US" sz="1800" i="1"/>
              <a:t>Transactions on Industrial Applications. Vol. IA-12, Paper No.6, 1976.</a:t>
            </a:r>
          </a:p>
          <a:p>
            <a:pPr algn="just">
              <a:lnSpc>
                <a:spcPct val="100000"/>
              </a:lnSpc>
              <a:spcBef>
                <a:spcPct val="0"/>
              </a:spcBef>
              <a:buFontTx/>
              <a:buNone/>
            </a:pPr>
            <a:r>
              <a:rPr lang="en-US" altLang="en-US" sz="1800"/>
              <a:t>8. A. R. Kelly, </a:t>
            </a:r>
            <a:r>
              <a:rPr lang="en-US" altLang="en-US" sz="1800" i="1"/>
              <a:t>Allowing for decrement and fault voltage in industrial relaying. IEEE Transactions on Industrial</a:t>
            </a:r>
          </a:p>
          <a:p>
            <a:pPr algn="just">
              <a:lnSpc>
                <a:spcPct val="100000"/>
              </a:lnSpc>
              <a:spcBef>
                <a:spcPct val="0"/>
              </a:spcBef>
              <a:buFontTx/>
              <a:buNone/>
            </a:pPr>
            <a:r>
              <a:rPr lang="en-US" altLang="en-US" sz="1800" i="1"/>
              <a:t>and General Applications. Pages 130 to 139, March/April 1965.</a:t>
            </a:r>
            <a:endParaRPr lang="es-AR" altLang="en-US" sz="1800"/>
          </a:p>
        </p:txBody>
      </p:sp>
    </p:spTree>
    <p:extLst>
      <p:ext uri="{BB962C8B-B14F-4D97-AF65-F5344CB8AC3E}">
        <p14:creationId xmlns:p14="http://schemas.microsoft.com/office/powerpoint/2010/main" val="343048430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17230</Words>
  <Application>Microsoft Office PowerPoint</Application>
  <PresentationFormat>Panorámica</PresentationFormat>
  <Paragraphs>771</Paragraphs>
  <Slides>71</Slides>
  <Notes>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71</vt:i4>
      </vt:variant>
    </vt:vector>
  </HeadingPairs>
  <TitlesOfParts>
    <vt:vector size="76" baseType="lpstr">
      <vt:lpstr>Arial</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2</cp:revision>
  <dcterms:created xsi:type="dcterms:W3CDTF">2023-06-13T14:33:00Z</dcterms:created>
  <dcterms:modified xsi:type="dcterms:W3CDTF">2023-06-14T15:38:32Z</dcterms:modified>
</cp:coreProperties>
</file>